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79" r:id="rId4"/>
    <p:sldId id="281" r:id="rId5"/>
    <p:sldId id="282" r:id="rId6"/>
    <p:sldId id="276" r:id="rId7"/>
    <p:sldId id="277" r:id="rId8"/>
    <p:sldId id="278" r:id="rId9"/>
    <p:sldId id="283" r:id="rId10"/>
    <p:sldId id="284" r:id="rId11"/>
    <p:sldId id="290" r:id="rId12"/>
    <p:sldId id="286" r:id="rId13"/>
    <p:sldId id="288" r:id="rId14"/>
    <p:sldId id="266" r:id="rId15"/>
    <p:sldId id="265" r:id="rId16"/>
    <p:sldId id="294" r:id="rId17"/>
    <p:sldId id="293" r:id="rId18"/>
    <p:sldId id="295" r:id="rId19"/>
    <p:sldId id="296" r:id="rId20"/>
    <p:sldId id="289" r:id="rId21"/>
    <p:sldId id="292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FC9E-6A94-406E-8776-E20FDC89C299}" type="datetimeFigureOut">
              <a:rPr lang="de-AT" smtClean="0"/>
              <a:t>19.04.2016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A7C1-4895-4557-889D-2A00A375AE3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78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A7C1-4895-4557-889D-2A00A375AE3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916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8988-DA15-4E17-8DBB-E7E69087F7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A7C1-4895-4557-889D-2A00A375AE32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751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A7C1-4895-4557-889D-2A00A375AE32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835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danube-water-program.org/" TargetMode="External"/><Relationship Id="rId4" Type="http://schemas.openxmlformats.org/officeDocument/2006/relationships/hyperlink" Target="http://www.worldbank.iorg/water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9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0968575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0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0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83968" y="5733256"/>
            <a:ext cx="4140032" cy="900100"/>
          </a:xfrm>
        </p:spPr>
        <p:txBody>
          <a:bodyPr wrap="square" lIns="0" tIns="0" rIns="0" bIns="0" anchor="ctr" anchorCtr="0"/>
          <a:lstStyle>
            <a:lvl1pPr marL="0" indent="0" algn="r">
              <a:spcAft>
                <a:spcPts val="600"/>
              </a:spcAft>
              <a:buFont typeface="Wingdings 3" pitchFamily="18" charset="2"/>
              <a:buNone/>
              <a:defRPr sz="1600" cap="none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en-US" dirty="0" smtClean="0">
                <a:hlinkClick r:id="rId4"/>
              </a:rPr>
              <a:t>www.worldbank.org/water</a:t>
            </a:r>
            <a:r>
              <a:rPr lang="en-US" dirty="0" smtClean="0"/>
              <a:t>            </a:t>
            </a:r>
          </a:p>
          <a:p>
            <a:r>
              <a:rPr lang="en-US" dirty="0" smtClean="0">
                <a:hlinkClick r:id="rId5"/>
              </a:rPr>
              <a:t>www.danube-water-program.org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9069498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Image" r:id="rId6" imgW="2279330" imgH="731212" progId="Photoshop.Image.10">
                  <p:embed/>
                </p:oleObj>
              </mc:Choice>
              <mc:Fallback>
                <p:oleObj name="Image" r:id="rId6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799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63" y="5913276"/>
            <a:ext cx="3060340" cy="6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</a:t>
            </a:r>
            <a:br>
              <a:rPr lang="en-US" noProof="0" dirty="0" smtClean="0"/>
            </a:br>
            <a:r>
              <a:rPr lang="en-US" noProof="0" dirty="0" smtClean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1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0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5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0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en-US" sz="900" cap="all" baseline="0" dirty="0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Utility Association Meeting </a:t>
            </a: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3-4 </a:t>
            </a:r>
            <a:r>
              <a:rPr lang="en-US" sz="900" cap="all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 | </a:t>
            </a:r>
            <a:r>
              <a:rPr lang="en-US" sz="900" cap="all" baseline="0" dirty="0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Vienna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1" r:id="rId3"/>
    <p:sldLayoutId id="2147483652" r:id="rId4"/>
    <p:sldLayoutId id="2147483653" r:id="rId5"/>
    <p:sldLayoutId id="2147483679" r:id="rId6"/>
    <p:sldLayoutId id="2147483676" r:id="rId7"/>
    <p:sldLayoutId id="2147483669" r:id="rId8"/>
    <p:sldLayoutId id="2147483675" r:id="rId9"/>
    <p:sldLayoutId id="2147483674" r:id="rId10"/>
    <p:sldLayoutId id="2147483678" r:id="rId11"/>
    <p:sldLayoutId id="2147483680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8000" indent="-396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324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40000" indent="-252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20000" indent="-180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ube-water-progra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888940"/>
            <a:ext cx="8064000" cy="162018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Novi Sad, April 19,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6" y="2096852"/>
            <a:ext cx="8066088" cy="2016224"/>
          </a:xfrm>
        </p:spPr>
        <p:txBody>
          <a:bodyPr/>
          <a:lstStyle/>
          <a:p>
            <a:r>
              <a:rPr lang="en-US" sz="4000" dirty="0" smtClean="0"/>
              <a:t>The Danube Water Program and Regional Benchmarking Activities</a:t>
            </a:r>
          </a:p>
          <a:p>
            <a:endParaRPr lang="en-US" sz="3200" dirty="0"/>
          </a:p>
          <a:p>
            <a:r>
              <a:rPr lang="en-US" sz="3200" dirty="0" smtClean="0"/>
              <a:t>Philip Weller, IAWD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Component 1</a:t>
            </a:r>
          </a:p>
          <a:p>
            <a:pPr lvl="1"/>
            <a:r>
              <a:rPr lang="en-US" dirty="0"/>
              <a:t>Analytical and Advisory </a:t>
            </a:r>
            <a:r>
              <a:rPr lang="en-US" dirty="0" smtClean="0"/>
              <a:t>work</a:t>
            </a:r>
          </a:p>
          <a:p>
            <a:pPr lvl="1"/>
            <a:r>
              <a:rPr lang="en-US" dirty="0"/>
              <a:t>Program </a:t>
            </a:r>
            <a:r>
              <a:rPr lang="en-US" dirty="0" smtClean="0"/>
              <a:t>Implementation Support</a:t>
            </a:r>
          </a:p>
          <a:p>
            <a:r>
              <a:rPr lang="en-US" b="1" dirty="0" smtClean="0"/>
              <a:t>Component2</a:t>
            </a:r>
          </a:p>
          <a:p>
            <a:pPr lvl="1"/>
            <a:r>
              <a:rPr lang="en-US" dirty="0"/>
              <a:t>Capacity &amp; </a:t>
            </a:r>
            <a:r>
              <a:rPr lang="en-US" dirty="0" smtClean="0"/>
              <a:t>Knowledge Sharing</a:t>
            </a:r>
          </a:p>
          <a:p>
            <a:pPr lvl="1"/>
            <a:r>
              <a:rPr lang="en-US" dirty="0"/>
              <a:t>Competitive </a:t>
            </a:r>
            <a:r>
              <a:rPr lang="en-US" dirty="0" smtClean="0"/>
              <a:t>Grants</a:t>
            </a:r>
          </a:p>
          <a:p>
            <a:pPr lvl="1"/>
            <a:r>
              <a:rPr lang="en-US" dirty="0"/>
              <a:t>Project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Waterworks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Associations Strengthening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 Strengthening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" y="1916832"/>
            <a:ext cx="8281230" cy="4392488"/>
          </a:xfrm>
        </p:spPr>
        <p:txBody>
          <a:bodyPr/>
          <a:lstStyle/>
          <a:p>
            <a:r>
              <a:rPr lang="en-US" b="1" dirty="0" smtClean="0"/>
              <a:t>Objective </a:t>
            </a:r>
          </a:p>
          <a:p>
            <a:r>
              <a:rPr lang="en-US" dirty="0"/>
              <a:t>S</a:t>
            </a:r>
            <a:r>
              <a:rPr lang="en-US" dirty="0" smtClean="0"/>
              <a:t>trengthen the water utility associations and improve their capacity to become self sustainable </a:t>
            </a:r>
          </a:p>
          <a:p>
            <a:r>
              <a:rPr lang="en-US" dirty="0" smtClean="0"/>
              <a:t>Allocate Funds to each Association (Total 500K Euro) to support Business Planning and Program Implementation with focus on capacity building (not all funds secured)</a:t>
            </a:r>
          </a:p>
        </p:txBody>
      </p:sp>
    </p:spTree>
    <p:extLst>
      <p:ext uri="{BB962C8B-B14F-4D97-AF65-F5344CB8AC3E}">
        <p14:creationId xmlns:p14="http://schemas.microsoft.com/office/powerpoint/2010/main" val="21115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 Strengthening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" y="2348880"/>
            <a:ext cx="8281230" cy="3960440"/>
          </a:xfrm>
        </p:spPr>
        <p:txBody>
          <a:bodyPr/>
          <a:lstStyle/>
          <a:p>
            <a:r>
              <a:rPr lang="en-US" b="1" dirty="0" smtClean="0"/>
              <a:t>RESOURCES Committed to Strengthen National Water Utility Associations</a:t>
            </a:r>
          </a:p>
          <a:p>
            <a:pPr lvl="1"/>
            <a:r>
              <a:rPr lang="en-US" dirty="0" smtClean="0"/>
              <a:t>Business Plan and Association Strategy – 5,000 Euro</a:t>
            </a:r>
          </a:p>
          <a:p>
            <a:pPr lvl="1"/>
            <a:r>
              <a:rPr lang="en-US" dirty="0"/>
              <a:t>Program </a:t>
            </a:r>
            <a:r>
              <a:rPr lang="en-US" dirty="0" smtClean="0"/>
              <a:t>Implementation Support – up to 20,000 Euro (possible two rounds)</a:t>
            </a:r>
          </a:p>
        </p:txBody>
      </p:sp>
    </p:spTree>
    <p:extLst>
      <p:ext uri="{BB962C8B-B14F-4D97-AF65-F5344CB8AC3E}">
        <p14:creationId xmlns:p14="http://schemas.microsoft.com/office/powerpoint/2010/main" val="278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RESOURCES COMMITTED for CAPACITY BUILDING PROGRAMS</a:t>
            </a:r>
          </a:p>
          <a:p>
            <a:pPr lvl="1"/>
            <a:r>
              <a:rPr lang="en-US" dirty="0" smtClean="0"/>
              <a:t>Continuation of Existing Programs</a:t>
            </a:r>
          </a:p>
          <a:p>
            <a:pPr lvl="1"/>
            <a:r>
              <a:rPr lang="en-US" dirty="0" smtClean="0"/>
              <a:t>Development of new Initiatives </a:t>
            </a:r>
          </a:p>
          <a:p>
            <a:pPr lvl="1"/>
            <a:r>
              <a:rPr lang="en-US" dirty="0" smtClean="0"/>
              <a:t>Support for Regional Capacity Building Partnership</a:t>
            </a:r>
          </a:p>
          <a:p>
            <a:pPr lvl="1"/>
            <a:r>
              <a:rPr lang="en-US" dirty="0" smtClean="0"/>
              <a:t>Efforts to secure additional Funding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1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" y="1412776"/>
            <a:ext cx="8532488" cy="4653320"/>
          </a:xfrm>
        </p:spPr>
        <p:txBody>
          <a:bodyPr/>
          <a:lstStyle/>
          <a:p>
            <a:r>
              <a:rPr lang="en-US" sz="2800" b="1" dirty="0" smtClean="0"/>
              <a:t>Quality</a:t>
            </a:r>
            <a:r>
              <a:rPr lang="en-US" sz="2800" b="1" dirty="0"/>
              <a:t>. </a:t>
            </a:r>
            <a:r>
              <a:rPr lang="en-US" sz="2800" dirty="0"/>
              <a:t>Common quality standards </a:t>
            </a:r>
            <a:endParaRPr lang="en-US" sz="2800" dirty="0" smtClean="0"/>
          </a:p>
          <a:p>
            <a:r>
              <a:rPr lang="en-US" sz="2800" b="1" dirty="0" smtClean="0"/>
              <a:t>Partnership</a:t>
            </a:r>
            <a:r>
              <a:rPr lang="en-US" sz="2800" b="1" dirty="0"/>
              <a:t>. </a:t>
            </a:r>
            <a:r>
              <a:rPr lang="en-US" sz="2800" dirty="0" smtClean="0"/>
              <a:t>Training </a:t>
            </a:r>
            <a:r>
              <a:rPr lang="en-US" sz="2800" dirty="0"/>
              <a:t>materials and </a:t>
            </a:r>
            <a:r>
              <a:rPr lang="en-US" sz="2800" dirty="0" smtClean="0"/>
              <a:t>capacities shared regionally. </a:t>
            </a:r>
          </a:p>
          <a:p>
            <a:r>
              <a:rPr lang="en-US" sz="2800" b="1" dirty="0" smtClean="0"/>
              <a:t>Customization. </a:t>
            </a:r>
            <a:r>
              <a:rPr lang="en-US" sz="2800" dirty="0" smtClean="0"/>
              <a:t>Delivery by national associations (with technical partners) in local language and in-country (region)</a:t>
            </a:r>
            <a:endParaRPr lang="en-US" sz="2800" b="1" dirty="0" smtClean="0"/>
          </a:p>
          <a:p>
            <a:r>
              <a:rPr lang="en-US" sz="2800" b="1" dirty="0" smtClean="0"/>
              <a:t>Sustainability</a:t>
            </a:r>
            <a:r>
              <a:rPr lang="en-US" sz="2800" b="1" dirty="0"/>
              <a:t>. </a:t>
            </a:r>
            <a:r>
              <a:rPr lang="en-US" sz="2800" dirty="0"/>
              <a:t>Recurrent costs covered by </a:t>
            </a:r>
            <a:r>
              <a:rPr lang="en-US" sz="2800" dirty="0" smtClean="0"/>
              <a:t>utilities</a:t>
            </a:r>
          </a:p>
          <a:p>
            <a:r>
              <a:rPr lang="en-US" sz="2800" b="1" dirty="0" smtClean="0"/>
              <a:t>Results. </a:t>
            </a:r>
            <a:r>
              <a:rPr lang="en-US" sz="2800" dirty="0" smtClean="0"/>
              <a:t>Capacity-building programs aiming at concrete outputs and outcomes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92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7504" y="1484784"/>
            <a:ext cx="389299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IAWD and WW </a:t>
            </a:r>
            <a:r>
              <a:rPr lang="en-US" sz="2400" i="1" dirty="0"/>
              <a:t>associations setup a </a:t>
            </a:r>
            <a:r>
              <a:rPr lang="en-US" sz="2400" i="1" dirty="0" smtClean="0"/>
              <a:t>regional Capacity </a:t>
            </a:r>
            <a:r>
              <a:rPr lang="en-US" sz="2400" i="1" dirty="0"/>
              <a:t>Building </a:t>
            </a:r>
            <a:r>
              <a:rPr lang="en-US" sz="2400" i="1" dirty="0" smtClean="0"/>
              <a:t>curriculum…</a:t>
            </a:r>
          </a:p>
          <a:p>
            <a:pPr marL="0" indent="0" algn="ctr">
              <a:buNone/>
            </a:pPr>
            <a:endParaRPr lang="en-US" sz="300" i="1" dirty="0" smtClean="0"/>
          </a:p>
          <a:p>
            <a:pPr marL="0" indent="0" algn="ctr">
              <a:buNone/>
            </a:pPr>
            <a:r>
              <a:rPr lang="en-US" sz="2400" i="1" dirty="0" smtClean="0"/>
              <a:t>focused </a:t>
            </a:r>
            <a:r>
              <a:rPr lang="en-US" sz="2400" i="1" dirty="0"/>
              <a:t>primarily on complex utility </a:t>
            </a:r>
            <a:r>
              <a:rPr lang="en-US" sz="2400" i="1" dirty="0" smtClean="0"/>
              <a:t>challenges…</a:t>
            </a:r>
          </a:p>
          <a:p>
            <a:pPr marL="0" indent="0" algn="ctr">
              <a:buNone/>
            </a:pPr>
            <a:r>
              <a:rPr lang="en-US" sz="1100" i="1" dirty="0" smtClean="0"/>
              <a:t> </a:t>
            </a:r>
          </a:p>
          <a:p>
            <a:pPr marL="0" indent="0" algn="ctr">
              <a:buNone/>
            </a:pPr>
            <a:r>
              <a:rPr lang="en-US" sz="2400" i="1" dirty="0" smtClean="0"/>
              <a:t>delivered </a:t>
            </a:r>
            <a:r>
              <a:rPr lang="en-US" sz="2400" i="1" dirty="0"/>
              <a:t>by sub-regional </a:t>
            </a:r>
            <a:r>
              <a:rPr lang="en-US" sz="2400" i="1" dirty="0" smtClean="0"/>
              <a:t>hubs (WW associations)…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400" i="1" dirty="0" smtClean="0"/>
              <a:t>With the help of technical partners as needed</a:t>
            </a:r>
            <a:endParaRPr lang="en-US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/>
          <a:stretch/>
        </p:blipFill>
        <p:spPr bwMode="auto">
          <a:xfrm>
            <a:off x="4000500" y="1340768"/>
            <a:ext cx="5252020" cy="516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Benchmarking A Foundation for Utility Improvement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23528" y="1704437"/>
            <a:ext cx="6264696" cy="486916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700" b="1" i="1" dirty="0" smtClean="0"/>
              <a:t>Benchmarking </a:t>
            </a:r>
            <a:r>
              <a:rPr lang="en-US" sz="4700" dirty="0" smtClean="0"/>
              <a:t>is </a:t>
            </a:r>
            <a:r>
              <a:rPr lang="en-US" sz="4700" dirty="0"/>
              <a:t>the process of comparing one's business processes and performance metrics to industry bests and best practices from other companies</a:t>
            </a:r>
            <a:r>
              <a:rPr lang="en-US" sz="4700" dirty="0" smtClean="0"/>
              <a:t>.</a:t>
            </a:r>
          </a:p>
          <a:p>
            <a:endParaRPr lang="en-US" sz="200" b="1" dirty="0"/>
          </a:p>
          <a:p>
            <a:r>
              <a:rPr lang="en-US" sz="4100" b="1" dirty="0" smtClean="0"/>
              <a:t>For decision makers</a:t>
            </a:r>
          </a:p>
          <a:p>
            <a:pPr marL="0" indent="0">
              <a:buNone/>
            </a:pPr>
            <a:r>
              <a:rPr lang="en-US" b="1" i="1" dirty="0" smtClean="0"/>
              <a:t>Regulation Body of Knowledge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i="1" dirty="0" smtClean="0"/>
              <a:t>“A </a:t>
            </a:r>
            <a:r>
              <a:rPr lang="en-US" i="1" dirty="0"/>
              <a:t>means of quantifying the relative performance of companies or divisions (such as regional </a:t>
            </a:r>
            <a:r>
              <a:rPr lang="en-US" i="1" dirty="0" smtClean="0"/>
              <a:t>distribution companies)”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4100" b="1" dirty="0"/>
              <a:t>For actors</a:t>
            </a:r>
          </a:p>
          <a:p>
            <a:pPr marL="0" indent="0">
              <a:buNone/>
            </a:pPr>
            <a:r>
              <a:rPr lang="en-US" b="1" i="1" dirty="0"/>
              <a:t>International Water Association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i="1" dirty="0"/>
              <a:t>“A tool for performance improvement through systematic search and adaptation of leading practices”.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way to improve performance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0046"/>
            <a:ext cx="2302670" cy="46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nubis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2" y="692696"/>
            <a:ext cx="3298158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3764881"/>
            <a:ext cx="3161718" cy="26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6792"/>
            <a:ext cx="5268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The DANUBIS water platform is an online repository of resources for and about water and sanitation utilities in the Danube region.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9958" y="3068960"/>
            <a:ext cx="5340154" cy="3195040"/>
          </a:xfrm>
        </p:spPr>
        <p:txBody>
          <a:bodyPr/>
          <a:lstStyle/>
          <a:p>
            <a:r>
              <a:rPr lang="en-US" sz="2400" b="1" dirty="0"/>
              <a:t>For Local Governments: </a:t>
            </a:r>
            <a:r>
              <a:rPr lang="en-US" sz="2400" dirty="0"/>
              <a:t>obtain national benchmarks</a:t>
            </a:r>
          </a:p>
          <a:p>
            <a:r>
              <a:rPr lang="en-US" sz="2400" b="1" dirty="0" smtClean="0"/>
              <a:t>For utilities</a:t>
            </a:r>
            <a:r>
              <a:rPr lang="en-US" sz="2400" dirty="0" smtClean="0"/>
              <a:t>: obtain resources and national / international benchmarks</a:t>
            </a:r>
          </a:p>
          <a:p>
            <a:r>
              <a:rPr lang="en-US" sz="2400" b="1" dirty="0"/>
              <a:t>For regulators, ministries: </a:t>
            </a:r>
            <a:r>
              <a:rPr lang="en-US" sz="2400" dirty="0"/>
              <a:t>make information available; obtain international </a:t>
            </a:r>
            <a:r>
              <a:rPr lang="en-US" sz="2400" dirty="0" smtClean="0"/>
              <a:t>benchmarks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74722"/>
            <a:ext cx="3460022" cy="194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BENCHMARKING: </a:t>
            </a:r>
          </a:p>
          <a:p>
            <a:pPr lvl="1"/>
            <a:r>
              <a:rPr lang="en-US" dirty="0" smtClean="0"/>
              <a:t>Cannot take into account all local circumstances</a:t>
            </a:r>
          </a:p>
          <a:p>
            <a:pPr lvl="1"/>
            <a:r>
              <a:rPr lang="en-US" dirty="0" smtClean="0"/>
              <a:t>Doesn’t replace expert opinion</a:t>
            </a:r>
            <a:endParaRPr lang="en-US" dirty="0"/>
          </a:p>
          <a:p>
            <a:r>
              <a:rPr lang="en-US" dirty="0" smtClean="0"/>
              <a:t>BUT: </a:t>
            </a:r>
          </a:p>
          <a:p>
            <a:pPr lvl="1"/>
            <a:r>
              <a:rPr lang="en-US" dirty="0" smtClean="0"/>
              <a:t>Is a way to start a discussion on performance</a:t>
            </a:r>
          </a:p>
          <a:p>
            <a:pPr lvl="1"/>
            <a:r>
              <a:rPr lang="en-US" dirty="0" smtClean="0"/>
              <a:t>Can help create a culture of tracking results</a:t>
            </a:r>
          </a:p>
          <a:p>
            <a:pPr lvl="1"/>
            <a:r>
              <a:rPr lang="en-US" dirty="0" smtClean="0"/>
              <a:t>And focusing on challenges and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DWP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5" y="2132856"/>
            <a:ext cx="7415609" cy="3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Grants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RESOURCES COMMITTED FOR COMPETITIVE GRANTS</a:t>
            </a:r>
          </a:p>
          <a:p>
            <a:pPr lvl="1"/>
            <a:r>
              <a:rPr lang="en-US" dirty="0" smtClean="0"/>
              <a:t>Two Rounds of CGW envisaged each with a value of 500,000 Euro each</a:t>
            </a:r>
          </a:p>
          <a:p>
            <a:pPr lvl="1"/>
            <a:r>
              <a:rPr lang="en-US" dirty="0" smtClean="0"/>
              <a:t>First call for Proposals early 2016 and Agreements signed in spring 2016</a:t>
            </a:r>
          </a:p>
          <a:p>
            <a:pPr lvl="1"/>
            <a:r>
              <a:rPr lang="en-US" dirty="0" smtClean="0"/>
              <a:t>Grants of up to 50,000 Euro with </a:t>
            </a:r>
            <a:r>
              <a:rPr lang="en-US" dirty="0" err="1" smtClean="0"/>
              <a:t>cofinancing</a:t>
            </a:r>
            <a:r>
              <a:rPr lang="en-US" dirty="0" smtClean="0"/>
              <a:t> considerably increased</a:t>
            </a:r>
          </a:p>
        </p:txBody>
      </p:sp>
    </p:spTree>
    <p:extLst>
      <p:ext uri="{BB962C8B-B14F-4D97-AF65-F5344CB8AC3E}">
        <p14:creationId xmlns:p14="http://schemas.microsoft.com/office/powerpoint/2010/main" val="1515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IAWD and IWA Cooperation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IAWD as Regional Partner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IWA/IAWD MOU in preparation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Knowledge Management and Capacity Building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05124"/>
            <a:ext cx="3960440" cy="18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8960"/>
            <a:ext cx="8064000" cy="2016224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300" cap="none" dirty="0" smtClean="0">
                <a:solidFill>
                  <a:srgbClr val="00589F"/>
                </a:solidFill>
                <a:latin typeface="Arial" pitchFamily="34" charset="0"/>
                <a:ea typeface="+mn-ea"/>
              </a:rPr>
              <a:t>Philip Weller</a:t>
            </a:r>
            <a:r>
              <a:rPr lang="en-US" sz="2300" cap="none" dirty="0">
                <a:solidFill>
                  <a:srgbClr val="00589F"/>
                </a:solidFill>
                <a:latin typeface="Arial" pitchFamily="34" charset="0"/>
                <a:ea typeface="+mn-ea"/>
              </a:rPr>
              <a:t/>
            </a:r>
            <a:br>
              <a:rPr lang="en-US" sz="2300" cap="none" dirty="0">
                <a:solidFill>
                  <a:srgbClr val="00589F"/>
                </a:solidFill>
                <a:latin typeface="Arial" pitchFamily="34" charset="0"/>
                <a:ea typeface="+mn-ea"/>
              </a:rPr>
            </a:br>
            <a:r>
              <a:rPr lang="en-US" sz="2300" cap="none" dirty="0" smtClean="0">
                <a:solidFill>
                  <a:srgbClr val="00589F"/>
                </a:solidFill>
                <a:latin typeface="Arial" pitchFamily="34" charset="0"/>
                <a:ea typeface="+mn-ea"/>
              </a:rPr>
              <a:t/>
            </a:r>
            <a:br>
              <a:rPr lang="en-US" sz="2300" cap="none" dirty="0" smtClean="0">
                <a:solidFill>
                  <a:srgbClr val="00589F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IAWD </a:t>
            </a: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Danube </a:t>
            </a: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>Water Program Coordinator</a:t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++</a:t>
            </a: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>43 (0) 1 217 07 48</a:t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 smtClean="0">
                <a:solidFill>
                  <a:srgbClr val="000000"/>
                </a:solidFill>
                <a:latin typeface="Arial" pitchFamily="34" charset="0"/>
                <a:ea typeface="+mn-ea"/>
              </a:rPr>
              <a:t>weller@iawd.at</a:t>
            </a: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  <a:t/>
            </a:r>
            <a:br>
              <a:rPr lang="en-US" sz="1400" b="0" cap="none" dirty="0">
                <a:solidFill>
                  <a:srgbClr val="000000"/>
                </a:solidFill>
                <a:latin typeface="Arial" pitchFamily="34" charset="0"/>
                <a:ea typeface="+mn-ea"/>
              </a:rPr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6021288"/>
            <a:ext cx="8064000" cy="360040"/>
          </a:xfrm>
        </p:spPr>
        <p:txBody>
          <a:bodyPr/>
          <a:lstStyle/>
          <a:p>
            <a:r>
              <a:rPr lang="en-US" sz="1600" cap="none" dirty="0">
                <a:hlinkClick r:id="rId2"/>
              </a:rPr>
              <a:t>www.danube-water-program.org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300" dirty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Phase I status and achievements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and Advisory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32000" y="1484784"/>
            <a:ext cx="4500040" cy="4608000"/>
          </a:xfrm>
        </p:spPr>
        <p:txBody>
          <a:bodyPr/>
          <a:lstStyle/>
          <a:p>
            <a:r>
              <a:rPr lang="en-US" b="1" dirty="0" smtClean="0"/>
              <a:t>At regional level </a:t>
            </a:r>
          </a:p>
          <a:p>
            <a:pPr lvl="1"/>
            <a:r>
              <a:rPr lang="en-US" dirty="0" smtClean="0"/>
              <a:t>State of the Sector: launched </a:t>
            </a:r>
          </a:p>
          <a:p>
            <a:pPr lvl="1"/>
            <a:r>
              <a:rPr lang="en-US" dirty="0" smtClean="0"/>
              <a:t>Supporting papers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0000" y="1484784"/>
            <a:ext cx="4356496" cy="4608000"/>
          </a:xfrm>
        </p:spPr>
        <p:txBody>
          <a:bodyPr/>
          <a:lstStyle/>
          <a:p>
            <a:r>
              <a:rPr lang="en-US" b="1" dirty="0" smtClean="0"/>
              <a:t>At national level</a:t>
            </a:r>
          </a:p>
          <a:p>
            <a:pPr lvl="1"/>
            <a:r>
              <a:rPr lang="en-US" dirty="0" smtClean="0"/>
              <a:t>Sector reform workshop in Croatia</a:t>
            </a:r>
          </a:p>
          <a:p>
            <a:pPr lvl="1"/>
            <a:r>
              <a:rPr lang="en-US" dirty="0" smtClean="0"/>
              <a:t>PPP / outsourcing in Kosovo</a:t>
            </a:r>
          </a:p>
          <a:p>
            <a:pPr lvl="1"/>
            <a:r>
              <a:rPr lang="en-US" dirty="0" smtClean="0"/>
              <a:t>Policy advice in Albania</a:t>
            </a:r>
          </a:p>
          <a:p>
            <a:pPr lvl="1"/>
            <a:r>
              <a:rPr lang="en-US" dirty="0" smtClean="0"/>
              <a:t>TA on EU / price recovery in Serbia</a:t>
            </a:r>
          </a:p>
          <a:p>
            <a:pPr lvl="1"/>
            <a:r>
              <a:rPr lang="en-US" dirty="0" err="1" smtClean="0"/>
              <a:t>SoS</a:t>
            </a:r>
            <a:r>
              <a:rPr lang="en-US" dirty="0" smtClean="0"/>
              <a:t> dissemination in Albania, Hungary, Kosovo, Romania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3501008"/>
            <a:ext cx="40679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nubis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58" y="5229200"/>
            <a:ext cx="365800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Sharing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4484766" cy="4851224"/>
          </a:xfrm>
        </p:spPr>
        <p:txBody>
          <a:bodyPr/>
          <a:lstStyle/>
          <a:p>
            <a:r>
              <a:rPr lang="en-US" sz="2400" b="1" dirty="0" smtClean="0"/>
              <a:t>Annual Danube Water Conference (May 7-8)</a:t>
            </a:r>
          </a:p>
          <a:p>
            <a:pPr lvl="1"/>
            <a:r>
              <a:rPr lang="en-US" sz="2000" dirty="0" smtClean="0"/>
              <a:t>150 experts from 20 countries</a:t>
            </a:r>
          </a:p>
          <a:p>
            <a:pPr lvl="1"/>
            <a:r>
              <a:rPr lang="en-US" sz="2000" dirty="0" smtClean="0"/>
              <a:t>Based on the </a:t>
            </a:r>
            <a:r>
              <a:rPr lang="en-US" sz="2000" dirty="0" err="1" smtClean="0"/>
              <a:t>SoS</a:t>
            </a:r>
            <a:r>
              <a:rPr lang="en-US" sz="2000" dirty="0" smtClean="0"/>
              <a:t> report</a:t>
            </a:r>
          </a:p>
          <a:p>
            <a:r>
              <a:rPr lang="en-US" sz="2400" b="1" dirty="0" smtClean="0"/>
              <a:t>DANUBIS</a:t>
            </a:r>
          </a:p>
          <a:p>
            <a:pPr lvl="1"/>
            <a:r>
              <a:rPr lang="en-US" sz="2000" dirty="0" smtClean="0"/>
              <a:t>Data on 600 utilities from 14 countries over 19 years, plus recent news, events, research etc.</a:t>
            </a:r>
          </a:p>
          <a:p>
            <a:pPr lvl="1"/>
            <a:r>
              <a:rPr lang="en-US" sz="2000" dirty="0" smtClean="0"/>
              <a:t>5000 users from 100 countries in 8000+ sessions</a:t>
            </a:r>
          </a:p>
          <a:p>
            <a:pPr lvl="1"/>
            <a:r>
              <a:rPr lang="en-US" sz="2000" dirty="0" smtClean="0"/>
              <a:t>Significant upgrade on-going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288830" y="1556792"/>
            <a:ext cx="3459634" cy="1542420"/>
          </a:xfrm>
          <a:prstGeom prst="rect">
            <a:avLst/>
          </a:prstGeom>
        </p:spPr>
      </p:pic>
      <p:pic>
        <p:nvPicPr>
          <p:cNvPr id="29698" name="Picture 2" descr="http://www.danube-water-program.org/media/Events/2015/05_Danube_Water_Conference/Group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70" y="3429000"/>
            <a:ext cx="4557244" cy="14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Capacity Building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9512" y="2780928"/>
            <a:ext cx="4896544" cy="367240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b="1" dirty="0"/>
              <a:t>Asset Management</a:t>
            </a:r>
            <a:br>
              <a:rPr lang="en-US" sz="2000" b="1" dirty="0"/>
            </a:br>
            <a:r>
              <a:rPr lang="en-US" sz="1800" dirty="0"/>
              <a:t>17 asset registry systems established </a:t>
            </a:r>
          </a:p>
          <a:p>
            <a:pPr>
              <a:spcAft>
                <a:spcPts val="400"/>
              </a:spcAft>
            </a:pPr>
            <a:r>
              <a:rPr lang="en-US" sz="2000" b="1" dirty="0" smtClean="0"/>
              <a:t>Energy </a:t>
            </a:r>
            <a:r>
              <a:rPr lang="en-US" sz="2000" b="1" dirty="0"/>
              <a:t>Efficiency</a:t>
            </a:r>
            <a:br>
              <a:rPr lang="en-US" sz="2000" b="1" dirty="0"/>
            </a:br>
            <a:r>
              <a:rPr lang="en-US" sz="1800" dirty="0"/>
              <a:t>17 energy audits, 10M investments identified, 35% energy savings, 2 years payback period</a:t>
            </a:r>
          </a:p>
          <a:p>
            <a:pPr>
              <a:spcAft>
                <a:spcPts val="400"/>
              </a:spcAft>
            </a:pPr>
            <a:r>
              <a:rPr lang="en-US" sz="2000" b="1" dirty="0" smtClean="0"/>
              <a:t>Utility </a:t>
            </a:r>
            <a:r>
              <a:rPr lang="en-US" sz="2000" b="1" dirty="0"/>
              <a:t>Benchmarking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dirty="0"/>
              <a:t>4 Hubs fully operational and 57 detailed utility benchmarking reports completed in 2</a:t>
            </a:r>
            <a:r>
              <a:rPr lang="en-US" sz="1800" baseline="30000" dirty="0"/>
              <a:t>nd</a:t>
            </a:r>
            <a:r>
              <a:rPr lang="en-US" sz="1800" dirty="0"/>
              <a:t> Year</a:t>
            </a:r>
          </a:p>
          <a:p>
            <a:pPr>
              <a:spcAft>
                <a:spcPts val="400"/>
              </a:spcAft>
            </a:pPr>
            <a:r>
              <a:rPr lang="en-US" sz="2000" b="1" dirty="0"/>
              <a:t>Commercial Efficiency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19 Business plans produced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438310"/>
          <a:ext cx="9144001" cy="112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41983"/>
                <a:gridCol w="1272209"/>
                <a:gridCol w="1351722"/>
                <a:gridCol w="1510748"/>
                <a:gridCol w="2067339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Asset Management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hub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 utilities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countries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Energy Efficiency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hubs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 utilities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countries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Completed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Utility benchmarking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hubs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utilities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countries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Cycles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Commercial Practices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hubs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r>
                        <a:rPr lang="en-US" sz="1400" baseline="0" dirty="0" smtClean="0"/>
                        <a:t> utilities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countries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17013"/>
            <a:ext cx="4067944" cy="359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competitive grant window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-180528" y="1484784"/>
            <a:ext cx="7227507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/>
              <a:t>13 completed grants in 9 countries (700K € total), for example: </a:t>
            </a:r>
          </a:p>
          <a:p>
            <a:pPr lvl="1"/>
            <a:r>
              <a:rPr lang="en-US" sz="1500" b="1" dirty="0" smtClean="0"/>
              <a:t>Water Utility </a:t>
            </a:r>
            <a:r>
              <a:rPr lang="en-US" sz="1500" b="1" dirty="0" err="1" smtClean="0"/>
              <a:t>Kumanovo</a:t>
            </a:r>
            <a:r>
              <a:rPr lang="en-US" sz="1500" b="1" dirty="0" smtClean="0"/>
              <a:t>, Macedonia</a:t>
            </a:r>
            <a:r>
              <a:rPr lang="en-US" sz="1500" dirty="0" smtClean="0"/>
              <a:t> – NRW reduction program established with 5% reduction achieved in a pilot zone</a:t>
            </a:r>
          </a:p>
          <a:p>
            <a:pPr lvl="1"/>
            <a:r>
              <a:rPr lang="en-US" sz="1500" b="1" dirty="0" smtClean="0"/>
              <a:t>Water Utility East Sarajevo, </a:t>
            </a:r>
            <a:r>
              <a:rPr lang="en-US" sz="1500" b="1" dirty="0" err="1" smtClean="0"/>
              <a:t>BiH</a:t>
            </a:r>
            <a:r>
              <a:rPr lang="en-US" sz="1500" b="1" dirty="0" smtClean="0"/>
              <a:t> </a:t>
            </a:r>
            <a:r>
              <a:rPr lang="en-US" sz="1500" dirty="0" smtClean="0"/>
              <a:t>– complete primary and secondary network registered in the Geographical Information System (GIS)</a:t>
            </a:r>
          </a:p>
          <a:p>
            <a:pPr lvl="1"/>
            <a:r>
              <a:rPr lang="en-US" sz="1500" b="1" dirty="0" smtClean="0"/>
              <a:t>Water Associations of Serbia and </a:t>
            </a:r>
            <a:r>
              <a:rPr lang="en-US" sz="1500" b="1" dirty="0" err="1" smtClean="0"/>
              <a:t>BiH</a:t>
            </a:r>
            <a:r>
              <a:rPr lang="en-US" sz="1500" dirty="0" smtClean="0"/>
              <a:t> – cooperation on translating and editing of 22 DVGW technical rules; training of trainers program</a:t>
            </a:r>
          </a:p>
          <a:p>
            <a:pPr lvl="1"/>
            <a:r>
              <a:rPr lang="en-US" sz="1500" b="1" dirty="0" smtClean="0"/>
              <a:t>Regional cooperation </a:t>
            </a:r>
            <a:r>
              <a:rPr lang="en-US" sz="1500" dirty="0" smtClean="0"/>
              <a:t>– Water Utilities from Montenegro, Serbia and </a:t>
            </a:r>
            <a:r>
              <a:rPr lang="en-US" sz="1500" dirty="0" err="1" smtClean="0"/>
              <a:t>BiH</a:t>
            </a:r>
            <a:r>
              <a:rPr lang="en-US" sz="1500" dirty="0" smtClean="0"/>
              <a:t>: supply of hardware and software for GIS and billing system, systematic water metering established</a:t>
            </a:r>
          </a:p>
          <a:p>
            <a:pPr lvl="1"/>
            <a:r>
              <a:rPr lang="en-US" sz="1500" b="1" dirty="0" smtClean="0"/>
              <a:t>40 Water Utilities in Moldova </a:t>
            </a:r>
            <a:r>
              <a:rPr lang="en-US" sz="1500" dirty="0" smtClean="0"/>
              <a:t>– retraining of managers and technical staff by the Technical University of Moldova</a:t>
            </a:r>
          </a:p>
          <a:p>
            <a:pPr lvl="1"/>
            <a:r>
              <a:rPr lang="en-US" sz="1500" b="1" dirty="0" smtClean="0"/>
              <a:t>14 Water Associations in the program region</a:t>
            </a:r>
            <a:r>
              <a:rPr lang="en-US" sz="1500" dirty="0" smtClean="0"/>
              <a:t> – development of a Strategic Business Plan (implemented by SHUKALB)</a:t>
            </a:r>
          </a:p>
          <a:p>
            <a:pPr lvl="1"/>
            <a:r>
              <a:rPr lang="en-US" sz="1500" b="1" dirty="0" smtClean="0"/>
              <a:t>Water Association Romania </a:t>
            </a:r>
            <a:r>
              <a:rPr lang="en-US" sz="1500" dirty="0" smtClean="0"/>
              <a:t>– development of 1 training curriculum for water operators (</a:t>
            </a:r>
            <a:r>
              <a:rPr lang="en-US" sz="1500" dirty="0" err="1" smtClean="0"/>
              <a:t>e.g</a:t>
            </a:r>
            <a:r>
              <a:rPr lang="en-US" sz="1500" dirty="0" smtClean="0"/>
              <a:t> WWTP operation, development of NRW strategy)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48" y="3406688"/>
            <a:ext cx="1939089" cy="3046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5607" r="32783" b="6263"/>
          <a:stretch/>
        </p:blipFill>
        <p:spPr bwMode="auto">
          <a:xfrm rot="422197">
            <a:off x="7205860" y="1378578"/>
            <a:ext cx="1959787" cy="2714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II Work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58775" y="2204864"/>
            <a:ext cx="8066088" cy="936104"/>
          </a:xfrm>
        </p:spPr>
        <p:txBody>
          <a:bodyPr/>
          <a:lstStyle/>
          <a:p>
            <a:r>
              <a:rPr lang="en-US" dirty="0" smtClean="0"/>
              <a:t>Danube Water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Vision and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941352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Long term vision</a:t>
            </a:r>
          </a:p>
          <a:p>
            <a:pPr lvl="1"/>
            <a:r>
              <a:rPr lang="en-US" sz="3100" i="1" dirty="0"/>
              <a:t>Establish durable network of water services professionals</a:t>
            </a:r>
          </a:p>
          <a:p>
            <a:pPr lvl="1"/>
            <a:r>
              <a:rPr lang="en-US" sz="3100" i="1" dirty="0"/>
              <a:t>Consolidate and maintain knowledge on State of Sector</a:t>
            </a:r>
          </a:p>
          <a:p>
            <a:pPr lvl="1"/>
            <a:r>
              <a:rPr lang="en-US" sz="3100" i="1" dirty="0"/>
              <a:t>Develop self-financed capacity-building curriculum</a:t>
            </a:r>
          </a:p>
          <a:p>
            <a:r>
              <a:rPr lang="en-US" sz="3100" dirty="0" smtClean="0"/>
              <a:t>Same overall structure and implementation arrangements</a:t>
            </a:r>
          </a:p>
          <a:p>
            <a:r>
              <a:rPr lang="en-US" sz="3100" dirty="0" smtClean="0"/>
              <a:t>Stronger focus on establishing sustainable mechanisms</a:t>
            </a:r>
          </a:p>
          <a:p>
            <a:r>
              <a:rPr lang="en-US" sz="3100" dirty="0" smtClean="0"/>
              <a:t>6M € incl. co-financing</a:t>
            </a:r>
          </a:p>
          <a:p>
            <a:r>
              <a:rPr lang="en-US" sz="3100" dirty="0" smtClean="0"/>
              <a:t>Three-year extension (Oct. 2015 to Dec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WP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A3DF41"/>
      </a:accent3>
      <a:accent4>
        <a:srgbClr val="FFAC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DWP</Template>
  <TotalTime>0</TotalTime>
  <Words>793</Words>
  <Application>Microsoft Office PowerPoint</Application>
  <PresentationFormat>On-screen Show (4:3)</PresentationFormat>
  <Paragraphs>153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Roboto</vt:lpstr>
      <vt:lpstr>Roboto Black</vt:lpstr>
      <vt:lpstr>Roboto Medium</vt:lpstr>
      <vt:lpstr>Wingdings 3</vt:lpstr>
      <vt:lpstr>DWP</vt:lpstr>
      <vt:lpstr>Image</vt:lpstr>
      <vt:lpstr> </vt:lpstr>
      <vt:lpstr>The DWP Framework</vt:lpstr>
      <vt:lpstr>PowerPoint Presentation</vt:lpstr>
      <vt:lpstr>Analytical and Advisory work</vt:lpstr>
      <vt:lpstr>Knowledge Sharing</vt:lpstr>
      <vt:lpstr>Capacity Building activities</vt:lpstr>
      <vt:lpstr>competitive grant window</vt:lpstr>
      <vt:lpstr>Phase II Work Plan </vt:lpstr>
      <vt:lpstr>The Vision and Structure</vt:lpstr>
      <vt:lpstr>Components</vt:lpstr>
      <vt:lpstr>Associations Strengthening </vt:lpstr>
      <vt:lpstr>Associations Strengthening </vt:lpstr>
      <vt:lpstr>Capacity Building </vt:lpstr>
      <vt:lpstr>Capacity Building Principles</vt:lpstr>
      <vt:lpstr>The vision</vt:lpstr>
      <vt:lpstr>PowerPoint Presentation</vt:lpstr>
      <vt:lpstr>A way to improve performance</vt:lpstr>
      <vt:lpstr>PowerPoint Presentation</vt:lpstr>
      <vt:lpstr>Benchmarking…</vt:lpstr>
      <vt:lpstr>Competitive Grants </vt:lpstr>
      <vt:lpstr>IAWD and IWA Cooperation </vt:lpstr>
      <vt:lpstr>Philip Weller  IAWD   Danube Water Program Coordinator  ++43 (0) 1 217 07 48  weller@iawd.at  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Michaud</dc:creator>
  <cp:lastModifiedBy>Philip Weller</cp:lastModifiedBy>
  <cp:revision>39</cp:revision>
  <dcterms:created xsi:type="dcterms:W3CDTF">2015-02-18T07:04:57Z</dcterms:created>
  <dcterms:modified xsi:type="dcterms:W3CDTF">2016-04-19T08:03:12Z</dcterms:modified>
</cp:coreProperties>
</file>