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4"/>
  </p:notesMasterIdLst>
  <p:sldIdLst>
    <p:sldId id="256" r:id="rId2"/>
    <p:sldId id="291" r:id="rId3"/>
    <p:sldId id="294" r:id="rId4"/>
    <p:sldId id="292" r:id="rId5"/>
    <p:sldId id="290" r:id="rId6"/>
    <p:sldId id="296" r:id="rId7"/>
    <p:sldId id="258" r:id="rId8"/>
    <p:sldId id="259" r:id="rId9"/>
    <p:sldId id="311" r:id="rId10"/>
    <p:sldId id="267" r:id="rId11"/>
    <p:sldId id="269" r:id="rId12"/>
    <p:sldId id="270" r:id="rId13"/>
    <p:sldId id="266" r:id="rId14"/>
    <p:sldId id="271" r:id="rId15"/>
    <p:sldId id="308" r:id="rId16"/>
    <p:sldId id="309" r:id="rId17"/>
    <p:sldId id="310" r:id="rId18"/>
    <p:sldId id="307" r:id="rId19"/>
    <p:sldId id="316" r:id="rId20"/>
    <p:sldId id="314" r:id="rId21"/>
    <p:sldId id="315" r:id="rId22"/>
    <p:sldId id="286" r:id="rId23"/>
    <p:sldId id="278" r:id="rId24"/>
    <p:sldId id="260" r:id="rId25"/>
    <p:sldId id="282" r:id="rId26"/>
    <p:sldId id="283" r:id="rId27"/>
    <p:sldId id="305" r:id="rId28"/>
    <p:sldId id="289" r:id="rId29"/>
    <p:sldId id="313" r:id="rId30"/>
    <p:sldId id="262" r:id="rId31"/>
    <p:sldId id="306" r:id="rId32"/>
    <p:sldId id="263"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73" autoAdjust="0"/>
    <p:restoredTop sz="89718" autoAdjust="0"/>
  </p:normalViewPr>
  <p:slideViewPr>
    <p:cSldViewPr snapToGrid="0" snapToObjects="1">
      <p:cViewPr>
        <p:scale>
          <a:sx n="100" d="100"/>
          <a:sy n="100" d="100"/>
        </p:scale>
        <p:origin x="-1568" y="-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20E0FC-8A1B-6942-A9F5-F780E009A99F}" type="datetimeFigureOut">
              <a:rPr lang="en-US" smtClean="0"/>
              <a:t>11/6/14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4F3069-A5ED-F243-9B5A-63724D27B1EB}" type="slidenum">
              <a:rPr lang="en-US" smtClean="0"/>
              <a:t>‹#›</a:t>
            </a:fld>
            <a:endParaRPr lang="en-US"/>
          </a:p>
        </p:txBody>
      </p:sp>
    </p:spTree>
    <p:extLst>
      <p:ext uri="{BB962C8B-B14F-4D97-AF65-F5344CB8AC3E}">
        <p14:creationId xmlns:p14="http://schemas.microsoft.com/office/powerpoint/2010/main" val="395438062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4F3069-A5ED-F243-9B5A-63724D27B1EB}" type="slidenum">
              <a:rPr lang="en-US" smtClean="0"/>
              <a:t>2</a:t>
            </a:fld>
            <a:endParaRPr lang="en-US"/>
          </a:p>
        </p:txBody>
      </p:sp>
    </p:spTree>
    <p:extLst>
      <p:ext uri="{BB962C8B-B14F-4D97-AF65-F5344CB8AC3E}">
        <p14:creationId xmlns:p14="http://schemas.microsoft.com/office/powerpoint/2010/main" val="2038015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4F3069-A5ED-F243-9B5A-63724D27B1EB}" type="slidenum">
              <a:rPr lang="en-US" smtClean="0"/>
              <a:t>6</a:t>
            </a:fld>
            <a:endParaRPr lang="en-US"/>
          </a:p>
        </p:txBody>
      </p:sp>
    </p:spTree>
    <p:extLst>
      <p:ext uri="{BB962C8B-B14F-4D97-AF65-F5344CB8AC3E}">
        <p14:creationId xmlns:p14="http://schemas.microsoft.com/office/powerpoint/2010/main" val="945916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4F3069-A5ED-F243-9B5A-63724D27B1EB}" type="slidenum">
              <a:rPr lang="en-US" smtClean="0"/>
              <a:t>22</a:t>
            </a:fld>
            <a:endParaRPr lang="en-US"/>
          </a:p>
        </p:txBody>
      </p:sp>
    </p:spTree>
    <p:extLst>
      <p:ext uri="{BB962C8B-B14F-4D97-AF65-F5344CB8AC3E}">
        <p14:creationId xmlns:p14="http://schemas.microsoft.com/office/powerpoint/2010/main" val="2319028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4F3069-A5ED-F243-9B5A-63724D27B1EB}" type="slidenum">
              <a:rPr lang="en-US" smtClean="0"/>
              <a:t>25</a:t>
            </a:fld>
            <a:endParaRPr lang="en-US"/>
          </a:p>
        </p:txBody>
      </p:sp>
    </p:spTree>
    <p:extLst>
      <p:ext uri="{BB962C8B-B14F-4D97-AF65-F5344CB8AC3E}">
        <p14:creationId xmlns:p14="http://schemas.microsoft.com/office/powerpoint/2010/main" val="707991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0B86F59-FA21-4145-AEE0-FB7BE036AD56}" type="datetimeFigureOut">
              <a:rPr lang="en-US" smtClean="0"/>
              <a:t>11/6/14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B74F8-52DD-B04B-9997-22A5233D587F}"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B86F59-FA21-4145-AEE0-FB7BE036AD56}" type="datetimeFigureOut">
              <a:rPr lang="en-US" smtClean="0"/>
              <a:t>11/6/14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B74F8-52DD-B04B-9997-22A5233D587F}"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B86F59-FA21-4145-AEE0-FB7BE036AD56}" type="datetimeFigureOut">
              <a:rPr lang="en-US" smtClean="0"/>
              <a:t>11/6/14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B74F8-52DD-B04B-9997-22A5233D587F}"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B86F59-FA21-4145-AEE0-FB7BE036AD56}" type="datetimeFigureOut">
              <a:rPr lang="en-US" smtClean="0"/>
              <a:t>11/6/14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B74F8-52DD-B04B-9997-22A5233D587F}"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B86F59-FA21-4145-AEE0-FB7BE036AD56}" type="datetimeFigureOut">
              <a:rPr lang="en-US" smtClean="0"/>
              <a:t>11/6/14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B74F8-52DD-B04B-9997-22A5233D587F}"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B86F59-FA21-4145-AEE0-FB7BE036AD56}" type="datetimeFigureOut">
              <a:rPr lang="en-US" smtClean="0"/>
              <a:t>11/6/14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B74F8-52DD-B04B-9997-22A5233D587F}"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0B86F59-FA21-4145-AEE0-FB7BE036AD56}" type="datetimeFigureOut">
              <a:rPr lang="en-US" smtClean="0"/>
              <a:t>11/6/14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0B74F8-52DD-B04B-9997-22A5233D587F}"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B86F59-FA21-4145-AEE0-FB7BE036AD56}" type="datetimeFigureOut">
              <a:rPr lang="en-US" smtClean="0"/>
              <a:t>11/6/14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0B74F8-52DD-B04B-9997-22A5233D587F}"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B86F59-FA21-4145-AEE0-FB7BE036AD56}" type="datetimeFigureOut">
              <a:rPr lang="en-US" smtClean="0"/>
              <a:t>11/6/14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0B74F8-52DD-B04B-9997-22A5233D587F}"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B86F59-FA21-4145-AEE0-FB7BE036AD56}" type="datetimeFigureOut">
              <a:rPr lang="en-US" smtClean="0"/>
              <a:t>11/6/14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B74F8-52DD-B04B-9997-22A5233D587F}"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B86F59-FA21-4145-AEE0-FB7BE036AD56}" type="datetimeFigureOut">
              <a:rPr lang="en-US" smtClean="0"/>
              <a:t>11/6/14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B74F8-52DD-B04B-9997-22A5233D587F}"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B86F59-FA21-4145-AEE0-FB7BE036AD56}" type="datetimeFigureOut">
              <a:rPr lang="en-US" smtClean="0"/>
              <a:t>11/6/14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0B74F8-52DD-B04B-9997-22A5233D587F}"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2120"/>
            <a:ext cx="7772400" cy="1470025"/>
          </a:xfrm>
        </p:spPr>
        <p:txBody>
          <a:bodyPr/>
          <a:lstStyle/>
          <a:p>
            <a:r>
              <a:rPr lang="en-US" dirty="0" smtClean="0">
                <a:latin typeface="Century Gothic"/>
                <a:cs typeface="Century Gothic"/>
              </a:rPr>
              <a:t>How to Operate</a:t>
            </a:r>
            <a:endParaRPr lang="en-US" dirty="0">
              <a:latin typeface="Century Gothic"/>
              <a:cs typeface="Century Gothic"/>
            </a:endParaRPr>
          </a:p>
        </p:txBody>
      </p:sp>
      <p:sp>
        <p:nvSpPr>
          <p:cNvPr id="3" name="Subtitle 2"/>
          <p:cNvSpPr>
            <a:spLocks noGrp="1"/>
          </p:cNvSpPr>
          <p:nvPr>
            <p:ph type="subTitle" idx="1"/>
          </p:nvPr>
        </p:nvSpPr>
        <p:spPr>
          <a:xfrm>
            <a:off x="1371600" y="3602145"/>
            <a:ext cx="6400800" cy="1752600"/>
          </a:xfrm>
        </p:spPr>
        <p:txBody>
          <a:bodyPr>
            <a:normAutofit/>
          </a:bodyPr>
          <a:lstStyle/>
          <a:p>
            <a:r>
              <a:rPr lang="en-US" sz="2400" dirty="0" smtClean="0">
                <a:latin typeface="Century Gothic"/>
                <a:cs typeface="Century Gothic"/>
              </a:rPr>
              <a:t>Stanford </a:t>
            </a:r>
            <a:r>
              <a:rPr lang="en-US" sz="2400" dirty="0">
                <a:latin typeface="Century Gothic"/>
                <a:cs typeface="Century Gothic"/>
              </a:rPr>
              <a:t>CS183B</a:t>
            </a:r>
          </a:p>
          <a:p>
            <a:r>
              <a:rPr lang="en-US" sz="2400" dirty="0">
                <a:latin typeface="Century Gothic"/>
                <a:cs typeface="Century Gothic"/>
              </a:rPr>
              <a:t>Keith </a:t>
            </a:r>
            <a:r>
              <a:rPr lang="en-US" sz="2400" dirty="0" err="1">
                <a:latin typeface="Century Gothic"/>
                <a:cs typeface="Century Gothic"/>
              </a:rPr>
              <a:t>Rabois</a:t>
            </a:r>
            <a:endParaRPr lang="en-US" sz="2400" dirty="0">
              <a:latin typeface="Century Gothic"/>
              <a:cs typeface="Century Gothic"/>
            </a:endParaRPr>
          </a:p>
          <a:p>
            <a:r>
              <a:rPr lang="en-US" sz="2400" dirty="0">
                <a:latin typeface="Century Gothic"/>
                <a:cs typeface="Century Gothic"/>
              </a:rPr>
              <a:t>November 6, 2014</a:t>
            </a:r>
          </a:p>
        </p:txBody>
      </p:sp>
    </p:spTree>
    <p:extLst>
      <p:ext uri="{BB962C8B-B14F-4D97-AF65-F5344CB8AC3E}">
        <p14:creationId xmlns:p14="http://schemas.microsoft.com/office/powerpoint/2010/main" val="191670071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2097479"/>
            <a:ext cx="9143999" cy="2944396"/>
          </a:xfrm>
          <a:prstGeom prst="rect">
            <a:avLst/>
          </a:prstGeom>
        </p:spPr>
        <p:txBody>
          <a:bodyPr wrap="square">
            <a:spAutoFit/>
          </a:bodyPr>
          <a:lstStyle/>
          <a:p>
            <a:pPr algn="ctr"/>
            <a:r>
              <a:rPr lang="en-US" sz="4400" dirty="0">
                <a:latin typeface="Century Gothic"/>
                <a:cs typeface="Century Gothic"/>
              </a:rPr>
              <a:t>"Ask not what your country can do for you, ask what you can do for your country." </a:t>
            </a:r>
            <a:endParaRPr lang="en-US" sz="4400" dirty="0" smtClean="0">
              <a:latin typeface="Century Gothic"/>
              <a:cs typeface="Century Gothic"/>
            </a:endParaRPr>
          </a:p>
          <a:p>
            <a:pPr algn="ctr">
              <a:lnSpc>
                <a:spcPct val="140000"/>
              </a:lnSpc>
            </a:pPr>
            <a:r>
              <a:rPr lang="en-US" sz="4000" dirty="0" smtClean="0">
                <a:latin typeface="Century Gothic"/>
                <a:cs typeface="Century Gothic"/>
              </a:rPr>
              <a:t>John F. Kennedy</a:t>
            </a:r>
            <a:endParaRPr lang="en-US" sz="4000" dirty="0">
              <a:latin typeface="Century Gothic"/>
              <a:cs typeface="Century Gothic"/>
            </a:endParaRPr>
          </a:p>
        </p:txBody>
      </p:sp>
    </p:spTree>
    <p:extLst>
      <p:ext uri="{BB962C8B-B14F-4D97-AF65-F5344CB8AC3E}">
        <p14:creationId xmlns:p14="http://schemas.microsoft.com/office/powerpoint/2010/main" val="155081889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69888"/>
            <a:ext cx="9143999" cy="2267287"/>
          </a:xfrm>
          <a:prstGeom prst="rect">
            <a:avLst/>
          </a:prstGeom>
        </p:spPr>
        <p:txBody>
          <a:bodyPr wrap="square">
            <a:spAutoFit/>
          </a:bodyPr>
          <a:lstStyle/>
          <a:p>
            <a:pPr algn="ctr"/>
            <a:r>
              <a:rPr lang="en-US" sz="4400" dirty="0">
                <a:latin typeface="Century Gothic"/>
                <a:cs typeface="Century Gothic"/>
              </a:rPr>
              <a:t>"Give me liberty or give me death!" </a:t>
            </a:r>
            <a:endParaRPr lang="en-US" sz="4400" dirty="0" smtClean="0">
              <a:latin typeface="Century Gothic"/>
              <a:cs typeface="Century Gothic"/>
            </a:endParaRPr>
          </a:p>
          <a:p>
            <a:pPr algn="ctr">
              <a:lnSpc>
                <a:spcPct val="140000"/>
              </a:lnSpc>
            </a:pPr>
            <a:r>
              <a:rPr lang="en-US" sz="4000" dirty="0" smtClean="0">
                <a:latin typeface="Century Gothic"/>
                <a:cs typeface="Century Gothic"/>
              </a:rPr>
              <a:t>Patrick </a:t>
            </a:r>
            <a:r>
              <a:rPr lang="en-US" sz="4000" dirty="0">
                <a:latin typeface="Century Gothic"/>
                <a:cs typeface="Century Gothic"/>
              </a:rPr>
              <a:t>Henry</a:t>
            </a:r>
          </a:p>
        </p:txBody>
      </p:sp>
    </p:spTree>
    <p:extLst>
      <p:ext uri="{BB962C8B-B14F-4D97-AF65-F5344CB8AC3E}">
        <p14:creationId xmlns:p14="http://schemas.microsoft.com/office/powerpoint/2010/main" val="12896480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2269888"/>
            <a:ext cx="9143999" cy="2267287"/>
          </a:xfrm>
          <a:prstGeom prst="rect">
            <a:avLst/>
          </a:prstGeom>
        </p:spPr>
        <p:txBody>
          <a:bodyPr wrap="square">
            <a:spAutoFit/>
          </a:bodyPr>
          <a:lstStyle/>
          <a:p>
            <a:pPr algn="ctr"/>
            <a:r>
              <a:rPr lang="en-US" sz="4400" dirty="0">
                <a:latin typeface="Century Gothic"/>
                <a:cs typeface="Century Gothic"/>
              </a:rPr>
              <a:t>"We have nothing to fear </a:t>
            </a:r>
            <a:endParaRPr lang="en-US" sz="4400" dirty="0" smtClean="0">
              <a:latin typeface="Century Gothic"/>
              <a:cs typeface="Century Gothic"/>
            </a:endParaRPr>
          </a:p>
          <a:p>
            <a:pPr algn="ctr"/>
            <a:r>
              <a:rPr lang="en-US" sz="4400" dirty="0" smtClean="0">
                <a:latin typeface="Century Gothic"/>
                <a:cs typeface="Century Gothic"/>
              </a:rPr>
              <a:t>but </a:t>
            </a:r>
            <a:r>
              <a:rPr lang="en-US" sz="4400" dirty="0">
                <a:latin typeface="Century Gothic"/>
                <a:cs typeface="Century Gothic"/>
              </a:rPr>
              <a:t>fear itself</a:t>
            </a:r>
            <a:r>
              <a:rPr lang="en-US" sz="4400" dirty="0" smtClean="0">
                <a:latin typeface="Century Gothic"/>
                <a:cs typeface="Century Gothic"/>
              </a:rPr>
              <a:t>.”</a:t>
            </a:r>
          </a:p>
          <a:p>
            <a:pPr algn="ctr">
              <a:lnSpc>
                <a:spcPct val="140000"/>
              </a:lnSpc>
            </a:pPr>
            <a:r>
              <a:rPr lang="en-US" sz="4000" dirty="0" smtClean="0">
                <a:latin typeface="Century Gothic"/>
                <a:cs typeface="Century Gothic"/>
              </a:rPr>
              <a:t>Franklin Delano Roosevelt</a:t>
            </a:r>
            <a:endParaRPr lang="en-US" sz="4000" dirty="0">
              <a:latin typeface="Century Gothic"/>
              <a:cs typeface="Century Gothic"/>
            </a:endParaRPr>
          </a:p>
        </p:txBody>
      </p:sp>
    </p:spTree>
    <p:extLst>
      <p:ext uri="{BB962C8B-B14F-4D97-AF65-F5344CB8AC3E}">
        <p14:creationId xmlns:p14="http://schemas.microsoft.com/office/powerpoint/2010/main" val="170662770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nkdifferent-logo.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0693049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aa5c28d6be53bbe3aaaf6f751468c9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5788" y="17006"/>
            <a:ext cx="4839369" cy="6840994"/>
          </a:xfrm>
          <a:prstGeom prst="rect">
            <a:avLst/>
          </a:prstGeom>
        </p:spPr>
      </p:pic>
    </p:spTree>
    <p:extLst>
      <p:ext uri="{BB962C8B-B14F-4D97-AF65-F5344CB8AC3E}">
        <p14:creationId xmlns:p14="http://schemas.microsoft.com/office/powerpoint/2010/main" val="192666355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850924"/>
            <a:ext cx="8229600" cy="1143000"/>
          </a:xfrm>
        </p:spPr>
        <p:txBody>
          <a:bodyPr>
            <a:normAutofit/>
          </a:bodyPr>
          <a:lstStyle/>
          <a:p>
            <a:r>
              <a:rPr lang="en-US" dirty="0" smtClean="0">
                <a:latin typeface="Century Gothic"/>
                <a:cs typeface="Century Gothic"/>
              </a:rPr>
              <a:t>2. Clarify</a:t>
            </a:r>
            <a:endParaRPr lang="en-US" dirty="0">
              <a:latin typeface="Century Gothic"/>
              <a:cs typeface="Century Gothic"/>
            </a:endParaRPr>
          </a:p>
        </p:txBody>
      </p:sp>
    </p:spTree>
    <p:extLst>
      <p:ext uri="{BB962C8B-B14F-4D97-AF65-F5344CB8AC3E}">
        <p14:creationId xmlns:p14="http://schemas.microsoft.com/office/powerpoint/2010/main" val="12748040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850924"/>
            <a:ext cx="8229600" cy="1143000"/>
          </a:xfrm>
        </p:spPr>
        <p:txBody>
          <a:bodyPr>
            <a:normAutofit/>
          </a:bodyPr>
          <a:lstStyle/>
          <a:p>
            <a:r>
              <a:rPr lang="en-US" dirty="0" smtClean="0">
                <a:latin typeface="Century Gothic"/>
                <a:cs typeface="Century Gothic"/>
              </a:rPr>
              <a:t>3. Allocate Resources</a:t>
            </a:r>
            <a:endParaRPr lang="en-US" dirty="0">
              <a:latin typeface="Century Gothic"/>
              <a:cs typeface="Century Gothic"/>
            </a:endParaRPr>
          </a:p>
        </p:txBody>
      </p:sp>
    </p:spTree>
    <p:extLst>
      <p:ext uri="{BB962C8B-B14F-4D97-AF65-F5344CB8AC3E}">
        <p14:creationId xmlns:p14="http://schemas.microsoft.com/office/powerpoint/2010/main" val="12748040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850924"/>
            <a:ext cx="8229600" cy="1143000"/>
          </a:xfrm>
        </p:spPr>
        <p:txBody>
          <a:bodyPr>
            <a:normAutofit/>
          </a:bodyPr>
          <a:lstStyle/>
          <a:p>
            <a:r>
              <a:rPr lang="en-US" dirty="0" smtClean="0">
                <a:latin typeface="Century Gothic"/>
                <a:cs typeface="Century Gothic"/>
              </a:rPr>
              <a:t>4. Ensure Consistent Voice</a:t>
            </a:r>
            <a:endParaRPr lang="en-US" dirty="0">
              <a:latin typeface="Century Gothic"/>
              <a:cs typeface="Century Gothic"/>
            </a:endParaRPr>
          </a:p>
        </p:txBody>
      </p:sp>
    </p:spTree>
    <p:extLst>
      <p:ext uri="{BB962C8B-B14F-4D97-AF65-F5344CB8AC3E}">
        <p14:creationId xmlns:p14="http://schemas.microsoft.com/office/powerpoint/2010/main" val="12748040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850924"/>
            <a:ext cx="8229600" cy="1143000"/>
          </a:xfrm>
        </p:spPr>
        <p:txBody>
          <a:bodyPr>
            <a:normAutofit/>
          </a:bodyPr>
          <a:lstStyle/>
          <a:p>
            <a:r>
              <a:rPr lang="en-US" dirty="0">
                <a:latin typeface="Century Gothic"/>
                <a:cs typeface="Century Gothic"/>
              </a:rPr>
              <a:t>5</a:t>
            </a:r>
            <a:r>
              <a:rPr lang="en-US" dirty="0" smtClean="0">
                <a:latin typeface="Century Gothic"/>
                <a:cs typeface="Century Gothic"/>
              </a:rPr>
              <a:t>. Delegate</a:t>
            </a:r>
            <a:endParaRPr lang="en-US" dirty="0">
              <a:latin typeface="Century Gothic"/>
              <a:cs typeface="Century Gothic"/>
            </a:endParaRPr>
          </a:p>
        </p:txBody>
      </p:sp>
    </p:spTree>
    <p:extLst>
      <p:ext uri="{BB962C8B-B14F-4D97-AF65-F5344CB8AC3E}">
        <p14:creationId xmlns:p14="http://schemas.microsoft.com/office/powerpoint/2010/main" val="353722661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425700"/>
            <a:ext cx="8229600" cy="1930400"/>
          </a:xfrm>
        </p:spPr>
        <p:txBody>
          <a:bodyPr>
            <a:normAutofit fontScale="90000"/>
          </a:bodyPr>
          <a:lstStyle/>
          <a:p>
            <a:r>
              <a:rPr lang="en-US" dirty="0" smtClean="0">
                <a:latin typeface="Century Gothic"/>
                <a:cs typeface="Century Gothic"/>
              </a:rPr>
              <a:t>Abdicate</a:t>
            </a:r>
            <a:br>
              <a:rPr lang="en-US" dirty="0" smtClean="0">
                <a:latin typeface="Century Gothic"/>
                <a:cs typeface="Century Gothic"/>
              </a:rPr>
            </a:br>
            <a:r>
              <a:rPr lang="en-US" dirty="0" smtClean="0">
                <a:latin typeface="Century Gothic"/>
                <a:cs typeface="Century Gothic"/>
              </a:rPr>
              <a:t>vs.</a:t>
            </a:r>
            <a:br>
              <a:rPr lang="en-US" dirty="0" smtClean="0">
                <a:latin typeface="Century Gothic"/>
                <a:cs typeface="Century Gothic"/>
              </a:rPr>
            </a:br>
            <a:r>
              <a:rPr lang="en-US" dirty="0" smtClean="0">
                <a:latin typeface="Century Gothic"/>
                <a:cs typeface="Century Gothic"/>
              </a:rPr>
              <a:t>Micromanagement</a:t>
            </a:r>
            <a:endParaRPr lang="en-US" dirty="0">
              <a:latin typeface="Century Gothic"/>
              <a:cs typeface="Century Gothic"/>
            </a:endParaRPr>
          </a:p>
        </p:txBody>
      </p:sp>
    </p:spTree>
    <p:extLst>
      <p:ext uri="{BB962C8B-B14F-4D97-AF65-F5344CB8AC3E}">
        <p14:creationId xmlns:p14="http://schemas.microsoft.com/office/powerpoint/2010/main" val="40797606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m_ferrari_f1_engine_drawing_5.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7876940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425700"/>
            <a:ext cx="8229600" cy="1930400"/>
          </a:xfrm>
        </p:spPr>
        <p:txBody>
          <a:bodyPr>
            <a:normAutofit fontScale="90000"/>
          </a:bodyPr>
          <a:lstStyle/>
          <a:p>
            <a:r>
              <a:rPr lang="en-US" dirty="0" smtClean="0">
                <a:latin typeface="Century Gothic"/>
                <a:cs typeface="Century Gothic"/>
              </a:rPr>
              <a:t>Abdicate</a:t>
            </a:r>
            <a:br>
              <a:rPr lang="en-US" dirty="0" smtClean="0">
                <a:latin typeface="Century Gothic"/>
                <a:cs typeface="Century Gothic"/>
              </a:rPr>
            </a:br>
            <a:r>
              <a:rPr lang="en-US" dirty="0" smtClean="0">
                <a:latin typeface="Century Gothic"/>
                <a:cs typeface="Century Gothic"/>
              </a:rPr>
              <a:t>vs.</a:t>
            </a:r>
            <a:br>
              <a:rPr lang="en-US" dirty="0" smtClean="0">
                <a:latin typeface="Century Gothic"/>
                <a:cs typeface="Century Gothic"/>
              </a:rPr>
            </a:br>
            <a:r>
              <a:rPr lang="en-US" dirty="0" smtClean="0">
                <a:latin typeface="Century Gothic"/>
                <a:cs typeface="Century Gothic"/>
              </a:rPr>
              <a:t>Micromanagement</a:t>
            </a:r>
            <a:endParaRPr lang="en-US" dirty="0">
              <a:latin typeface="Century Gothic"/>
              <a:cs typeface="Century Gothic"/>
            </a:endParaRPr>
          </a:p>
        </p:txBody>
      </p:sp>
      <p:sp>
        <p:nvSpPr>
          <p:cNvPr id="3" name="TextBox 2"/>
          <p:cNvSpPr txBox="1"/>
          <p:nvPr/>
        </p:nvSpPr>
        <p:spPr>
          <a:xfrm>
            <a:off x="3225800" y="1033840"/>
            <a:ext cx="2578100" cy="4708981"/>
          </a:xfrm>
          <a:prstGeom prst="rect">
            <a:avLst/>
          </a:prstGeom>
          <a:noFill/>
        </p:spPr>
        <p:txBody>
          <a:bodyPr wrap="square" rtlCol="0">
            <a:spAutoFit/>
          </a:bodyPr>
          <a:lstStyle/>
          <a:p>
            <a:r>
              <a:rPr lang="en-US" sz="30000" dirty="0" smtClean="0">
                <a:latin typeface="Century Gothic"/>
                <a:cs typeface="Century Gothic"/>
              </a:rPr>
              <a:t>X</a:t>
            </a:r>
            <a:endParaRPr lang="en-US" sz="30000" dirty="0">
              <a:latin typeface="Century Gothic"/>
              <a:cs typeface="Century Gothic"/>
            </a:endParaRPr>
          </a:p>
        </p:txBody>
      </p:sp>
    </p:spTree>
    <p:extLst>
      <p:ext uri="{BB962C8B-B14F-4D97-AF65-F5344CB8AC3E}">
        <p14:creationId xmlns:p14="http://schemas.microsoft.com/office/powerpoint/2010/main" val="228890686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60400"/>
            <a:ext cx="8229600" cy="1371600"/>
          </a:xfrm>
        </p:spPr>
        <p:txBody>
          <a:bodyPr>
            <a:normAutofit/>
          </a:bodyPr>
          <a:lstStyle/>
          <a:p>
            <a:r>
              <a:rPr lang="en-US" dirty="0" smtClean="0">
                <a:latin typeface="Century Gothic"/>
                <a:cs typeface="Century Gothic"/>
              </a:rPr>
              <a:t>Task-Relevant Maturity</a:t>
            </a:r>
            <a:endParaRPr lang="en-US" dirty="0">
              <a:latin typeface="Century Gothic"/>
              <a:cs typeface="Century Gothic"/>
            </a:endParaRPr>
          </a:p>
        </p:txBody>
      </p:sp>
      <p:cxnSp>
        <p:nvCxnSpPr>
          <p:cNvPr id="3" name="Straight Arrow Connector 2"/>
          <p:cNvCxnSpPr/>
          <p:nvPr/>
        </p:nvCxnSpPr>
        <p:spPr>
          <a:xfrm>
            <a:off x="2605314" y="3474712"/>
            <a:ext cx="3974496"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425095" y="3197548"/>
            <a:ext cx="992579" cy="584776"/>
          </a:xfrm>
          <a:prstGeom prst="rect">
            <a:avLst/>
          </a:prstGeom>
          <a:noFill/>
        </p:spPr>
        <p:txBody>
          <a:bodyPr wrap="none" rtlCol="0">
            <a:spAutoFit/>
          </a:bodyPr>
          <a:lstStyle/>
          <a:p>
            <a:r>
              <a:rPr lang="en-US" sz="3200" dirty="0" smtClean="0">
                <a:latin typeface="Century Gothic"/>
                <a:cs typeface="Century Gothic"/>
              </a:rPr>
              <a:t>Low</a:t>
            </a:r>
            <a:endParaRPr lang="en-US" sz="3200" dirty="0">
              <a:latin typeface="Century Gothic"/>
              <a:cs typeface="Century Gothic"/>
            </a:endParaRPr>
          </a:p>
        </p:txBody>
      </p:sp>
      <p:sp>
        <p:nvSpPr>
          <p:cNvPr id="6" name="TextBox 5"/>
          <p:cNvSpPr txBox="1"/>
          <p:nvPr/>
        </p:nvSpPr>
        <p:spPr>
          <a:xfrm>
            <a:off x="6809895" y="3197548"/>
            <a:ext cx="1073531" cy="584776"/>
          </a:xfrm>
          <a:prstGeom prst="rect">
            <a:avLst/>
          </a:prstGeom>
          <a:noFill/>
        </p:spPr>
        <p:txBody>
          <a:bodyPr wrap="none" rtlCol="0">
            <a:spAutoFit/>
          </a:bodyPr>
          <a:lstStyle/>
          <a:p>
            <a:r>
              <a:rPr lang="en-US" sz="3200" dirty="0" smtClean="0">
                <a:latin typeface="Century Gothic"/>
                <a:cs typeface="Century Gothic"/>
              </a:rPr>
              <a:t>High</a:t>
            </a:r>
            <a:endParaRPr lang="en-US" sz="3200" dirty="0">
              <a:latin typeface="Century Gothic"/>
              <a:cs typeface="Century Gothic"/>
            </a:endParaRPr>
          </a:p>
        </p:txBody>
      </p:sp>
      <p:sp>
        <p:nvSpPr>
          <p:cNvPr id="7" name="TextBox 6"/>
          <p:cNvSpPr txBox="1"/>
          <p:nvPr/>
        </p:nvSpPr>
        <p:spPr>
          <a:xfrm>
            <a:off x="799948" y="3939512"/>
            <a:ext cx="2248052" cy="646331"/>
          </a:xfrm>
          <a:prstGeom prst="rect">
            <a:avLst/>
          </a:prstGeom>
          <a:noFill/>
        </p:spPr>
        <p:txBody>
          <a:bodyPr wrap="square" rtlCol="0">
            <a:spAutoFit/>
          </a:bodyPr>
          <a:lstStyle/>
          <a:p>
            <a:r>
              <a:rPr lang="en-US" dirty="0" smtClean="0">
                <a:latin typeface="Century Gothic"/>
                <a:cs typeface="Century Gothic"/>
              </a:rPr>
              <a:t>Highly structured: what, when, how</a:t>
            </a:r>
          </a:p>
        </p:txBody>
      </p:sp>
      <p:sp>
        <p:nvSpPr>
          <p:cNvPr id="8" name="TextBox 7"/>
          <p:cNvSpPr txBox="1"/>
          <p:nvPr/>
        </p:nvSpPr>
        <p:spPr>
          <a:xfrm>
            <a:off x="6579810" y="3939512"/>
            <a:ext cx="1740052" cy="646331"/>
          </a:xfrm>
          <a:prstGeom prst="rect">
            <a:avLst/>
          </a:prstGeom>
          <a:noFill/>
        </p:spPr>
        <p:txBody>
          <a:bodyPr wrap="square" rtlCol="0">
            <a:spAutoFit/>
          </a:bodyPr>
          <a:lstStyle/>
          <a:p>
            <a:r>
              <a:rPr lang="en-US" dirty="0" smtClean="0">
                <a:latin typeface="Century Gothic"/>
                <a:cs typeface="Century Gothic"/>
              </a:rPr>
              <a:t>Monitor and set objectives</a:t>
            </a:r>
          </a:p>
        </p:txBody>
      </p:sp>
    </p:spTree>
    <p:extLst>
      <p:ext uri="{BB962C8B-B14F-4D97-AF65-F5344CB8AC3E}">
        <p14:creationId xmlns:p14="http://schemas.microsoft.com/office/powerpoint/2010/main" val="119063981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356623512"/>
              </p:ext>
            </p:extLst>
          </p:nvPr>
        </p:nvGraphicFramePr>
        <p:xfrm>
          <a:off x="3202755" y="2640744"/>
          <a:ext cx="4136574" cy="1554479"/>
        </p:xfrm>
        <a:graphic>
          <a:graphicData uri="http://schemas.openxmlformats.org/drawingml/2006/table">
            <a:tbl>
              <a:tblPr>
                <a:tableStyleId>{5C22544A-7EE6-4342-B048-85BDC9FD1C3A}</a:tableStyleId>
              </a:tblPr>
              <a:tblGrid>
                <a:gridCol w="2068287"/>
                <a:gridCol w="2068287"/>
              </a:tblGrid>
              <a:tr h="767951">
                <a:tc>
                  <a:txBody>
                    <a:bodyPr/>
                    <a:lstStyle/>
                    <a:p>
                      <a:pPr algn="ctr"/>
                      <a:r>
                        <a:rPr lang="en-US" b="1" dirty="0" smtClean="0">
                          <a:solidFill>
                            <a:schemeClr val="tx1"/>
                          </a:solidFill>
                          <a:latin typeface="Century Gothic"/>
                          <a:cs typeface="Century Gothic"/>
                        </a:rPr>
                        <a:t>?</a:t>
                      </a:r>
                      <a:endParaRPr lang="en-US" b="1" dirty="0">
                        <a:solidFill>
                          <a:schemeClr val="tx1"/>
                        </a:solidFill>
                        <a:latin typeface="Century Gothic"/>
                        <a:cs typeface="Century Gothic"/>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smtClean="0">
                          <a:solidFill>
                            <a:schemeClr val="tx1"/>
                          </a:solidFill>
                          <a:latin typeface="Century Gothic"/>
                          <a:cs typeface="Century Gothic"/>
                        </a:rPr>
                        <a:t>Step in. Decide. Overrule.</a:t>
                      </a:r>
                    </a:p>
                    <a:p>
                      <a:pPr algn="ctr"/>
                      <a:endParaRPr lang="en-US" b="0" dirty="0">
                        <a:solidFill>
                          <a:schemeClr val="tx1"/>
                        </a:solidFill>
                        <a:latin typeface="Century Gothic"/>
                        <a:cs typeface="Century Gothic"/>
                      </a:endParaRPr>
                    </a:p>
                  </a:txBody>
                  <a:tcPr>
                    <a:noFill/>
                  </a:tcPr>
                </a:tc>
              </a:tr>
              <a:tr h="537566">
                <a:tc>
                  <a:txBody>
                    <a:bodyPr/>
                    <a:lstStyle/>
                    <a:p>
                      <a:pPr algn="ctr"/>
                      <a:r>
                        <a:rPr lang="en-US" dirty="0" smtClean="0">
                          <a:solidFill>
                            <a:schemeClr val="tx1"/>
                          </a:solidFill>
                          <a:latin typeface="Century Gothic"/>
                          <a:cs typeface="Century Gothic"/>
                        </a:rPr>
                        <a:t>Delegate fully</a:t>
                      </a:r>
                      <a:endParaRPr lang="en-US" dirty="0">
                        <a:solidFill>
                          <a:schemeClr val="tx1"/>
                        </a:solidFill>
                        <a:latin typeface="Century Gothic"/>
                        <a:cs typeface="Century Gothic"/>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latin typeface="Century Gothic"/>
                          <a:cs typeface="Century Gothic"/>
                        </a:rPr>
                        <a:t>?</a:t>
                      </a:r>
                    </a:p>
                    <a:p>
                      <a:pPr algn="ctr"/>
                      <a:endParaRPr lang="en-US" dirty="0">
                        <a:solidFill>
                          <a:schemeClr val="tx1"/>
                        </a:solidFill>
                        <a:latin typeface="Century Gothic"/>
                        <a:cs typeface="Century Gothic"/>
                      </a:endParaRPr>
                    </a:p>
                  </a:txBody>
                  <a:tcPr>
                    <a:noFill/>
                  </a:tcPr>
                </a:tc>
              </a:tr>
            </a:tbl>
          </a:graphicData>
        </a:graphic>
      </p:graphicFrame>
      <p:sp>
        <p:nvSpPr>
          <p:cNvPr id="6" name="TextBox 5"/>
          <p:cNvSpPr txBox="1"/>
          <p:nvPr/>
        </p:nvSpPr>
        <p:spPr>
          <a:xfrm>
            <a:off x="4091590" y="4934857"/>
            <a:ext cx="3177936" cy="369332"/>
          </a:xfrm>
          <a:prstGeom prst="rect">
            <a:avLst/>
          </a:prstGeom>
          <a:noFill/>
        </p:spPr>
        <p:txBody>
          <a:bodyPr wrap="none" rtlCol="0">
            <a:spAutoFit/>
          </a:bodyPr>
          <a:lstStyle/>
          <a:p>
            <a:r>
              <a:rPr lang="en-US" dirty="0" smtClean="0">
                <a:latin typeface="Century Gothic"/>
                <a:cs typeface="Century Gothic"/>
              </a:rPr>
              <a:t>Consequences of Decision</a:t>
            </a:r>
            <a:endParaRPr lang="en-US" dirty="0">
              <a:latin typeface="Century Gothic"/>
              <a:cs typeface="Century Gothic"/>
            </a:endParaRPr>
          </a:p>
        </p:txBody>
      </p:sp>
      <p:sp>
        <p:nvSpPr>
          <p:cNvPr id="7" name="TextBox 6"/>
          <p:cNvSpPr txBox="1"/>
          <p:nvPr/>
        </p:nvSpPr>
        <p:spPr>
          <a:xfrm>
            <a:off x="176591" y="3206020"/>
            <a:ext cx="2298000" cy="369332"/>
          </a:xfrm>
          <a:prstGeom prst="rect">
            <a:avLst/>
          </a:prstGeom>
          <a:noFill/>
        </p:spPr>
        <p:txBody>
          <a:bodyPr wrap="none" rtlCol="0">
            <a:spAutoFit/>
          </a:bodyPr>
          <a:lstStyle/>
          <a:p>
            <a:r>
              <a:rPr lang="en-US" dirty="0" smtClean="0">
                <a:latin typeface="Century Gothic"/>
                <a:cs typeface="Century Gothic"/>
              </a:rPr>
              <a:t>Level of conviction</a:t>
            </a:r>
            <a:endParaRPr lang="en-US" dirty="0">
              <a:latin typeface="Century Gothic"/>
              <a:cs typeface="Century Gothic"/>
            </a:endParaRPr>
          </a:p>
        </p:txBody>
      </p:sp>
      <p:sp>
        <p:nvSpPr>
          <p:cNvPr id="8" name="TextBox 7"/>
          <p:cNvSpPr txBox="1"/>
          <p:nvPr/>
        </p:nvSpPr>
        <p:spPr>
          <a:xfrm>
            <a:off x="2225195" y="2836688"/>
            <a:ext cx="684653" cy="369332"/>
          </a:xfrm>
          <a:prstGeom prst="rect">
            <a:avLst/>
          </a:prstGeom>
          <a:noFill/>
        </p:spPr>
        <p:txBody>
          <a:bodyPr wrap="none" rtlCol="0">
            <a:spAutoFit/>
          </a:bodyPr>
          <a:lstStyle/>
          <a:p>
            <a:r>
              <a:rPr lang="en-US" dirty="0" smtClean="0">
                <a:latin typeface="Century Gothic"/>
                <a:cs typeface="Century Gothic"/>
              </a:rPr>
              <a:t>High</a:t>
            </a:r>
            <a:endParaRPr lang="en-US" dirty="0">
              <a:latin typeface="Century Gothic"/>
              <a:cs typeface="Century Gothic"/>
            </a:endParaRPr>
          </a:p>
        </p:txBody>
      </p:sp>
      <p:sp>
        <p:nvSpPr>
          <p:cNvPr id="10" name="TextBox 9"/>
          <p:cNvSpPr txBox="1"/>
          <p:nvPr/>
        </p:nvSpPr>
        <p:spPr>
          <a:xfrm>
            <a:off x="6107767" y="4391130"/>
            <a:ext cx="684653" cy="369332"/>
          </a:xfrm>
          <a:prstGeom prst="rect">
            <a:avLst/>
          </a:prstGeom>
          <a:noFill/>
        </p:spPr>
        <p:txBody>
          <a:bodyPr wrap="none" rtlCol="0">
            <a:spAutoFit/>
          </a:bodyPr>
          <a:lstStyle/>
          <a:p>
            <a:r>
              <a:rPr lang="en-US" dirty="0" smtClean="0">
                <a:latin typeface="Century Gothic"/>
                <a:cs typeface="Century Gothic"/>
              </a:rPr>
              <a:t>High</a:t>
            </a:r>
            <a:endParaRPr lang="en-US" dirty="0">
              <a:latin typeface="Century Gothic"/>
              <a:cs typeface="Century Gothic"/>
            </a:endParaRPr>
          </a:p>
        </p:txBody>
      </p:sp>
      <p:sp>
        <p:nvSpPr>
          <p:cNvPr id="11" name="TextBox 10"/>
          <p:cNvSpPr txBox="1"/>
          <p:nvPr/>
        </p:nvSpPr>
        <p:spPr>
          <a:xfrm>
            <a:off x="2225195" y="3761594"/>
            <a:ext cx="634271" cy="369332"/>
          </a:xfrm>
          <a:prstGeom prst="rect">
            <a:avLst/>
          </a:prstGeom>
          <a:noFill/>
        </p:spPr>
        <p:txBody>
          <a:bodyPr wrap="none" rtlCol="0">
            <a:spAutoFit/>
          </a:bodyPr>
          <a:lstStyle/>
          <a:p>
            <a:r>
              <a:rPr lang="en-US" dirty="0" smtClean="0">
                <a:latin typeface="Century Gothic"/>
                <a:cs typeface="Century Gothic"/>
              </a:rPr>
              <a:t>Low</a:t>
            </a:r>
            <a:endParaRPr lang="en-US" dirty="0">
              <a:latin typeface="Century Gothic"/>
              <a:cs typeface="Century Gothic"/>
            </a:endParaRPr>
          </a:p>
        </p:txBody>
      </p:sp>
      <p:sp>
        <p:nvSpPr>
          <p:cNvPr id="12" name="TextBox 11"/>
          <p:cNvSpPr txBox="1"/>
          <p:nvPr/>
        </p:nvSpPr>
        <p:spPr>
          <a:xfrm>
            <a:off x="3924919" y="4391130"/>
            <a:ext cx="634271" cy="369332"/>
          </a:xfrm>
          <a:prstGeom prst="rect">
            <a:avLst/>
          </a:prstGeom>
          <a:noFill/>
        </p:spPr>
        <p:txBody>
          <a:bodyPr wrap="none" rtlCol="0">
            <a:spAutoFit/>
          </a:bodyPr>
          <a:lstStyle/>
          <a:p>
            <a:r>
              <a:rPr lang="en-US" dirty="0" smtClean="0">
                <a:latin typeface="Century Gothic"/>
                <a:cs typeface="Century Gothic"/>
              </a:rPr>
              <a:t>Low</a:t>
            </a:r>
            <a:endParaRPr lang="en-US" dirty="0">
              <a:latin typeface="Century Gothic"/>
              <a:cs typeface="Century Gothic"/>
            </a:endParaRPr>
          </a:p>
        </p:txBody>
      </p:sp>
    </p:spTree>
    <p:extLst>
      <p:ext uri="{BB962C8B-B14F-4D97-AF65-F5344CB8AC3E}">
        <p14:creationId xmlns:p14="http://schemas.microsoft.com/office/powerpoint/2010/main" val="409010416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850924"/>
            <a:ext cx="8229600" cy="1143000"/>
          </a:xfrm>
        </p:spPr>
        <p:txBody>
          <a:bodyPr>
            <a:normAutofit/>
          </a:bodyPr>
          <a:lstStyle/>
          <a:p>
            <a:r>
              <a:rPr lang="en-US" dirty="0" smtClean="0">
                <a:latin typeface="Century Gothic"/>
                <a:cs typeface="Century Gothic"/>
              </a:rPr>
              <a:t>6. Edit The Team</a:t>
            </a:r>
            <a:endParaRPr lang="en-US" dirty="0">
              <a:latin typeface="Century Gothic"/>
              <a:cs typeface="Century Gothic"/>
            </a:endParaRPr>
          </a:p>
        </p:txBody>
      </p:sp>
    </p:spTree>
    <p:extLst>
      <p:ext uri="{BB962C8B-B14F-4D97-AF65-F5344CB8AC3E}">
        <p14:creationId xmlns:p14="http://schemas.microsoft.com/office/powerpoint/2010/main" val="266321416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0mm_De_Bange_in_189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2117"/>
            <a:ext cx="9144000" cy="6321778"/>
          </a:xfrm>
          <a:prstGeom prst="rect">
            <a:avLst/>
          </a:prstGeom>
        </p:spPr>
      </p:pic>
      <p:sp>
        <p:nvSpPr>
          <p:cNvPr id="3" name="Title 3"/>
          <p:cNvSpPr txBox="1">
            <a:spLocks/>
          </p:cNvSpPr>
          <p:nvPr/>
        </p:nvSpPr>
        <p:spPr>
          <a:xfrm>
            <a:off x="457200" y="5820622"/>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latin typeface="Century Gothic"/>
                <a:cs typeface="Century Gothic"/>
              </a:rPr>
              <a:t>Barrels &amp; Ammunition</a:t>
            </a:r>
            <a:endParaRPr lang="en-US" dirty="0">
              <a:latin typeface="Century Gothic"/>
              <a:cs typeface="Century Gothic"/>
            </a:endParaRPr>
          </a:p>
        </p:txBody>
      </p:sp>
    </p:spTree>
    <p:extLst>
      <p:ext uri="{BB962C8B-B14F-4D97-AF65-F5344CB8AC3E}">
        <p14:creationId xmlns:p14="http://schemas.microsoft.com/office/powerpoint/2010/main" val="360511464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184400" y="1476046"/>
            <a:ext cx="0" cy="3810000"/>
          </a:xfrm>
          <a:prstGeom prst="line">
            <a:avLst/>
          </a:prstGeom>
          <a:ln>
            <a:solidFill>
              <a:schemeClr val="tx1">
                <a:lumMod val="65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184400" y="5270500"/>
            <a:ext cx="4511524" cy="0"/>
          </a:xfrm>
          <a:prstGeom prst="line">
            <a:avLst/>
          </a:prstGeom>
          <a:ln>
            <a:solidFill>
              <a:schemeClr val="tx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2400904" y="3053283"/>
            <a:ext cx="4015619" cy="1717524"/>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3814234" y="2555332"/>
            <a:ext cx="689428" cy="246742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2400904" y="3053283"/>
            <a:ext cx="3391505" cy="1969477"/>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71891" y="3196380"/>
            <a:ext cx="1016474" cy="369332"/>
          </a:xfrm>
          <a:prstGeom prst="rect">
            <a:avLst/>
          </a:prstGeom>
          <a:noFill/>
        </p:spPr>
        <p:txBody>
          <a:bodyPr wrap="none" rtlCol="0">
            <a:spAutoFit/>
          </a:bodyPr>
          <a:lstStyle/>
          <a:p>
            <a:r>
              <a:rPr lang="en-US" dirty="0" smtClean="0">
                <a:latin typeface="Century Gothic"/>
                <a:cs typeface="Century Gothic"/>
              </a:rPr>
              <a:t>Growth</a:t>
            </a:r>
            <a:endParaRPr lang="en-US" dirty="0">
              <a:latin typeface="Century Gothic"/>
              <a:cs typeface="Century Gothic"/>
            </a:endParaRPr>
          </a:p>
        </p:txBody>
      </p:sp>
      <p:sp>
        <p:nvSpPr>
          <p:cNvPr id="20" name="TextBox 19"/>
          <p:cNvSpPr txBox="1"/>
          <p:nvPr/>
        </p:nvSpPr>
        <p:spPr>
          <a:xfrm>
            <a:off x="6835624" y="2406952"/>
            <a:ext cx="2081129" cy="646331"/>
          </a:xfrm>
          <a:prstGeom prst="rect">
            <a:avLst/>
          </a:prstGeom>
          <a:noFill/>
        </p:spPr>
        <p:txBody>
          <a:bodyPr wrap="square" rtlCol="0">
            <a:spAutoFit/>
          </a:bodyPr>
          <a:lstStyle/>
          <a:p>
            <a:r>
              <a:rPr lang="en-US" dirty="0" smtClean="0">
                <a:latin typeface="Century Gothic"/>
                <a:cs typeface="Century Gothic"/>
              </a:rPr>
              <a:t>Company growth rate</a:t>
            </a:r>
            <a:endParaRPr lang="en-US" dirty="0">
              <a:latin typeface="Century Gothic"/>
              <a:cs typeface="Century Gothic"/>
            </a:endParaRPr>
          </a:p>
        </p:txBody>
      </p:sp>
      <p:sp>
        <p:nvSpPr>
          <p:cNvPr id="10" name="TextBox 9"/>
          <p:cNvSpPr txBox="1"/>
          <p:nvPr/>
        </p:nvSpPr>
        <p:spPr>
          <a:xfrm>
            <a:off x="6835624" y="3205060"/>
            <a:ext cx="2081129" cy="923330"/>
          </a:xfrm>
          <a:prstGeom prst="rect">
            <a:avLst/>
          </a:prstGeom>
          <a:noFill/>
        </p:spPr>
        <p:txBody>
          <a:bodyPr wrap="square" rtlCol="0">
            <a:spAutoFit/>
          </a:bodyPr>
          <a:lstStyle/>
          <a:p>
            <a:r>
              <a:rPr lang="en-US" dirty="0" smtClean="0">
                <a:solidFill>
                  <a:schemeClr val="accent1">
                    <a:lumMod val="60000"/>
                    <a:lumOff val="40000"/>
                  </a:schemeClr>
                </a:solidFill>
                <a:latin typeface="Century Gothic"/>
                <a:cs typeface="Century Gothic"/>
              </a:rPr>
              <a:t>Employee’s personal growth rate</a:t>
            </a:r>
          </a:p>
        </p:txBody>
      </p:sp>
      <p:sp>
        <p:nvSpPr>
          <p:cNvPr id="12" name="Title 3"/>
          <p:cNvSpPr>
            <a:spLocks noGrp="1"/>
          </p:cNvSpPr>
          <p:nvPr>
            <p:ph type="title"/>
          </p:nvPr>
        </p:nvSpPr>
        <p:spPr>
          <a:xfrm>
            <a:off x="0" y="177800"/>
            <a:ext cx="9144000" cy="1143000"/>
          </a:xfrm>
        </p:spPr>
        <p:txBody>
          <a:bodyPr>
            <a:normAutofit/>
          </a:bodyPr>
          <a:lstStyle/>
          <a:p>
            <a:r>
              <a:rPr lang="en-US" dirty="0" smtClean="0">
                <a:latin typeface="Century Gothic"/>
                <a:cs typeface="Century Gothic"/>
              </a:rPr>
              <a:t>Scaling</a:t>
            </a:r>
            <a:endParaRPr lang="en-US" dirty="0">
              <a:latin typeface="Century Gothic"/>
              <a:cs typeface="Century Gothic"/>
            </a:endParaRPr>
          </a:p>
        </p:txBody>
      </p:sp>
    </p:spTree>
    <p:extLst>
      <p:ext uri="{BB962C8B-B14F-4D97-AF65-F5344CB8AC3E}">
        <p14:creationId xmlns:p14="http://schemas.microsoft.com/office/powerpoint/2010/main" val="301835084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850924"/>
            <a:ext cx="8229600" cy="1143000"/>
          </a:xfrm>
        </p:spPr>
        <p:txBody>
          <a:bodyPr>
            <a:normAutofit/>
          </a:bodyPr>
          <a:lstStyle/>
          <a:p>
            <a:r>
              <a:rPr lang="en-US" dirty="0" smtClean="0">
                <a:latin typeface="Century Gothic"/>
                <a:cs typeface="Century Gothic"/>
              </a:rPr>
              <a:t>Insist on Focus</a:t>
            </a:r>
            <a:endParaRPr lang="en-US" dirty="0">
              <a:latin typeface="Century Gothic"/>
              <a:cs typeface="Century Gothic"/>
            </a:endParaRPr>
          </a:p>
        </p:txBody>
      </p:sp>
    </p:spTree>
    <p:extLst>
      <p:ext uri="{BB962C8B-B14F-4D97-AF65-F5344CB8AC3E}">
        <p14:creationId xmlns:p14="http://schemas.microsoft.com/office/powerpoint/2010/main" val="314050599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850924"/>
            <a:ext cx="8229600" cy="1143000"/>
          </a:xfrm>
        </p:spPr>
        <p:txBody>
          <a:bodyPr>
            <a:normAutofit/>
          </a:bodyPr>
          <a:lstStyle/>
          <a:p>
            <a:r>
              <a:rPr lang="en-US" dirty="0" smtClean="0">
                <a:latin typeface="Century Gothic"/>
                <a:cs typeface="Century Gothic"/>
              </a:rPr>
              <a:t>Metrics &amp; Transparency</a:t>
            </a:r>
            <a:endParaRPr lang="en-US" dirty="0">
              <a:latin typeface="Century Gothic"/>
              <a:cs typeface="Century Gothic"/>
            </a:endParaRPr>
          </a:p>
        </p:txBody>
      </p:sp>
    </p:spTree>
    <p:extLst>
      <p:ext uri="{BB962C8B-B14F-4D97-AF65-F5344CB8AC3E}">
        <p14:creationId xmlns:p14="http://schemas.microsoft.com/office/powerpoint/2010/main" val="147963837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l="16519" r="16519"/>
          <a:stretch>
            <a:fillRect/>
          </a:stretch>
        </p:blipFill>
        <p:spPr/>
      </p:pic>
      <p:pic>
        <p:nvPicPr>
          <p:cNvPr id="5" name="Picture 4"/>
          <p:cNvPicPr>
            <a:picLocks noChangeAspect="1"/>
          </p:cNvPicPr>
          <p:nvPr/>
        </p:nvPicPr>
        <p:blipFill>
          <a:blip r:embed="rId3"/>
          <a:stretch>
            <a:fillRect/>
          </a:stretch>
        </p:blipFill>
        <p:spPr>
          <a:xfrm>
            <a:off x="820057" y="4466167"/>
            <a:ext cx="2602896" cy="944599"/>
          </a:xfrm>
          <a:prstGeom prst="rect">
            <a:avLst/>
          </a:prstGeom>
        </p:spPr>
      </p:pic>
    </p:spTree>
    <p:extLst>
      <p:ext uri="{BB962C8B-B14F-4D97-AF65-F5344CB8AC3E}">
        <p14:creationId xmlns:p14="http://schemas.microsoft.com/office/powerpoint/2010/main" val="30341284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7676"/>
            <a:ext cx="8229600" cy="1143000"/>
          </a:xfrm>
        </p:spPr>
        <p:txBody>
          <a:bodyPr>
            <a:normAutofit fontScale="90000"/>
          </a:bodyPr>
          <a:lstStyle/>
          <a:p>
            <a:r>
              <a:rPr lang="en-US" dirty="0" smtClean="0">
                <a:latin typeface="Century Gothic"/>
                <a:cs typeface="Century Gothic"/>
              </a:rPr>
              <a:t>Gathering &amp; Simplifying Information</a:t>
            </a:r>
            <a:endParaRPr lang="en-US" dirty="0">
              <a:latin typeface="Century Gothic"/>
              <a:cs typeface="Century Gothic"/>
            </a:endParaRPr>
          </a:p>
        </p:txBody>
      </p:sp>
      <p:sp>
        <p:nvSpPr>
          <p:cNvPr id="3" name="Content Placeholder 2"/>
          <p:cNvSpPr>
            <a:spLocks noGrp="1"/>
          </p:cNvSpPr>
          <p:nvPr>
            <p:ph idx="1"/>
          </p:nvPr>
        </p:nvSpPr>
        <p:spPr>
          <a:xfrm>
            <a:off x="457200" y="2032001"/>
            <a:ext cx="8229600" cy="3924300"/>
          </a:xfrm>
        </p:spPr>
        <p:txBody>
          <a:bodyPr>
            <a:normAutofit/>
          </a:bodyPr>
          <a:lstStyle/>
          <a:p>
            <a:r>
              <a:rPr lang="en-US" sz="2800" dirty="0" smtClean="0">
                <a:latin typeface="Century Gothic"/>
                <a:cs typeface="Century Gothic"/>
              </a:rPr>
              <a:t>Goal: predict output to enable you to adjust</a:t>
            </a:r>
          </a:p>
          <a:p>
            <a:r>
              <a:rPr lang="en-US" sz="2800" dirty="0" smtClean="0">
                <a:latin typeface="Century Gothic"/>
                <a:cs typeface="Century Gothic"/>
              </a:rPr>
              <a:t>Should measure output, not activity</a:t>
            </a:r>
          </a:p>
          <a:p>
            <a:r>
              <a:rPr lang="en-US" sz="2800" dirty="0" smtClean="0">
                <a:latin typeface="Century Gothic"/>
                <a:cs typeface="Century Gothic"/>
              </a:rPr>
              <a:t>Pairing indicators: measure effect &amp; counter effect</a:t>
            </a:r>
          </a:p>
          <a:p>
            <a:pPr lvl="1"/>
            <a:r>
              <a:rPr lang="en-US" dirty="0" smtClean="0">
                <a:latin typeface="Century Gothic"/>
                <a:cs typeface="Century Gothic"/>
              </a:rPr>
              <a:t>Release criteria vs. ship date</a:t>
            </a:r>
          </a:p>
          <a:p>
            <a:pPr lvl="1"/>
            <a:r>
              <a:rPr lang="en-US" dirty="0" smtClean="0">
                <a:latin typeface="Century Gothic"/>
                <a:cs typeface="Century Gothic"/>
              </a:rPr>
              <a:t>Number of hires vs. quality of hires</a:t>
            </a:r>
          </a:p>
          <a:p>
            <a:pPr lvl="1"/>
            <a:r>
              <a:rPr lang="en-US" dirty="0" smtClean="0">
                <a:latin typeface="Century Gothic"/>
                <a:cs typeface="Century Gothic"/>
              </a:rPr>
              <a:t>Loss rate vs. false positive rate</a:t>
            </a:r>
          </a:p>
        </p:txBody>
      </p:sp>
    </p:spTree>
    <p:extLst>
      <p:ext uri="{BB962C8B-B14F-4D97-AF65-F5344CB8AC3E}">
        <p14:creationId xmlns:p14="http://schemas.microsoft.com/office/powerpoint/2010/main" val="168964060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793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7249011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ll-Walsh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3"/>
          <p:cNvSpPr txBox="1">
            <a:spLocks/>
          </p:cNvSpPr>
          <p:nvPr/>
        </p:nvSpPr>
        <p:spPr>
          <a:xfrm>
            <a:off x="457200" y="5523971"/>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latin typeface="Century Gothic"/>
                <a:cs typeface="Century Gothic"/>
              </a:rPr>
              <a:t>Details Matter</a:t>
            </a:r>
            <a:endParaRPr lang="en-US" dirty="0">
              <a:latin typeface="Century Gothic"/>
              <a:cs typeface="Century Gothic"/>
            </a:endParaRPr>
          </a:p>
        </p:txBody>
      </p:sp>
    </p:spTree>
    <p:extLst>
      <p:ext uri="{BB962C8B-B14F-4D97-AF65-F5344CB8AC3E}">
        <p14:creationId xmlns:p14="http://schemas.microsoft.com/office/powerpoint/2010/main" val="381303021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11-06 at 10.34.0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100" y="1587500"/>
            <a:ext cx="7289800" cy="3683000"/>
          </a:xfrm>
          <a:prstGeom prst="rect">
            <a:avLst/>
          </a:prstGeom>
        </p:spPr>
      </p:pic>
    </p:spTree>
    <p:extLst>
      <p:ext uri="{BB962C8B-B14F-4D97-AF65-F5344CB8AC3E}">
        <p14:creationId xmlns:p14="http://schemas.microsoft.com/office/powerpoint/2010/main" val="273703541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677333" y="1350580"/>
            <a:ext cx="7874000" cy="4159075"/>
          </a:xfrm>
        </p:spPr>
        <p:txBody>
          <a:bodyPr>
            <a:normAutofit fontScale="92500"/>
          </a:bodyPr>
          <a:lstStyle/>
          <a:p>
            <a:pPr>
              <a:lnSpc>
                <a:spcPct val="120000"/>
              </a:lnSpc>
            </a:pPr>
            <a:r>
              <a:rPr lang="en-US" sz="2700" dirty="0" smtClean="0">
                <a:latin typeface="Century Gothic"/>
                <a:cs typeface="Century Gothic"/>
              </a:rPr>
              <a:t>“</a:t>
            </a:r>
            <a:r>
              <a:rPr lang="en-US" sz="2700" dirty="0">
                <a:latin typeface="Century Gothic"/>
                <a:cs typeface="Century Gothic"/>
              </a:rPr>
              <a:t>Do you know how to tell if you’re doing the job? If you’re up at 3 AM every night talking into a tape recorder and writing notes on scraps of paper, have a knot in your stomach and a rash on your skin, are losing sleep and losing touch with your wife and kids, have no appetite or sense of humor, and feel that everything might turn out wrong, then you’re probably doing the job</a:t>
            </a:r>
            <a:r>
              <a:rPr lang="en-US" sz="2700" dirty="0" smtClean="0">
                <a:latin typeface="Century Gothic"/>
                <a:cs typeface="Century Gothic"/>
              </a:rPr>
              <a:t>.”</a:t>
            </a:r>
            <a:endParaRPr lang="en-US" sz="2700" dirty="0">
              <a:latin typeface="Century Gothic"/>
              <a:cs typeface="Century Gothic"/>
            </a:endParaRPr>
          </a:p>
        </p:txBody>
      </p:sp>
    </p:spTree>
    <p:extLst>
      <p:ext uri="{BB962C8B-B14F-4D97-AF65-F5344CB8AC3E}">
        <p14:creationId xmlns:p14="http://schemas.microsoft.com/office/powerpoint/2010/main" val="226233374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errari_Tipo_F140C_V12_engine_displa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7048"/>
            <a:ext cx="9144000" cy="6081744"/>
          </a:xfrm>
          <a:prstGeom prst="rect">
            <a:avLst/>
          </a:prstGeom>
        </p:spPr>
      </p:pic>
    </p:spTree>
    <p:extLst>
      <p:ext uri="{BB962C8B-B14F-4D97-AF65-F5344CB8AC3E}">
        <p14:creationId xmlns:p14="http://schemas.microsoft.com/office/powerpoint/2010/main" val="268334262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orts_cars_images 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76029"/>
            <a:ext cx="9144000" cy="5482828"/>
          </a:xfrm>
          <a:prstGeom prst="rect">
            <a:avLst/>
          </a:prstGeom>
        </p:spPr>
      </p:pic>
    </p:spTree>
    <p:extLst>
      <p:ext uri="{BB962C8B-B14F-4D97-AF65-F5344CB8AC3E}">
        <p14:creationId xmlns:p14="http://schemas.microsoft.com/office/powerpoint/2010/main" val="358789514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11-05 at 4.23.1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0900"/>
            <a:ext cx="9144000" cy="5134895"/>
          </a:xfrm>
          <a:prstGeom prst="rect">
            <a:avLst/>
          </a:prstGeom>
        </p:spPr>
      </p:pic>
    </p:spTree>
    <p:extLst>
      <p:ext uri="{BB962C8B-B14F-4D97-AF65-F5344CB8AC3E}">
        <p14:creationId xmlns:p14="http://schemas.microsoft.com/office/powerpoint/2010/main" val="238148004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EMERGENCY-ROOM-faceboo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9578"/>
            <a:ext cx="9144000" cy="4545263"/>
          </a:xfrm>
          <a:prstGeom prst="rect">
            <a:avLst/>
          </a:prstGeom>
        </p:spPr>
      </p:pic>
      <p:sp>
        <p:nvSpPr>
          <p:cNvPr id="3" name="Title 3"/>
          <p:cNvSpPr txBox="1">
            <a:spLocks/>
          </p:cNvSpPr>
          <p:nvPr/>
        </p:nvSpPr>
        <p:spPr>
          <a:xfrm>
            <a:off x="457200" y="5820622"/>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latin typeface="Century Gothic"/>
                <a:cs typeface="Century Gothic"/>
              </a:rPr>
              <a:t>Triaging</a:t>
            </a:r>
            <a:endParaRPr lang="en-US" dirty="0">
              <a:latin typeface="Century Gothic"/>
              <a:cs typeface="Century Gothic"/>
            </a:endParaRPr>
          </a:p>
        </p:txBody>
      </p:sp>
    </p:spTree>
    <p:extLst>
      <p:ext uri="{BB962C8B-B14F-4D97-AF65-F5344CB8AC3E}">
        <p14:creationId xmlns:p14="http://schemas.microsoft.com/office/powerpoint/2010/main" val="217929469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lpres-pressoffic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4424"/>
            <a:ext cx="9144000" cy="5143500"/>
          </a:xfrm>
          <a:prstGeom prst="rect">
            <a:avLst/>
          </a:prstGeom>
        </p:spPr>
      </p:pic>
      <p:sp>
        <p:nvSpPr>
          <p:cNvPr id="3" name="Title 3"/>
          <p:cNvSpPr txBox="1">
            <a:spLocks/>
          </p:cNvSpPr>
          <p:nvPr/>
        </p:nvSpPr>
        <p:spPr>
          <a:xfrm>
            <a:off x="457200" y="562564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latin typeface="Century Gothic"/>
                <a:cs typeface="Century Gothic"/>
              </a:rPr>
              <a:t>Editing</a:t>
            </a:r>
            <a:endParaRPr lang="en-US" dirty="0">
              <a:latin typeface="Century Gothic"/>
              <a:cs typeface="Century Gothic"/>
            </a:endParaRPr>
          </a:p>
        </p:txBody>
      </p:sp>
    </p:spTree>
    <p:extLst>
      <p:ext uri="{BB962C8B-B14F-4D97-AF65-F5344CB8AC3E}">
        <p14:creationId xmlns:p14="http://schemas.microsoft.com/office/powerpoint/2010/main" val="296344095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850924"/>
            <a:ext cx="8229600" cy="1143000"/>
          </a:xfrm>
        </p:spPr>
        <p:txBody>
          <a:bodyPr>
            <a:normAutofit/>
          </a:bodyPr>
          <a:lstStyle/>
          <a:p>
            <a:r>
              <a:rPr lang="en-US" dirty="0" smtClean="0">
                <a:latin typeface="Century Gothic"/>
                <a:cs typeface="Century Gothic"/>
              </a:rPr>
              <a:t>1. Simplify</a:t>
            </a:r>
            <a:endParaRPr lang="en-US" dirty="0">
              <a:latin typeface="Century Gothic"/>
              <a:cs typeface="Century Gothic"/>
            </a:endParaRPr>
          </a:p>
        </p:txBody>
      </p:sp>
    </p:spTree>
    <p:extLst>
      <p:ext uri="{BB962C8B-B14F-4D97-AF65-F5344CB8AC3E}">
        <p14:creationId xmlns:p14="http://schemas.microsoft.com/office/powerpoint/2010/main" val="12748040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3165</TotalTime>
  <Words>285</Words>
  <Application>Microsoft Macintosh PowerPoint</Application>
  <PresentationFormat>On-screen Show (4:3)</PresentationFormat>
  <Paragraphs>57</Paragraphs>
  <Slides>32</Slides>
  <Notes>4</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Black</vt:lpstr>
      <vt:lpstr>How to Operate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Simplify</vt:lpstr>
      <vt:lpstr>PowerPoint Presentation</vt:lpstr>
      <vt:lpstr>PowerPoint Presentation</vt:lpstr>
      <vt:lpstr>PowerPoint Presentation</vt:lpstr>
      <vt:lpstr>PowerPoint Presentation</vt:lpstr>
      <vt:lpstr>PowerPoint Presentation</vt:lpstr>
      <vt:lpstr>2. Clarify</vt:lpstr>
      <vt:lpstr>3. Allocate Resources</vt:lpstr>
      <vt:lpstr>4. Ensure Consistent Voice</vt:lpstr>
      <vt:lpstr>5. Delegate</vt:lpstr>
      <vt:lpstr>Abdicate vs. Micromanagement</vt:lpstr>
      <vt:lpstr>Abdicate vs. Micromanagement</vt:lpstr>
      <vt:lpstr>Task-Relevant Maturity</vt:lpstr>
      <vt:lpstr>PowerPoint Presentation</vt:lpstr>
      <vt:lpstr>6. Edit The Team</vt:lpstr>
      <vt:lpstr>PowerPoint Presentation</vt:lpstr>
      <vt:lpstr>Scaling</vt:lpstr>
      <vt:lpstr>Insist on Focus</vt:lpstr>
      <vt:lpstr>Metrics &amp; Transparency</vt:lpstr>
      <vt:lpstr>PowerPoint Presentation</vt:lpstr>
      <vt:lpstr>Gathering &amp; Simplifying Information</vt:lpstr>
      <vt:lpstr>PowerPoint Presentation</vt:lpstr>
      <vt:lpstr>PowerPoint Presentation</vt:lpstr>
      <vt:lpstr>PowerPoint Presentation</vt:lpstr>
    </vt:vector>
  </TitlesOfParts>
  <Company>Khosla Ventures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Operate</dc:title>
  <dc:creator>Billy Gallagher</dc:creator>
  <cp:lastModifiedBy>Billy Gallagher</cp:lastModifiedBy>
  <cp:revision>64</cp:revision>
  <dcterms:created xsi:type="dcterms:W3CDTF">2014-10-28T06:05:02Z</dcterms:created>
  <dcterms:modified xsi:type="dcterms:W3CDTF">2014-11-06T20:14:40Z</dcterms:modified>
</cp:coreProperties>
</file>