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8" r:id="rId4"/>
    <p:sldId id="257"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50FB1-FBF2-4030-A0B3-C2876BB23354}" type="datetimeFigureOut">
              <a:rPr lang="en-IE" smtClean="0"/>
              <a:pPr/>
              <a:t>11/07/2014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1040DB4-3251-4DD9-90AF-08DA465742FD}"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50FB1-FBF2-4030-A0B3-C2876BB23354}" type="datetimeFigureOut">
              <a:rPr lang="en-IE" smtClean="0"/>
              <a:pPr/>
              <a:t>11/07/2014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40DB4-3251-4DD9-90AF-08DA465742FD}"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052736"/>
            <a:ext cx="7772400" cy="1470025"/>
          </a:xfrm>
        </p:spPr>
        <p:txBody>
          <a:bodyPr>
            <a:normAutofit/>
          </a:bodyPr>
          <a:lstStyle/>
          <a:p>
            <a:r>
              <a:rPr lang="en-IE" sz="5400" dirty="0" smtClean="0"/>
              <a:t>Game Marketing</a:t>
            </a:r>
            <a:endParaRPr lang="en-IE" sz="5400" dirty="0"/>
          </a:p>
        </p:txBody>
      </p:sp>
      <p:sp>
        <p:nvSpPr>
          <p:cNvPr id="3" name="Subtitle 2"/>
          <p:cNvSpPr>
            <a:spLocks noGrp="1"/>
          </p:cNvSpPr>
          <p:nvPr>
            <p:ph type="subTitle" idx="1"/>
          </p:nvPr>
        </p:nvSpPr>
        <p:spPr>
          <a:xfrm>
            <a:off x="1331640" y="3140968"/>
            <a:ext cx="6400800" cy="1752600"/>
          </a:xfrm>
        </p:spPr>
        <p:txBody>
          <a:bodyPr/>
          <a:lstStyle/>
          <a:p>
            <a:r>
              <a:rPr lang="en-IE" dirty="0" smtClean="0"/>
              <a:t>What it is,</a:t>
            </a:r>
          </a:p>
          <a:p>
            <a:r>
              <a:rPr lang="en-IE" dirty="0" smtClean="0"/>
              <a:t>Why it matters and </a:t>
            </a:r>
          </a:p>
          <a:p>
            <a:r>
              <a:rPr lang="en-IE" dirty="0" smtClean="0"/>
              <a:t>how to do it</a:t>
            </a:r>
            <a:endParaRPr lang="en-IE"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r>
              <a:rPr lang="en-IE" dirty="0" smtClean="0"/>
              <a:t>Have I established a </a:t>
            </a:r>
            <a:r>
              <a:rPr lang="en-IE" dirty="0" smtClean="0"/>
              <a:t>Feedback Loop </a:t>
            </a:r>
            <a:r>
              <a:rPr lang="en-IE" dirty="0" smtClean="0"/>
              <a:t>with my Established Fans and Elements of my Target Audience?</a:t>
            </a:r>
            <a:endParaRPr lang="en-IE" dirty="0"/>
          </a:p>
        </p:txBody>
      </p:sp>
      <p:sp>
        <p:nvSpPr>
          <p:cNvPr id="3" name="Content Placeholder 2"/>
          <p:cNvSpPr>
            <a:spLocks noGrp="1"/>
          </p:cNvSpPr>
          <p:nvPr>
            <p:ph idx="1"/>
          </p:nvPr>
        </p:nvSpPr>
        <p:spPr>
          <a:xfrm>
            <a:off x="395536" y="2780928"/>
            <a:ext cx="8229600" cy="4525963"/>
          </a:xfrm>
        </p:spPr>
        <p:txBody>
          <a:bodyPr/>
          <a:lstStyle/>
          <a:p>
            <a:r>
              <a:rPr lang="en-IE" dirty="0" smtClean="0"/>
              <a:t>What PROS have been expressed?</a:t>
            </a:r>
          </a:p>
          <a:p>
            <a:endParaRPr lang="en-IE" dirty="0"/>
          </a:p>
          <a:p>
            <a:r>
              <a:rPr lang="en-IE" dirty="0" smtClean="0"/>
              <a:t>What CONS have been expressed?</a:t>
            </a:r>
          </a:p>
          <a:p>
            <a:endParaRPr lang="en-IE" dirty="0"/>
          </a:p>
          <a:p>
            <a:r>
              <a:rPr lang="en-IE" dirty="0" smtClean="0"/>
              <a:t>Have I distilled this information and used it to improve the quality of my game/product?</a:t>
            </a:r>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354162"/>
          </a:xfrm>
        </p:spPr>
        <p:txBody>
          <a:bodyPr/>
          <a:lstStyle/>
          <a:p>
            <a:pPr lvl="1" algn="ctr" rtl="0">
              <a:spcBef>
                <a:spcPct val="0"/>
              </a:spcBef>
            </a:pPr>
            <a:r>
              <a:rPr lang="en-IE" sz="3200" dirty="0" smtClean="0"/>
              <a:t>What makes my game valuable to my target audience?</a:t>
            </a:r>
            <a:r>
              <a:rPr lang="en-IE" dirty="0" smtClean="0"/>
              <a:t/>
            </a:r>
            <a:br>
              <a:rPr lang="en-IE" dirty="0" smtClean="0"/>
            </a:br>
            <a:endParaRPr lang="en-IE" dirty="0"/>
          </a:p>
        </p:txBody>
      </p:sp>
      <p:sp>
        <p:nvSpPr>
          <p:cNvPr id="3" name="Content Placeholder 2"/>
          <p:cNvSpPr>
            <a:spLocks noGrp="1"/>
          </p:cNvSpPr>
          <p:nvPr>
            <p:ph idx="1"/>
          </p:nvPr>
        </p:nvSpPr>
        <p:spPr>
          <a:xfrm>
            <a:off x="467544" y="2492896"/>
            <a:ext cx="8219256" cy="3633267"/>
          </a:xfrm>
        </p:spPr>
        <p:txBody>
          <a:bodyPr/>
          <a:lstStyle/>
          <a:p>
            <a:r>
              <a:rPr lang="en-IE" dirty="0" smtClean="0"/>
              <a:t>Unique game mechanics?</a:t>
            </a:r>
          </a:p>
          <a:p>
            <a:r>
              <a:rPr lang="en-IE" dirty="0" smtClean="0"/>
              <a:t>Narrative?</a:t>
            </a:r>
          </a:p>
          <a:p>
            <a:r>
              <a:rPr lang="en-IE" dirty="0" smtClean="0"/>
              <a:t>Aesthetics? Art style?</a:t>
            </a:r>
          </a:p>
          <a:p>
            <a:r>
              <a:rPr lang="en-IE" dirty="0" smtClean="0"/>
              <a:t>Unusual subject matter appealing to a niche group?</a:t>
            </a:r>
          </a:p>
          <a:p>
            <a:r>
              <a:rPr lang="en-IE" dirty="0" smtClean="0"/>
              <a:t>Anything else you can think of???</a:t>
            </a: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IE" sz="3200" dirty="0" smtClean="0"/>
              <a:t>What about my Game Annoys People the most?</a:t>
            </a:r>
            <a:br>
              <a:rPr lang="en-IE" sz="3200" dirty="0" smtClean="0"/>
            </a:br>
            <a:endParaRPr lang="en-IE" sz="3200" dirty="0"/>
          </a:p>
        </p:txBody>
      </p:sp>
      <p:sp>
        <p:nvSpPr>
          <p:cNvPr id="3" name="Content Placeholder 2"/>
          <p:cNvSpPr>
            <a:spLocks noGrp="1"/>
          </p:cNvSpPr>
          <p:nvPr>
            <p:ph idx="1"/>
          </p:nvPr>
        </p:nvSpPr>
        <p:spPr/>
        <p:txBody>
          <a:bodyPr/>
          <a:lstStyle/>
          <a:p>
            <a:r>
              <a:rPr lang="en-IE" dirty="0" smtClean="0"/>
              <a:t>Can I fix it?</a:t>
            </a:r>
          </a:p>
          <a:p>
            <a:r>
              <a:rPr lang="en-IE" dirty="0" smtClean="0"/>
              <a:t>Can I improve it?</a:t>
            </a:r>
          </a:p>
          <a:p>
            <a:r>
              <a:rPr lang="en-IE" dirty="0" smtClean="0"/>
              <a:t>Can I turn it around, turn that positive into a negative?</a:t>
            </a:r>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Press Kit?</a:t>
            </a:r>
            <a:endParaRPr lang="en-IE" dirty="0"/>
          </a:p>
        </p:txBody>
      </p:sp>
      <p:sp>
        <p:nvSpPr>
          <p:cNvPr id="3" name="Content Placeholder 2"/>
          <p:cNvSpPr>
            <a:spLocks noGrp="1"/>
          </p:cNvSpPr>
          <p:nvPr>
            <p:ph idx="1"/>
          </p:nvPr>
        </p:nvSpPr>
        <p:spPr/>
        <p:txBody>
          <a:bodyPr/>
          <a:lstStyle/>
          <a:p>
            <a:r>
              <a:rPr lang="en-IE" dirty="0" smtClean="0"/>
              <a:t>Have I created a press kit yet?</a:t>
            </a:r>
          </a:p>
          <a:p>
            <a:r>
              <a:rPr lang="en-IE" dirty="0" smtClean="0"/>
              <a:t>What is in it?</a:t>
            </a:r>
          </a:p>
          <a:p>
            <a:r>
              <a:rPr lang="en-IE" dirty="0" smtClean="0"/>
              <a:t>Will it make it easy for bloggers/journalists/members of the press/media to do a piece on my game?</a:t>
            </a:r>
          </a:p>
          <a:p>
            <a:r>
              <a:rPr lang="en-IE" dirty="0" smtClean="0"/>
              <a:t>The nicer and easier to use your press kit is, the more likely they are to give your game coverage and hence, free exposure</a:t>
            </a:r>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Indie </a:t>
            </a:r>
            <a:r>
              <a:rPr lang="en-IE" dirty="0" err="1" smtClean="0"/>
              <a:t>Bundes</a:t>
            </a:r>
            <a:r>
              <a:rPr lang="en-IE" dirty="0" smtClean="0"/>
              <a:t>?</a:t>
            </a:r>
            <a:endParaRPr lang="en-IE" dirty="0"/>
          </a:p>
        </p:txBody>
      </p:sp>
      <p:sp>
        <p:nvSpPr>
          <p:cNvPr id="3" name="Content Placeholder 2"/>
          <p:cNvSpPr>
            <a:spLocks noGrp="1"/>
          </p:cNvSpPr>
          <p:nvPr>
            <p:ph idx="1"/>
          </p:nvPr>
        </p:nvSpPr>
        <p:spPr/>
        <p:txBody>
          <a:bodyPr>
            <a:normAutofit/>
          </a:bodyPr>
          <a:lstStyle/>
          <a:p>
            <a:r>
              <a:rPr lang="en-IE" dirty="0" smtClean="0"/>
              <a:t>There are companies who specialise in compiling and selling ‘indie bundles’, that is, a collection of indie games at a reduced price. You get a percentage of the profits.</a:t>
            </a:r>
          </a:p>
          <a:p>
            <a:endParaRPr lang="en-IE" dirty="0" smtClean="0"/>
          </a:p>
          <a:p>
            <a:r>
              <a:rPr lang="en-IE" dirty="0" smtClean="0"/>
              <a:t>Have I compiled a list of these companies?</a:t>
            </a:r>
          </a:p>
          <a:p>
            <a:endParaRPr lang="en-IE" dirty="0" smtClean="0"/>
          </a:p>
          <a:p>
            <a:r>
              <a:rPr lang="en-IE" dirty="0" smtClean="0"/>
              <a:t>Have I approached any of these companies?</a:t>
            </a:r>
          </a:p>
          <a:p>
            <a:endParaRPr lang="en-I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44824"/>
            <a:ext cx="8507288" cy="3082354"/>
          </a:xfrm>
        </p:spPr>
        <p:txBody>
          <a:bodyPr>
            <a:normAutofit/>
          </a:bodyPr>
          <a:lstStyle/>
          <a:p>
            <a:pPr lvl="1" algn="ctr"/>
            <a:r>
              <a:rPr lang="en-IE" sz="2800" dirty="0" smtClean="0"/>
              <a:t>Have I compiled a list of related forums, communities, chat groups, blogs, websites, </a:t>
            </a:r>
            <a:br>
              <a:rPr lang="en-IE" sz="2800" dirty="0" smtClean="0"/>
            </a:br>
            <a:r>
              <a:rPr lang="en-IE" sz="2800" dirty="0" smtClean="0"/>
              <a:t>special interest groups, clubs etc </a:t>
            </a:r>
            <a:br>
              <a:rPr lang="en-IE" sz="2800" dirty="0" smtClean="0"/>
            </a:br>
            <a:r>
              <a:rPr lang="en-IE" sz="2800" dirty="0"/>
              <a:t/>
            </a:r>
            <a:br>
              <a:rPr lang="en-IE" sz="2800" dirty="0"/>
            </a:br>
            <a:r>
              <a:rPr lang="en-IE" sz="2800" dirty="0" smtClean="0"/>
              <a:t>which I can leverage for the promotion of my game? </a:t>
            </a:r>
            <a:br>
              <a:rPr lang="en-IE" sz="2800" dirty="0" smtClean="0"/>
            </a:br>
            <a:endParaRPr lang="en-IE"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You HAVE  to spam, but you don’t have to be SPAMMY</a:t>
            </a:r>
            <a:endParaRPr lang="en-IE" dirty="0"/>
          </a:p>
        </p:txBody>
      </p:sp>
      <p:sp>
        <p:nvSpPr>
          <p:cNvPr id="3" name="Content Placeholder 2"/>
          <p:cNvSpPr>
            <a:spLocks noGrp="1"/>
          </p:cNvSpPr>
          <p:nvPr>
            <p:ph idx="1"/>
          </p:nvPr>
        </p:nvSpPr>
        <p:spPr>
          <a:xfrm>
            <a:off x="395536" y="1844824"/>
            <a:ext cx="8229600" cy="4525963"/>
          </a:xfrm>
        </p:spPr>
        <p:txBody>
          <a:bodyPr>
            <a:normAutofit/>
          </a:bodyPr>
          <a:lstStyle/>
          <a:p>
            <a:pPr lvl="1"/>
            <a:r>
              <a:rPr lang="en-IE" dirty="0" smtClean="0"/>
              <a:t>You HAVE  to spam, but you don’t have to be SPAMMY. In other words, DO post about your game. DON’T Copy and paste the same post all over the internet. This will be viewed as </a:t>
            </a:r>
            <a:r>
              <a:rPr lang="en-IE" dirty="0" err="1" smtClean="0"/>
              <a:t>spammy</a:t>
            </a:r>
            <a:r>
              <a:rPr lang="en-IE" dirty="0" smtClean="0"/>
              <a:t>. Change the wording around, make it relevant to the forum/blog/site your posting on. Be polite and respond to community members and internet citizens. Win their respect, or they’ll never accept you OR your product.</a:t>
            </a:r>
          </a:p>
          <a:p>
            <a:pPr>
              <a:buNone/>
            </a:pPr>
            <a:endParaRPr lang="en-I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964488" cy="1152128"/>
          </a:xfrm>
        </p:spPr>
        <p:txBody>
          <a:bodyPr>
            <a:normAutofit fontScale="90000"/>
          </a:bodyPr>
          <a:lstStyle/>
          <a:p>
            <a:r>
              <a:rPr lang="en-IE" dirty="0" smtClean="0"/>
              <a:t>Social Networks and Bookmarking Sites</a:t>
            </a:r>
            <a:endParaRPr lang="en-IE" dirty="0"/>
          </a:p>
        </p:txBody>
      </p:sp>
      <p:sp>
        <p:nvSpPr>
          <p:cNvPr id="1026" name="AutoShape 2" descr="data:image/jpeg;base64,/9j/4AAQSkZJRgABAQAAAQABAAD/2wCEAAkGBxQTBhISEA8SFRUVEhgWFhcWFRQWGhgaGBQYFhYaFRcYHSkgGB4lGxUUIjIhJSksLi4vGR8zODMsNygtLisBCgoKDg0OGxAQGiwlHyU3NzcsNCwsNDI0LC80NDQsNDQsLC0sLCwvLCw0LCwsLCwsLCwsLCwsLCwsLCw0LCwsLP/AABEIALcBEwMBIgACEQEDEQH/xAAcAAEAAgMBAQEAAAAAAAAAAAAAAQcEBQYIAgP/xABIEAACAQMABgQICgcHBQAAAAAAAQIDBBEFBgcSITETUWFxIjI2QXOBkbEUM0JScnShsrPRJCYng5LB0hYjJTQ1YoIVQ6LCw//EABkBAQADAQEAAAAAAAAAAAAAAAACAwQBBf/EACwRAQACAgECBQIFBQAAAAAAAAABAgMRIQQSEyIxQVEUcTNCYYGRIzJDofD/2gAMAwEAAhEDEQA/AObAB7vLzwADkAAOQAA5AADkAAOQAA5AADkAAOQAA5AADkAAOQAA5AADkAAOQAA5AADkAAORAJB3bqASBsQCQNiASBsQCQNiASBsQCQNiASBsQCQNiASBsQCQNiASBsQCQNiASBsQCQNiASBsQCQNiCQBsAAHAAAAAAAAAAAAAAAAAAAAAAAAAAAAAAAAAAAAAAAAAAAAAAAAAAAAAAAAAAAAAAAAAAAAAAAAAAAAAAAAAAAAAAAAAAAAAAAABLjwOnsdQL2pSUuijTT5dJJRf8ACstevBmbKtHRq6xSnNZ6GnvR+k2oxfqW99hb1xWjChKc5KMYxcpN8kkstv1GLP1E0t21XY8cWjcqW0nqFdULCdao6O7CO9LdnJvHYt05ctfWrXWzrav3FKlWcpzpuMV0dVZeetxwVQXYL3tE98IZIrE8AAL0AAAAAAAAAAAftbWVSo/7qlUn9CEpe5GVfaDuKNqqla3nTg5bqc0lxabSw+PJPzFo7J/JZ+nn7on5bXvJyl9Zj+HUMn1E+L2aXeFHb3KjABrUgAAAAAAAAAAmnByniKbfUk2/YjaW2rN3UWYWdbHXKDgvbPCNxst8ro+iqe5Fy1fiZdz9xkz9ROO3bELseOLRt5sJIj4qJNakAAAAAD7t6LncQhHnOSiu+TSX2s+DJ0XVUNJ0ZyeIxrU5N9SU02/Yjk+hC0tneq9xaXtaVxGCU4RUd2W9xUm3n2nU6xWkq2grilTxvVKM4xy8LLi0svzHxofWG3uqko29bfcUnLwZxwm8LxkjOvLqNK1nUqS3YQi5SeG8JLLeFxPGva033Pq21iIrqPRSmktR7uhYzrVY01CCzLE03zxwWO0jRepF3cWEK1KNPcmm45nh8G1yx2HYa8a3WtbVmrSoV9+c3BJblRcFUjJ8XFLkmZWrGt9lR1et6U7lKUKUVJblR4ljMllRxzbNvjZezeud/Cnsp3a2457Ob7HiUn+8X80ajS2rl1bQ3q9vOMfnLEo+uUW0vWXHZa4WVW4jCndQcpNKKanHLfJJyS4m6rUlKk4yipRkmmmspp8GmvOV/VZKz5oS8Ks+kvNptNDau3N0/wBHoylFPDm8Riv+T4PuWWbGnq0pa9Ssk2oKs8vzqml0nPr3cLPWy67a3jTt4wpxUYxWIxXBJLqLs3U9kR2+6FMXd6qjjsyvN3x7ddm/P+g1+ktRbyjQlOVKMoxi5SlCcXhJZbw8Pkuosm61+sYV3B13Jp4bjCclldTSw/UY2ldc7KtoO4hTuVvSoVIqMozg23TaSW8ll5Kq5s++Y/0lNMfyp2lTcqijGLlJvCSTbb6klzOpstnl7UppuFOnnzVJ4fsinj1nTbJdDRVhO7lFOcpOEG/kxjwk11NvK7onX6xafpWdkqlbeeZbsYxScpPGeGWlyT4tksvU27+ykOUxRrdlX3Gza9jDKVGfZGo8/wDlFL7Tlr2zqUbl061OUJrnGSw+/tXai7tWNbaF7KcaSqRnBJuM0k8N4ynFtNZ96MXaLoaNfV6pPdXSUYupCXnwuM49zinw60jlOpvF+28O2xRMbqxdk3ks/Tz90TK2i6HrXWh6dK3hvSVeMnlqKSUJptt9rRi7JvJZ+nn7onUaU0pSt7XpK9RQjnGXni+LwkuLfB8F1Ge9prmmY9drKxE05VTHZlebvjW67N+f9BptOaq3VrDerUvAzjfg1KPHllrjH1pFu6H1vtLm76KjVbnhtKUZRzji93eXHh5jc3dvGpbSp1IqUZxcZJ+dNYZb9VkrPmhDwqzHDzcdFonUq8r0lKFHci+Uqj3E+5eNjtwbXZ1q9GprHWdVKUbWWMPk577jFvrxuSffgtq5uI07eVSpJRjFNyk3hJLm2XZ+pms9tUMeLcblUU9md4o5Urd9iqT/AJwOd0xoO4tZpXFGUM8pcHF90lwz2cy49G662de9VKnX8OTxHehOKk+pOSxnsNvpGxhXsp0qsVKE1hp/Y11Nc0yqOqyVnV4T8Ksx5ZedDdaG1TurmmpUaD3HynNqEX3Z4y70mbHVfVlVNdJW1bwoUJTc/wDcoSSiu6TcX3ZLn4Rp+ZJLuSS9yLc/U9nFUMeLfMqgezK83fGt+7fn/QaLTWrVzarNei1HON9NSj2eEuXrwW1R17sZXipq44t4UnCai3y8ZrHr5HQ16MZ0ZQnFSjJNSTWU0+aaKvqclZ80J+FWfSVN7LfK6PoqnuRctX4mXc/cVfqvopW202dGOd2MJuGfmyjGUe/GceotCr8TLufuK+qmJvEx8JYo1XTzXHxV3HWUdnt7KjGXR01vJPEppNZWcNY4MyNmWrnwjSPT1I/3VFrGeUqnOK7o8G/+JbOkr6FCwnWqvEIRcn+S623hLvNOfqJrbtqqx44mNyojT2gK1pUhGv0alNNpRlvPC4ZfUvyZqzO05pWdzpSpXqc5PgvNGK8WK7l/N+cwTVXevN6qp1vgABJwAAFg7Hf9SufRQ+8zu9cvJS7+r1Pus4TY5/qVz6KH3md5rj5KXf1ep91nl5/x/wCGrH+GoOnByqKMU220kksttvCSXnZ3WjdmFedFSrVqdJv5KTqNfSw0k+5s1ezajGWuFHe+SpyXeoPHvz6i7XyL+pz2pPbVDFji0blW1vstcbiMvhq8GSl8S1yafz+wsoqy22gX1TSipQtaeek3XBU6spRW9h5xLzdeC0zLn8Tjvlbj7fyq90av2vXPof8A50jvLz/KT+hL3Mr21uFDbDVTfjw3F39DCS+6WJWhvUZR6017VgZvWv2gp7/d5sh4i7j6Nzc6o3lOq4O0qyxwzCLnF9qcfMfT1QvVbTqStZRhCDnJycI4UU2+DeXwXUep4lPmGXtn4WjszX6mUPpVfxpm109q/Ru6cI3EZNQbccSlHi1h8jSbLLhS1ShFPjTqVIv1y319k0fvr7bXctGwlYzqKcZ+HGEt1yi1jh14eOB5donxp51y1R/YzNB6p21pdOpQhJScNx5nKXBtPk31xRnadX+CXHoKn3GVIpaYzj9P9lRfafV5b6Xjo6pUrTuI0oxe/v1Y8nwa3d7L59RZOCZnc3j+UfEiI4h2eyXyVfp5+6J+W17ycpfWY/h1D9dk3ks/Tz90T62pWVSroCnGjSnUkq8W1CLk8bk1nC83Fe05E66j93f8audRX+t9r6R/ckXwVBqFqxc/2jpValCpTp0m5N1IuGXutJRT4vi+7gy3x1dom8acwxqrhtmy/T9JfW396obLaT5GXH7v8aBpNl15GekdIJPxq3SLtUp1OPu9p0+uWjZ3GrdajSSc5KLim8ZcZxnjL5Z3cHL8Zo3+jteacKQ0M/8AGLf09L8SJ6KKR1f1Su5abo71tUhGFWEpymt1JRkm8N+Ny4YyXcT6y0TMalHDExEuG1aX7SNJfQh9qgdJrY/1Xu/q1X8ORyWqt9GW0q/Sa8NNLtdOUIvHsfsO101aOtoevRi0nUozgm+ScotLPtKsnF43+ideaz+7zrPxH3HpG1/y0Por3Ioynqbeyuui+CVItvDk0lBdu/ya7my9qUN2kl1JL2LBd1lonWpQwxMb24ma/a3H6p+Z29RZpvuZwdOupbXZJfIttx9+4pf+6O7q/Ey7n7jPl/L9oWU92HoTRkLbRdOhSXgwjjPnk+bk+1vLK72t6Xm7ynapONNRVRv57eUsdajh+t9iN9sx1h6fRHQVJZq0YpcecqfKL7WvFfq6zM2g6vfCtDOUFmtSzKHXJfKh60uHakWU/p5vP/36o281PKpMEEnqsgAAAAA7jZVpClRv7h161OmnTgk6k4wy1J5xvPidnrVp+1nq1dQheW8pSoTUYxq0223F4SSeWylAZr9NFr9+1kZJiumboXSUrfStKvBZdOWcdaaakvWm16y7NFa12le3UoXFOLxxhOUYSXem+PeuBQxBLNgrk59ymSar70hrXZ0YNzuqTfzYSU5fwwy/afVprVaTtYT+F0Ib0VLdnVpxlHKziUd7g11FBAp+irr1T8efh0eud+v7Z1a1vVi8TpyhOElJZjThxTXB4aLA1d2hW9ago3ElQq4473CEn1xlyS7H9vMp0F1+nrasRPshGSYnb0PHTFu45VzQa61Vh+ZptZtZbT/otxBXdGUpUKkYxjNTbcoNJYjnHFopDAKY6OIne05zz8Oi1M1olZXrbi50p4VSK58OUo54ZWX3+wtnR+tlnWppwuqSb+TOShL+GWH7ChSC3L01ck790KZZrw9Ey0vQS43NFfvIfmczrtrHay1cuKULqlOc4YjGElPLyvm5S9ZTmCSqvRxE72lOaZjWlnbNdYLajoJ0q1xCnPpZSxJ44NRw8vh5n5zt6em7aSzG7oPuq03/ADPPRGCV+ki1pnZXNMRrT0LW07bQjmd3QXfVh+ZxeuO0Gn8CnRspOcppxdTDUYp8HuZ4yl28lz4lXYJFOkrWdzOy2aZbLV3TM7TSka1PjhbsovgpReMxfVyTz1pFwaJ12s69JP4RGlLzwqtQafVl8H6mUaCzLgrk5n1Rpkmr0LPTdtGOZXdul1urT/M5PWnaHRhbShZy6Sq1hTS8CHbl+M+rHD3FS4JKqdHWJ3M7SnNM+jK0ZpCpQ0jCvTl4cJb2Xxz1qXWmm0+8uHQmvtpXorfqqhPzxqPdWf8AbN+C17H2FKAuy4K5PVCmSa+j0M9NW27n4VQx19LTx7cnO6wbQbajQaoTVepjwVHjBPrlPk12LL7uZTWCSmvR1ieZTnPPs6vULSaWuHT3NaEd6NRynOSit6XHm+C7i0qusln0T/TrXk/+9T6u8oIE8vTRed7crlmsaZ2gNKztdJ068OcXxXzovhKL719uGXdR1ps5UYy+G263kniVWnGSys4lFvKfYUGDubp65J25TJNXSa+WlCOmnUta9GpTq5k1TnCW5PPhJqL4J5yu99RzYBdSvbWIQmdzsABJwAAAAAAAAAAAAAAA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28" name="AutoShape 4" descr="data:image/jpeg;base64,/9j/4AAQSkZJRgABAQAAAQABAAD/2wCEAAkGBxQTBhISEA8SFRUVEhgWFhcWFRQWGhgaGBQYFhYaFRcYHSkgGB4lGxUUIjIhJSksLi4vGR8zODMsNygtLisBCgoKDg0OGxAQGiwlHyU3NzcsNCwsNDI0LC80NDQsNDQsLC0sLCwvLCw0LCwsLCwsLCwsLCwsLCwsLCw0LCwsLP/AABEIALcBEwMBIgACEQEDEQH/xAAcAAEAAgMBAQEAAAAAAAAAAAAAAQcEBQYIAgP/xABIEAACAQMABgQICgcHBQAAAAAAAQIDBBEFBgcSITETUWFxIjI2QXOBkbEUM0JScnShsrPRJCYng5LB0hYjJTQ1YoIVQ6LCw//EABkBAQADAQEAAAAAAAAAAAAAAAACAwQBBf/EACwRAQACAgECBQIFBQAAAAAAAAABAgMRIQQSEyIxQVEUcTNCYYGRIzJDofD/2gAMAwEAAhEDEQA/AObAB7vLzwADkAAOQAA5AADkAAOQAA5AADkAAOQAA5AADkAAOQAA5AADkAAOQAA5AADkAAORAJB3bqASBsQCQNiASBsQCQNiASBsQCQNiASBsQCQNiASBsQCQNiASBsQCQNiASBsQCQNiASBsQCQNiCQBsAAHAAAAAAAAAAAAAAAAAAAAAAAAAAAAAAAAAAAAAAAAAAAAAAAAAAAAAAAAAAAAAAAAAAAAAAAAAAAAAAAAAAAAAAAAAAAAAAAABLjwOnsdQL2pSUuijTT5dJJRf8ACstevBmbKtHRq6xSnNZ6GnvR+k2oxfqW99hb1xWjChKc5KMYxcpN8kkstv1GLP1E0t21XY8cWjcqW0nqFdULCdao6O7CO9LdnJvHYt05ctfWrXWzrav3FKlWcpzpuMV0dVZeetxwVQXYL3tE98IZIrE8AAL0AAAAAAAAAAAftbWVSo/7qlUn9CEpe5GVfaDuKNqqla3nTg5bqc0lxabSw+PJPzFo7J/JZ+nn7on5bXvJyl9Zj+HUMn1E+L2aXeFHb3KjABrUgAAAAAAAAAAmnByniKbfUk2/YjaW2rN3UWYWdbHXKDgvbPCNxst8ro+iqe5Fy1fiZdz9xkz9ROO3bELseOLRt5sJIj4qJNakAAAAAD7t6LncQhHnOSiu+TSX2s+DJ0XVUNJ0ZyeIxrU5N9SU02/Yjk+hC0tneq9xaXtaVxGCU4RUd2W9xUm3n2nU6xWkq2grilTxvVKM4xy8LLi0svzHxofWG3uqko29bfcUnLwZxwm8LxkjOvLqNK1nUqS3YQi5SeG8JLLeFxPGva033Pq21iIrqPRSmktR7uhYzrVY01CCzLE03zxwWO0jRepF3cWEK1KNPcmm45nh8G1yx2HYa8a3WtbVmrSoV9+c3BJblRcFUjJ8XFLkmZWrGt9lR1et6U7lKUKUVJblR4ljMllRxzbNvjZezeud/Cnsp3a2457Ob7HiUn+8X80ajS2rl1bQ3q9vOMfnLEo+uUW0vWXHZa4WVW4jCndQcpNKKanHLfJJyS4m6rUlKk4yipRkmmmspp8GmvOV/VZKz5oS8Ks+kvNptNDau3N0/wBHoylFPDm8Riv+T4PuWWbGnq0pa9Ssk2oKs8vzqml0nPr3cLPWy67a3jTt4wpxUYxWIxXBJLqLs3U9kR2+6FMXd6qjjsyvN3x7ddm/P+g1+ktRbyjQlOVKMoxi5SlCcXhJZbw8Pkuosm61+sYV3B13Jp4bjCclldTSw/UY2ldc7KtoO4hTuVvSoVIqMozg23TaSW8ll5Kq5s++Y/0lNMfyp2lTcqijGLlJvCSTbb6klzOpstnl7UppuFOnnzVJ4fsinj1nTbJdDRVhO7lFOcpOEG/kxjwk11NvK7onX6xafpWdkqlbeeZbsYxScpPGeGWlyT4tksvU27+ykOUxRrdlX3Gza9jDKVGfZGo8/wDlFL7Tlr2zqUbl061OUJrnGSw+/tXai7tWNbaF7KcaSqRnBJuM0k8N4ynFtNZ96MXaLoaNfV6pPdXSUYupCXnwuM49zinw60jlOpvF+28O2xRMbqxdk3ks/Tz90TK2i6HrXWh6dK3hvSVeMnlqKSUJptt9rRi7JvJZ+nn7onUaU0pSt7XpK9RQjnGXni+LwkuLfB8F1Ge9prmmY9drKxE05VTHZlebvjW67N+f9BptOaq3VrDerUvAzjfg1KPHllrjH1pFu6H1vtLm76KjVbnhtKUZRzji93eXHh5jc3dvGpbSp1IqUZxcZJ+dNYZb9VkrPmhDwqzHDzcdFonUq8r0lKFHci+Uqj3E+5eNjtwbXZ1q9GprHWdVKUbWWMPk577jFvrxuSffgtq5uI07eVSpJRjFNyk3hJLm2XZ+pms9tUMeLcblUU9md4o5Urd9iqT/AJwOd0xoO4tZpXFGUM8pcHF90lwz2cy49G662de9VKnX8OTxHehOKk+pOSxnsNvpGxhXsp0qsVKE1hp/Y11Nc0yqOqyVnV4T8Ksx5ZedDdaG1TurmmpUaD3HynNqEX3Z4y70mbHVfVlVNdJW1bwoUJTc/wDcoSSiu6TcX3ZLn4Rp+ZJLuSS9yLc/U9nFUMeLfMqgezK83fGt+7fn/QaLTWrVzarNei1HON9NSj2eEuXrwW1R17sZXipq44t4UnCai3y8ZrHr5HQ16MZ0ZQnFSjJNSTWU0+aaKvqclZ80J+FWfSVN7LfK6PoqnuRctX4mXc/cVfqvopW202dGOd2MJuGfmyjGUe/GceotCr8TLufuK+qmJvEx8JYo1XTzXHxV3HWUdnt7KjGXR01vJPEppNZWcNY4MyNmWrnwjSPT1I/3VFrGeUqnOK7o8G/+JbOkr6FCwnWqvEIRcn+S623hLvNOfqJrbtqqx44mNyojT2gK1pUhGv0alNNpRlvPC4ZfUvyZqzO05pWdzpSpXqc5PgvNGK8WK7l/N+cwTVXevN6qp1vgABJwAAFg7Hf9SufRQ+8zu9cvJS7+r1Pus4TY5/qVz6KH3md5rj5KXf1ep91nl5/x/wCGrH+GoOnByqKMU220kksttvCSXnZ3WjdmFedFSrVqdJv5KTqNfSw0k+5s1ezajGWuFHe+SpyXeoPHvz6i7XyL+pz2pPbVDFji0blW1vstcbiMvhq8GSl8S1yafz+wsoqy22gX1TSipQtaeek3XBU6spRW9h5xLzdeC0zLn8Tjvlbj7fyq90av2vXPof8A50jvLz/KT+hL3Mr21uFDbDVTfjw3F39DCS+6WJWhvUZR6017VgZvWv2gp7/d5sh4i7j6Nzc6o3lOq4O0qyxwzCLnF9qcfMfT1QvVbTqStZRhCDnJycI4UU2+DeXwXUep4lPmGXtn4WjszX6mUPpVfxpm109q/Ru6cI3EZNQbccSlHi1h8jSbLLhS1ShFPjTqVIv1y319k0fvr7bXctGwlYzqKcZ+HGEt1yi1jh14eOB5donxp51y1R/YzNB6p21pdOpQhJScNx5nKXBtPk31xRnadX+CXHoKn3GVIpaYzj9P9lRfafV5b6Xjo6pUrTuI0oxe/v1Y8nwa3d7L59RZOCZnc3j+UfEiI4h2eyXyVfp5+6J+W17ycpfWY/h1D9dk3ks/Tz90T62pWVSroCnGjSnUkq8W1CLk8bk1nC83Fe05E66j93f8audRX+t9r6R/ckXwVBqFqxc/2jpValCpTp0m5N1IuGXutJRT4vi+7gy3x1dom8acwxqrhtmy/T9JfW396obLaT5GXH7v8aBpNl15GekdIJPxq3SLtUp1OPu9p0+uWjZ3GrdajSSc5KLim8ZcZxnjL5Z3cHL8Zo3+jteacKQ0M/8AGLf09L8SJ6KKR1f1Su5abo71tUhGFWEpymt1JRkm8N+Ny4YyXcT6y0TMalHDExEuG1aX7SNJfQh9qgdJrY/1Xu/q1X8ORyWqt9GW0q/Sa8NNLtdOUIvHsfsO101aOtoevRi0nUozgm+ScotLPtKsnF43+ideaz+7zrPxH3HpG1/y0Por3Ioynqbeyuui+CVItvDk0lBdu/ya7my9qUN2kl1JL2LBd1lonWpQwxMb24ma/a3H6p+Z29RZpvuZwdOupbXZJfIttx9+4pf+6O7q/Ey7n7jPl/L9oWU92HoTRkLbRdOhSXgwjjPnk+bk+1vLK72t6Xm7ynapONNRVRv57eUsdajh+t9iN9sx1h6fRHQVJZq0YpcecqfKL7WvFfq6zM2g6vfCtDOUFmtSzKHXJfKh60uHakWU/p5vP/36o281PKpMEEnqsgAAAAA7jZVpClRv7h161OmnTgk6k4wy1J5xvPidnrVp+1nq1dQheW8pSoTUYxq0223F4SSeWylAZr9NFr9+1kZJiumboXSUrfStKvBZdOWcdaaakvWm16y7NFa12le3UoXFOLxxhOUYSXem+PeuBQxBLNgrk59ymSar70hrXZ0YNzuqTfzYSU5fwwy/afVprVaTtYT+F0Ib0VLdnVpxlHKziUd7g11FBAp+irr1T8efh0eud+v7Z1a1vVi8TpyhOElJZjThxTXB4aLA1d2hW9ago3ElQq4473CEn1xlyS7H9vMp0F1+nrasRPshGSYnb0PHTFu45VzQa61Vh+ZptZtZbT/otxBXdGUpUKkYxjNTbcoNJYjnHFopDAKY6OIne05zz8Oi1M1olZXrbi50p4VSK58OUo54ZWX3+wtnR+tlnWppwuqSb+TOShL+GWH7ChSC3L01ck790KZZrw9Ey0vQS43NFfvIfmczrtrHay1cuKULqlOc4YjGElPLyvm5S9ZTmCSqvRxE72lOaZjWlnbNdYLajoJ0q1xCnPpZSxJ44NRw8vh5n5zt6em7aSzG7oPuq03/ADPPRGCV+ki1pnZXNMRrT0LW07bQjmd3QXfVh+ZxeuO0Gn8CnRspOcppxdTDUYp8HuZ4yl28lz4lXYJFOkrWdzOy2aZbLV3TM7TSka1PjhbsovgpReMxfVyTz1pFwaJ12s69JP4RGlLzwqtQafVl8H6mUaCzLgrk5n1Rpkmr0LPTdtGOZXdul1urT/M5PWnaHRhbShZy6Sq1hTS8CHbl+M+rHD3FS4JKqdHWJ3M7SnNM+jK0ZpCpQ0jCvTl4cJb2Xxz1qXWmm0+8uHQmvtpXorfqqhPzxqPdWf8AbN+C17H2FKAuy4K5PVCmSa+j0M9NW27n4VQx19LTx7cnO6wbQbajQaoTVepjwVHjBPrlPk12LL7uZTWCSmvR1ieZTnPPs6vULSaWuHT3NaEd6NRynOSit6XHm+C7i0qusln0T/TrXk/+9T6u8oIE8vTRed7crlmsaZ2gNKztdJ068OcXxXzovhKL719uGXdR1ps5UYy+G263kniVWnGSys4lFvKfYUGDubp65J25TJNXSa+WlCOmnUta9GpTq5k1TnCW5PPhJqL4J5yu99RzYBdSvbWIQmdzsABJwAAAAAAAAAAAAAAA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30" name="AutoShape 6" descr="data:image/jpeg;base64,/9j/4AAQSkZJRgABAQAAAQABAAD/2wCEAAkGBxQTBhISEA8SFRUVEhgWFhcWFRQWGhgaGBQYFhYaFRcYHSkgGB4lGxUUIjIhJSksLi4vGR8zODMsNygtLisBCgoKDg0OGxAQGiwlHyU3NzcsNCwsNDI0LC80NDQsNDQsLC0sLCwvLCw0LCwsLCwsLCwsLCwsLCwsLCw0LCwsLP/AABEIALcBEwMBIgACEQEDEQH/xAAcAAEAAgMBAQEAAAAAAAAAAAAAAQcEBQYIAgP/xABIEAACAQMABgQICgcHBQAAAAAAAQIDBBEFBgcSITETUWFxIjI2QXOBkbEUM0JScnShsrPRJCYng5LB0hYjJTQ1YoIVQ6LCw//EABkBAQADAQEAAAAAAAAAAAAAAAACAwQBBf/EACwRAQACAgECBQIFBQAAAAAAAAABAgMRIQQSEyIxQVEUcTNCYYGRIzJDofD/2gAMAwEAAhEDEQA/AObAB7vLzwADkAAOQAA5AADkAAOQAA5AADkAAOQAA5AADkAAOQAA5AADkAAOQAA5AADkAAORAJB3bqASBsQCQNiASBsQCQNiASBsQCQNiASBsQCQNiASBsQCQNiASBsQCQNiASBsQCQNiASBsQCQNiCQBsAAHAAAAAAAAAAAAAAAAAAAAAAAAAAAAAAAAAAAAAAAAAAAAAAAAAAAAAAAAAAAAAAAAAAAAAAAAAAAAAAAAAAAAAAAAAAAAAAAABLjwOnsdQL2pSUuijTT5dJJRf8ACstevBmbKtHRq6xSnNZ6GnvR+k2oxfqW99hb1xWjChKc5KMYxcpN8kkstv1GLP1E0t21XY8cWjcqW0nqFdULCdao6O7CO9LdnJvHYt05ctfWrXWzrav3FKlWcpzpuMV0dVZeetxwVQXYL3tE98IZIrE8AAL0AAAAAAAAAAAftbWVSo/7qlUn9CEpe5GVfaDuKNqqla3nTg5bqc0lxabSw+PJPzFo7J/JZ+nn7on5bXvJyl9Zj+HUMn1E+L2aXeFHb3KjABrUgAAAAAAAAAAmnByniKbfUk2/YjaW2rN3UWYWdbHXKDgvbPCNxst8ro+iqe5Fy1fiZdz9xkz9ROO3bELseOLRt5sJIj4qJNakAAAAAD7t6LncQhHnOSiu+TSX2s+DJ0XVUNJ0ZyeIxrU5N9SU02/Yjk+hC0tneq9xaXtaVxGCU4RUd2W9xUm3n2nU6xWkq2grilTxvVKM4xy8LLi0svzHxofWG3uqko29bfcUnLwZxwm8LxkjOvLqNK1nUqS3YQi5SeG8JLLeFxPGva033Pq21iIrqPRSmktR7uhYzrVY01CCzLE03zxwWO0jRepF3cWEK1KNPcmm45nh8G1yx2HYa8a3WtbVmrSoV9+c3BJblRcFUjJ8XFLkmZWrGt9lR1et6U7lKUKUVJblR4ljMllRxzbNvjZezeud/Cnsp3a2457Ob7HiUn+8X80ajS2rl1bQ3q9vOMfnLEo+uUW0vWXHZa4WVW4jCndQcpNKKanHLfJJyS4m6rUlKk4yipRkmmmspp8GmvOV/VZKz5oS8Ks+kvNptNDau3N0/wBHoylFPDm8Riv+T4PuWWbGnq0pa9Ssk2oKs8vzqml0nPr3cLPWy67a3jTt4wpxUYxWIxXBJLqLs3U9kR2+6FMXd6qjjsyvN3x7ddm/P+g1+ktRbyjQlOVKMoxi5SlCcXhJZbw8Pkuosm61+sYV3B13Jp4bjCclldTSw/UY2ldc7KtoO4hTuVvSoVIqMozg23TaSW8ll5Kq5s++Y/0lNMfyp2lTcqijGLlJvCSTbb6klzOpstnl7UppuFOnnzVJ4fsinj1nTbJdDRVhO7lFOcpOEG/kxjwk11NvK7onX6xafpWdkqlbeeZbsYxScpPGeGWlyT4tksvU27+ykOUxRrdlX3Gza9jDKVGfZGo8/wDlFL7Tlr2zqUbl061OUJrnGSw+/tXai7tWNbaF7KcaSqRnBJuM0k8N4ynFtNZ96MXaLoaNfV6pPdXSUYupCXnwuM49zinw60jlOpvF+28O2xRMbqxdk3ks/Tz90TK2i6HrXWh6dK3hvSVeMnlqKSUJptt9rRi7JvJZ+nn7onUaU0pSt7XpK9RQjnGXni+LwkuLfB8F1Ge9prmmY9drKxE05VTHZlebvjW67N+f9BptOaq3VrDerUvAzjfg1KPHllrjH1pFu6H1vtLm76KjVbnhtKUZRzji93eXHh5jc3dvGpbSp1IqUZxcZJ+dNYZb9VkrPmhDwqzHDzcdFonUq8r0lKFHci+Uqj3E+5eNjtwbXZ1q9GprHWdVKUbWWMPk577jFvrxuSffgtq5uI07eVSpJRjFNyk3hJLm2XZ+pms9tUMeLcblUU9md4o5Urd9iqT/AJwOd0xoO4tZpXFGUM8pcHF90lwz2cy49G662de9VKnX8OTxHehOKk+pOSxnsNvpGxhXsp0qsVKE1hp/Y11Nc0yqOqyVnV4T8Ksx5ZedDdaG1TurmmpUaD3HynNqEX3Z4y70mbHVfVlVNdJW1bwoUJTc/wDcoSSiu6TcX3ZLn4Rp+ZJLuSS9yLc/U9nFUMeLfMqgezK83fGt+7fn/QaLTWrVzarNei1HON9NSj2eEuXrwW1R17sZXipq44t4UnCai3y8ZrHr5HQ16MZ0ZQnFSjJNSTWU0+aaKvqclZ80J+FWfSVN7LfK6PoqnuRctX4mXc/cVfqvopW202dGOd2MJuGfmyjGUe/GceotCr8TLufuK+qmJvEx8JYo1XTzXHxV3HWUdnt7KjGXR01vJPEppNZWcNY4MyNmWrnwjSPT1I/3VFrGeUqnOK7o8G/+JbOkr6FCwnWqvEIRcn+S623hLvNOfqJrbtqqx44mNyojT2gK1pUhGv0alNNpRlvPC4ZfUvyZqzO05pWdzpSpXqc5PgvNGK8WK7l/N+cwTVXevN6qp1vgABJwAAFg7Hf9SufRQ+8zu9cvJS7+r1Pus4TY5/qVz6KH3md5rj5KXf1ep91nl5/x/wCGrH+GoOnByqKMU220kksttvCSXnZ3WjdmFedFSrVqdJv5KTqNfSw0k+5s1ezajGWuFHe+SpyXeoPHvz6i7XyL+pz2pPbVDFji0blW1vstcbiMvhq8GSl8S1yafz+wsoqy22gX1TSipQtaeek3XBU6spRW9h5xLzdeC0zLn8Tjvlbj7fyq90av2vXPof8A50jvLz/KT+hL3Mr21uFDbDVTfjw3F39DCS+6WJWhvUZR6017VgZvWv2gp7/d5sh4i7j6Nzc6o3lOq4O0qyxwzCLnF9qcfMfT1QvVbTqStZRhCDnJycI4UU2+DeXwXUep4lPmGXtn4WjszX6mUPpVfxpm109q/Ru6cI3EZNQbccSlHi1h8jSbLLhS1ShFPjTqVIv1y319k0fvr7bXctGwlYzqKcZ+HGEt1yi1jh14eOB5donxp51y1R/YzNB6p21pdOpQhJScNx5nKXBtPk31xRnadX+CXHoKn3GVIpaYzj9P9lRfafV5b6Xjo6pUrTuI0oxe/v1Y8nwa3d7L59RZOCZnc3j+UfEiI4h2eyXyVfp5+6J+W17ycpfWY/h1D9dk3ks/Tz90T62pWVSroCnGjSnUkq8W1CLk8bk1nC83Fe05E66j93f8audRX+t9r6R/ckXwVBqFqxc/2jpValCpTp0m5N1IuGXutJRT4vi+7gy3x1dom8acwxqrhtmy/T9JfW396obLaT5GXH7v8aBpNl15GekdIJPxq3SLtUp1OPu9p0+uWjZ3GrdajSSc5KLim8ZcZxnjL5Z3cHL8Zo3+jteacKQ0M/8AGLf09L8SJ6KKR1f1Su5abo71tUhGFWEpymt1JRkm8N+Ny4YyXcT6y0TMalHDExEuG1aX7SNJfQh9qgdJrY/1Xu/q1X8ORyWqt9GW0q/Sa8NNLtdOUIvHsfsO101aOtoevRi0nUozgm+ScotLPtKsnF43+ideaz+7zrPxH3HpG1/y0Por3Ioynqbeyuui+CVItvDk0lBdu/ya7my9qUN2kl1JL2LBd1lonWpQwxMb24ma/a3H6p+Z29RZpvuZwdOupbXZJfIttx9+4pf+6O7q/Ey7n7jPl/L9oWU92HoTRkLbRdOhSXgwjjPnk+bk+1vLK72t6Xm7ynapONNRVRv57eUsdajh+t9iN9sx1h6fRHQVJZq0YpcecqfKL7WvFfq6zM2g6vfCtDOUFmtSzKHXJfKh60uHakWU/p5vP/36o281PKpMEEnqsgAAAAA7jZVpClRv7h161OmnTgk6k4wy1J5xvPidnrVp+1nq1dQheW8pSoTUYxq0223F4SSeWylAZr9NFr9+1kZJiumboXSUrfStKvBZdOWcdaaakvWm16y7NFa12le3UoXFOLxxhOUYSXem+PeuBQxBLNgrk59ymSar70hrXZ0YNzuqTfzYSU5fwwy/afVprVaTtYT+F0Ib0VLdnVpxlHKziUd7g11FBAp+irr1T8efh0eud+v7Z1a1vVi8TpyhOElJZjThxTXB4aLA1d2hW9ago3ElQq4473CEn1xlyS7H9vMp0F1+nrasRPshGSYnb0PHTFu45VzQa61Vh+ZptZtZbT/otxBXdGUpUKkYxjNTbcoNJYjnHFopDAKY6OIne05zz8Oi1M1olZXrbi50p4VSK58OUo54ZWX3+wtnR+tlnWppwuqSb+TOShL+GWH7ChSC3L01ck790KZZrw9Ey0vQS43NFfvIfmczrtrHay1cuKULqlOc4YjGElPLyvm5S9ZTmCSqvRxE72lOaZjWlnbNdYLajoJ0q1xCnPpZSxJ44NRw8vh5n5zt6em7aSzG7oPuq03/ADPPRGCV+ki1pnZXNMRrT0LW07bQjmd3QXfVh+ZxeuO0Gn8CnRspOcppxdTDUYp8HuZ4yl28lz4lXYJFOkrWdzOy2aZbLV3TM7TSka1PjhbsovgpReMxfVyTz1pFwaJ12s69JP4RGlLzwqtQafVl8H6mUaCzLgrk5n1Rpkmr0LPTdtGOZXdul1urT/M5PWnaHRhbShZy6Sq1hTS8CHbl+M+rHD3FS4JKqdHWJ3M7SnNM+jK0ZpCpQ0jCvTl4cJb2Xxz1qXWmm0+8uHQmvtpXorfqqhPzxqPdWf8AbN+C17H2FKAuy4K5PVCmSa+j0M9NW27n4VQx19LTx7cnO6wbQbajQaoTVepjwVHjBPrlPk12LL7uZTWCSmvR1ieZTnPPs6vULSaWuHT3NaEd6NRynOSit6XHm+C7i0qusln0T/TrXk/+9T6u8oIE8vTRed7crlmsaZ2gNKztdJ068OcXxXzovhKL719uGXdR1ps5UYy+G263kniVWnGSys4lFvKfYUGDubp65J25TJNXSa+WlCOmnUta9GpTq5k1TnCW5PPhJqL4J5yu99RzYBdSvbWIQmdzsABJwAAAAAAAAAAAAAAA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32" name="AutoShape 8" descr="data:image/jpeg;base64,/9j/4AAQSkZJRgABAQAAAQABAAD/2wCEAAkGBxQTBhISEA8SFRUVEhgWFhcWFRQWGhgaGBQYFhYaFRcYHSkgGB4lGxUUIjIhJSksLi4vGR8zODMsNygtLisBCgoKDg0OGxAQGiwlHyU3NzcsNCwsNDI0LC80NDQsNDQsLC0sLCwvLCw0LCwsLCwsLCwsLCwsLCwsLCw0LCwsLP/AABEIALcBEwMBIgACEQEDEQH/xAAcAAEAAgMBAQEAAAAAAAAAAAAAAQcEBQYIAgP/xABIEAACAQMABgQICgcHBQAAAAAAAQIDBBEFBgcSITETUWFxIjI2QXOBkbEUM0JScnShsrPRJCYng5LB0hYjJTQ1YoIVQ6LCw//EABkBAQADAQEAAAAAAAAAAAAAAAACAwQBBf/EACwRAQACAgECBQIFBQAAAAAAAAABAgMRIQQSEyIxQVEUcTNCYYGRIzJDofD/2gAMAwEAAhEDEQA/AObAB7vLzwADkAAOQAA5AADkAAOQAA5AADkAAOQAA5AADkAAOQAA5AADkAAOQAA5AADkAAORAJB3bqASBsQCQNiASBsQCQNiASBsQCQNiASBsQCQNiASBsQCQNiASBsQCQNiASBsQCQNiASBsQCQNiCQBsAAHAAAAAAAAAAAAAAAAAAAAAAAAAAAAAAAAAAAAAAAAAAAAAAAAAAAAAAAAAAAAAAAAAAAAAAAAAAAAAAAAAAAAAAAAAAAAAAAABLjwOnsdQL2pSUuijTT5dJJRf8ACstevBmbKtHRq6xSnNZ6GnvR+k2oxfqW99hb1xWjChKc5KMYxcpN8kkstv1GLP1E0t21XY8cWjcqW0nqFdULCdao6O7CO9LdnJvHYt05ctfWrXWzrav3FKlWcpzpuMV0dVZeetxwVQXYL3tE98IZIrE8AAL0AAAAAAAAAAAftbWVSo/7qlUn9CEpe5GVfaDuKNqqla3nTg5bqc0lxabSw+PJPzFo7J/JZ+nn7on5bXvJyl9Zj+HUMn1E+L2aXeFHb3KjABrUgAAAAAAAAAAmnByniKbfUk2/YjaW2rN3UWYWdbHXKDgvbPCNxst8ro+iqe5Fy1fiZdz9xkz9ROO3bELseOLRt5sJIj4qJNakAAAAAD7t6LncQhHnOSiu+TSX2s+DJ0XVUNJ0ZyeIxrU5N9SU02/Yjk+hC0tneq9xaXtaVxGCU4RUd2W9xUm3n2nU6xWkq2grilTxvVKM4xy8LLi0svzHxofWG3uqko29bfcUnLwZxwm8LxkjOvLqNK1nUqS3YQi5SeG8JLLeFxPGva033Pq21iIrqPRSmktR7uhYzrVY01CCzLE03zxwWO0jRepF3cWEK1KNPcmm45nh8G1yx2HYa8a3WtbVmrSoV9+c3BJblRcFUjJ8XFLkmZWrGt9lR1et6U7lKUKUVJblR4ljMllRxzbNvjZezeud/Cnsp3a2457Ob7HiUn+8X80ajS2rl1bQ3q9vOMfnLEo+uUW0vWXHZa4WVW4jCndQcpNKKanHLfJJyS4m6rUlKk4yipRkmmmspp8GmvOV/VZKz5oS8Ks+kvNptNDau3N0/wBHoylFPDm8Riv+T4PuWWbGnq0pa9Ssk2oKs8vzqml0nPr3cLPWy67a3jTt4wpxUYxWIxXBJLqLs3U9kR2+6FMXd6qjjsyvN3x7ddm/P+g1+ktRbyjQlOVKMoxi5SlCcXhJZbw8Pkuosm61+sYV3B13Jp4bjCclldTSw/UY2ldc7KtoO4hTuVvSoVIqMozg23TaSW8ll5Kq5s++Y/0lNMfyp2lTcqijGLlJvCSTbb6klzOpstnl7UppuFOnnzVJ4fsinj1nTbJdDRVhO7lFOcpOEG/kxjwk11NvK7onX6xafpWdkqlbeeZbsYxScpPGeGWlyT4tksvU27+ykOUxRrdlX3Gza9jDKVGfZGo8/wDlFL7Tlr2zqUbl061OUJrnGSw+/tXai7tWNbaF7KcaSqRnBJuM0k8N4ynFtNZ96MXaLoaNfV6pPdXSUYupCXnwuM49zinw60jlOpvF+28O2xRMbqxdk3ks/Tz90TK2i6HrXWh6dK3hvSVeMnlqKSUJptt9rRi7JvJZ+nn7onUaU0pSt7XpK9RQjnGXni+LwkuLfB8F1Ge9prmmY9drKxE05VTHZlebvjW67N+f9BptOaq3VrDerUvAzjfg1KPHllrjH1pFu6H1vtLm76KjVbnhtKUZRzji93eXHh5jc3dvGpbSp1IqUZxcZJ+dNYZb9VkrPmhDwqzHDzcdFonUq8r0lKFHci+Uqj3E+5eNjtwbXZ1q9GprHWdVKUbWWMPk577jFvrxuSffgtq5uI07eVSpJRjFNyk3hJLm2XZ+pms9tUMeLcblUU9md4o5Urd9iqT/AJwOd0xoO4tZpXFGUM8pcHF90lwz2cy49G662de9VKnX8OTxHehOKk+pOSxnsNvpGxhXsp0qsVKE1hp/Y11Nc0yqOqyVnV4T8Ksx5ZedDdaG1TurmmpUaD3HynNqEX3Z4y70mbHVfVlVNdJW1bwoUJTc/wDcoSSiu6TcX3ZLn4Rp+ZJLuSS9yLc/U9nFUMeLfMqgezK83fGt+7fn/QaLTWrVzarNei1HON9NSj2eEuXrwW1R17sZXipq44t4UnCai3y8ZrHr5HQ16MZ0ZQnFSjJNSTWU0+aaKvqclZ80J+FWfSVN7LfK6PoqnuRctX4mXc/cVfqvopW202dGOd2MJuGfmyjGUe/GceotCr8TLufuK+qmJvEx8JYo1XTzXHxV3HWUdnt7KjGXR01vJPEppNZWcNY4MyNmWrnwjSPT1I/3VFrGeUqnOK7o8G/+JbOkr6FCwnWqvEIRcn+S623hLvNOfqJrbtqqx44mNyojT2gK1pUhGv0alNNpRlvPC4ZfUvyZqzO05pWdzpSpXqc5PgvNGK8WK7l/N+cwTVXevN6qp1vgABJwAAFg7Hf9SufRQ+8zu9cvJS7+r1Pus4TY5/qVz6KH3md5rj5KXf1ep91nl5/x/wCGrH+GoOnByqKMU220kksttvCSXnZ3WjdmFedFSrVqdJv5KTqNfSw0k+5s1ezajGWuFHe+SpyXeoPHvz6i7XyL+pz2pPbVDFji0blW1vstcbiMvhq8GSl8S1yafz+wsoqy22gX1TSipQtaeek3XBU6spRW9h5xLzdeC0zLn8Tjvlbj7fyq90av2vXPof8A50jvLz/KT+hL3Mr21uFDbDVTfjw3F39DCS+6WJWhvUZR6017VgZvWv2gp7/d5sh4i7j6Nzc6o3lOq4O0qyxwzCLnF9qcfMfT1QvVbTqStZRhCDnJycI4UU2+DeXwXUep4lPmGXtn4WjszX6mUPpVfxpm109q/Ru6cI3EZNQbccSlHi1h8jSbLLhS1ShFPjTqVIv1y319k0fvr7bXctGwlYzqKcZ+HGEt1yi1jh14eOB5donxp51y1R/YzNB6p21pdOpQhJScNx5nKXBtPk31xRnadX+CXHoKn3GVIpaYzj9P9lRfafV5b6Xjo6pUrTuI0oxe/v1Y8nwa3d7L59RZOCZnc3j+UfEiI4h2eyXyVfp5+6J+W17ycpfWY/h1D9dk3ks/Tz90T62pWVSroCnGjSnUkq8W1CLk8bk1nC83Fe05E66j93f8audRX+t9r6R/ckXwVBqFqxc/2jpValCpTp0m5N1IuGXutJRT4vi+7gy3x1dom8acwxqrhtmy/T9JfW396obLaT5GXH7v8aBpNl15GekdIJPxq3SLtUp1OPu9p0+uWjZ3GrdajSSc5KLim8ZcZxnjL5Z3cHL8Zo3+jteacKQ0M/8AGLf09L8SJ6KKR1f1Su5abo71tUhGFWEpymt1JRkm8N+Ny4YyXcT6y0TMalHDExEuG1aX7SNJfQh9qgdJrY/1Xu/q1X8ORyWqt9GW0q/Sa8NNLtdOUIvHsfsO101aOtoevRi0nUozgm+ScotLPtKsnF43+ideaz+7zrPxH3HpG1/y0Por3Ioynqbeyuui+CVItvDk0lBdu/ya7my9qUN2kl1JL2LBd1lonWpQwxMb24ma/a3H6p+Z29RZpvuZwdOupbXZJfIttx9+4pf+6O7q/Ey7n7jPl/L9oWU92HoTRkLbRdOhSXgwjjPnk+bk+1vLK72t6Xm7ynapONNRVRv57eUsdajh+t9iN9sx1h6fRHQVJZq0YpcecqfKL7WvFfq6zM2g6vfCtDOUFmtSzKHXJfKh60uHakWU/p5vP/36o281PKpMEEnqsgAAAAA7jZVpClRv7h161OmnTgk6k4wy1J5xvPidnrVp+1nq1dQheW8pSoTUYxq0223F4SSeWylAZr9NFr9+1kZJiumboXSUrfStKvBZdOWcdaaakvWm16y7NFa12le3UoXFOLxxhOUYSXem+PeuBQxBLNgrk59ymSar70hrXZ0YNzuqTfzYSU5fwwy/afVprVaTtYT+F0Ib0VLdnVpxlHKziUd7g11FBAp+irr1T8efh0eud+v7Z1a1vVi8TpyhOElJZjThxTXB4aLA1d2hW9ago3ElQq4473CEn1xlyS7H9vMp0F1+nrasRPshGSYnb0PHTFu45VzQa61Vh+ZptZtZbT/otxBXdGUpUKkYxjNTbcoNJYjnHFopDAKY6OIne05zz8Oi1M1olZXrbi50p4VSK58OUo54ZWX3+wtnR+tlnWppwuqSb+TOShL+GWH7ChSC3L01ck790KZZrw9Ey0vQS43NFfvIfmczrtrHay1cuKULqlOc4YjGElPLyvm5S9ZTmCSqvRxE72lOaZjWlnbNdYLajoJ0q1xCnPpZSxJ44NRw8vh5n5zt6em7aSzG7oPuq03/ADPPRGCV+ki1pnZXNMRrT0LW07bQjmd3QXfVh+ZxeuO0Gn8CnRspOcppxdTDUYp8HuZ4yl28lz4lXYJFOkrWdzOy2aZbLV3TM7TSka1PjhbsovgpReMxfVyTz1pFwaJ12s69JP4RGlLzwqtQafVl8H6mUaCzLgrk5n1Rpkmr0LPTdtGOZXdul1urT/M5PWnaHRhbShZy6Sq1hTS8CHbl+M+rHD3FS4JKqdHWJ3M7SnNM+jK0ZpCpQ0jCvTl4cJb2Xxz1qXWmm0+8uHQmvtpXorfqqhPzxqPdWf8AbN+C17H2FKAuy4K5PVCmSa+j0M9NW27n4VQx19LTx7cnO6wbQbajQaoTVepjwVHjBPrlPk12LL7uZTWCSmvR1ieZTnPPs6vULSaWuHT3NaEd6NRynOSit6XHm+C7i0qusln0T/TrXk/+9T6u8oIE8vTRed7crlmsaZ2gNKztdJ068OcXxXzovhKL719uGXdR1ps5UYy+G263kniVWnGSys4lFvKfYUGDubp65J25TJNXSa+WlCOmnUta9GpTq5k1TnCW5PPhJqL4J5yu99RzYBdSvbWIQmdzsABJwAAAAAAAAAAAAAAA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34" name="AutoShape 10" descr="data:image/jpeg;base64,/9j/4AAQSkZJRgABAQAAAQABAAD/2wCEAAkGBxQTBhISEA8SFRUVEhgWFhcWFRQWGhgaGBQYFhYaFRcYHSkgGB4lGxUUIjIhJSksLi4vGR8zODMsNygtLisBCgoKDg0OGxAQGiwlHyU3NzcsNCwsNDI0LC80NDQsNDQsLC0sLCwvLCw0LCwsLCwsLCwsLCwsLCwsLCw0LCwsLP/AABEIALcBEwMBIgACEQEDEQH/xAAcAAEAAgMBAQEAAAAAAAAAAAAAAQcEBQYIAgP/xABIEAACAQMABgQICgcHBQAAAAAAAQIDBBEFBgcSITETUWFxIjI2QXOBkbEUM0JScnShsrPRJCYng5LB0hYjJTQ1YoIVQ6LCw//EABkBAQADAQEAAAAAAAAAAAAAAAACAwQBBf/EACwRAQACAgECBQIFBQAAAAAAAAABAgMRIQQSEyIxQVEUcTNCYYGRIzJDofD/2gAMAwEAAhEDEQA/AObAB7vLzwADkAAOQAA5AADkAAOQAA5AADkAAOQAA5AADkAAOQAA5AADkAAOQAA5AADkAAORAJB3bqASBsQCQNiASBsQCQNiASBsQCQNiASBsQCQNiASBsQCQNiASBsQCQNiASBsQCQNiASBsQCQNiCQBsAAHAAAAAAAAAAAAAAAAAAAAAAAAAAAAAAAAAAAAAAAAAAAAAAAAAAAAAAAAAAAAAAAAAAAAAAAAAAAAAAAAAAAAAAAAAAAAAAAABLjwOnsdQL2pSUuijTT5dJJRf8ACstevBmbKtHRq6xSnNZ6GnvR+k2oxfqW99hb1xWjChKc5KMYxcpN8kkstv1GLP1E0t21XY8cWjcqW0nqFdULCdao6O7CO9LdnJvHYt05ctfWrXWzrav3FKlWcpzpuMV0dVZeetxwVQXYL3tE98IZIrE8AAL0AAAAAAAAAAAftbWVSo/7qlUn9CEpe5GVfaDuKNqqla3nTg5bqc0lxabSw+PJPzFo7J/JZ+nn7on5bXvJyl9Zj+HUMn1E+L2aXeFHb3KjABrUgAAAAAAAAAAmnByniKbfUk2/YjaW2rN3UWYWdbHXKDgvbPCNxst8ro+iqe5Fy1fiZdz9xkz9ROO3bELseOLRt5sJIj4qJNakAAAAAD7t6LncQhHnOSiu+TSX2s+DJ0XVUNJ0ZyeIxrU5N9SU02/Yjk+hC0tneq9xaXtaVxGCU4RUd2W9xUm3n2nU6xWkq2grilTxvVKM4xy8LLi0svzHxofWG3uqko29bfcUnLwZxwm8LxkjOvLqNK1nUqS3YQi5SeG8JLLeFxPGva033Pq21iIrqPRSmktR7uhYzrVY01CCzLE03zxwWO0jRepF3cWEK1KNPcmm45nh8G1yx2HYa8a3WtbVmrSoV9+c3BJblRcFUjJ8XFLkmZWrGt9lR1et6U7lKUKUVJblR4ljMllRxzbNvjZezeud/Cnsp3a2457Ob7HiUn+8X80ajS2rl1bQ3q9vOMfnLEo+uUW0vWXHZa4WVW4jCndQcpNKKanHLfJJyS4m6rUlKk4yipRkmmmspp8GmvOV/VZKz5oS8Ks+kvNptNDau3N0/wBHoylFPDm8Riv+T4PuWWbGnq0pa9Ssk2oKs8vzqml0nPr3cLPWy67a3jTt4wpxUYxWIxXBJLqLs3U9kR2+6FMXd6qjjsyvN3x7ddm/P+g1+ktRbyjQlOVKMoxi5SlCcXhJZbw8Pkuosm61+sYV3B13Jp4bjCclldTSw/UY2ldc7KtoO4hTuVvSoVIqMozg23TaSW8ll5Kq5s++Y/0lNMfyp2lTcqijGLlJvCSTbb6klzOpstnl7UppuFOnnzVJ4fsinj1nTbJdDRVhO7lFOcpOEG/kxjwk11NvK7onX6xafpWdkqlbeeZbsYxScpPGeGWlyT4tksvU27+ykOUxRrdlX3Gza9jDKVGfZGo8/wDlFL7Tlr2zqUbl061OUJrnGSw+/tXai7tWNbaF7KcaSqRnBJuM0k8N4ynFtNZ96MXaLoaNfV6pPdXSUYupCXnwuM49zinw60jlOpvF+28O2xRMbqxdk3ks/Tz90TK2i6HrXWh6dK3hvSVeMnlqKSUJptt9rRi7JvJZ+nn7onUaU0pSt7XpK9RQjnGXni+LwkuLfB8F1Ge9prmmY9drKxE05VTHZlebvjW67N+f9BptOaq3VrDerUvAzjfg1KPHllrjH1pFu6H1vtLm76KjVbnhtKUZRzji93eXHh5jc3dvGpbSp1IqUZxcZJ+dNYZb9VkrPmhDwqzHDzcdFonUq8r0lKFHci+Uqj3E+5eNjtwbXZ1q9GprHWdVKUbWWMPk577jFvrxuSffgtq5uI07eVSpJRjFNyk3hJLm2XZ+pms9tUMeLcblUU9md4o5Urd9iqT/AJwOd0xoO4tZpXFGUM8pcHF90lwz2cy49G662de9VKnX8OTxHehOKk+pOSxnsNvpGxhXsp0qsVKE1hp/Y11Nc0yqOqyVnV4T8Ksx5ZedDdaG1TurmmpUaD3HynNqEX3Z4y70mbHVfVlVNdJW1bwoUJTc/wDcoSSiu6TcX3ZLn4Rp+ZJLuSS9yLc/U9nFUMeLfMqgezK83fGt+7fn/QaLTWrVzarNei1HON9NSj2eEuXrwW1R17sZXipq44t4UnCai3y8ZrHr5HQ16MZ0ZQnFSjJNSTWU0+aaKvqclZ80J+FWfSVN7LfK6PoqnuRctX4mXc/cVfqvopW202dGOd2MJuGfmyjGUe/GceotCr8TLufuK+qmJvEx8JYo1XTzXHxV3HWUdnt7KjGXR01vJPEppNZWcNY4MyNmWrnwjSPT1I/3VFrGeUqnOK7o8G/+JbOkr6FCwnWqvEIRcn+S623hLvNOfqJrbtqqx44mNyojT2gK1pUhGv0alNNpRlvPC4ZfUvyZqzO05pWdzpSpXqc5PgvNGK8WK7l/N+cwTVXevN6qp1vgABJwAAFg7Hf9SufRQ+8zu9cvJS7+r1Pus4TY5/qVz6KH3md5rj5KXf1ep91nl5/x/wCGrH+GoOnByqKMU220kksttvCSXnZ3WjdmFedFSrVqdJv5KTqNfSw0k+5s1ezajGWuFHe+SpyXeoPHvz6i7XyL+pz2pPbVDFji0blW1vstcbiMvhq8GSl8S1yafz+wsoqy22gX1TSipQtaeek3XBU6spRW9h5xLzdeC0zLn8Tjvlbj7fyq90av2vXPof8A50jvLz/KT+hL3Mr21uFDbDVTfjw3F39DCS+6WJWhvUZR6017VgZvWv2gp7/d5sh4i7j6Nzc6o3lOq4O0qyxwzCLnF9qcfMfT1QvVbTqStZRhCDnJycI4UU2+DeXwXUep4lPmGXtn4WjszX6mUPpVfxpm109q/Ru6cI3EZNQbccSlHi1h8jSbLLhS1ShFPjTqVIv1y319k0fvr7bXctGwlYzqKcZ+HGEt1yi1jh14eOB5donxp51y1R/YzNB6p21pdOpQhJScNx5nKXBtPk31xRnadX+CXHoKn3GVIpaYzj9P9lRfafV5b6Xjo6pUrTuI0oxe/v1Y8nwa3d7L59RZOCZnc3j+UfEiI4h2eyXyVfp5+6J+W17ycpfWY/h1D9dk3ks/Tz90T62pWVSroCnGjSnUkq8W1CLk8bk1nC83Fe05E66j93f8audRX+t9r6R/ckXwVBqFqxc/2jpValCpTp0m5N1IuGXutJRT4vi+7gy3x1dom8acwxqrhtmy/T9JfW396obLaT5GXH7v8aBpNl15GekdIJPxq3SLtUp1OPu9p0+uWjZ3GrdajSSc5KLim8ZcZxnjL5Z3cHL8Zo3+jteacKQ0M/8AGLf09L8SJ6KKR1f1Su5abo71tUhGFWEpymt1JRkm8N+Ny4YyXcT6y0TMalHDExEuG1aX7SNJfQh9qgdJrY/1Xu/q1X8ORyWqt9GW0q/Sa8NNLtdOUIvHsfsO101aOtoevRi0nUozgm+ScotLPtKsnF43+ideaz+7zrPxH3HpG1/y0Por3Ioynqbeyuui+CVItvDk0lBdu/ya7my9qUN2kl1JL2LBd1lonWpQwxMb24ma/a3H6p+Z29RZpvuZwdOupbXZJfIttx9+4pf+6O7q/Ey7n7jPl/L9oWU92HoTRkLbRdOhSXgwjjPnk+bk+1vLK72t6Xm7ynapONNRVRv57eUsdajh+t9iN9sx1h6fRHQVJZq0YpcecqfKL7WvFfq6zM2g6vfCtDOUFmtSzKHXJfKh60uHakWU/p5vP/36o281PKpMEEnqsgAAAAA7jZVpClRv7h161OmnTgk6k4wy1J5xvPidnrVp+1nq1dQheW8pSoTUYxq0223F4SSeWylAZr9NFr9+1kZJiumboXSUrfStKvBZdOWcdaaakvWm16y7NFa12le3UoXFOLxxhOUYSXem+PeuBQxBLNgrk59ymSar70hrXZ0YNzuqTfzYSU5fwwy/afVprVaTtYT+F0Ib0VLdnVpxlHKziUd7g11FBAp+irr1T8efh0eud+v7Z1a1vVi8TpyhOElJZjThxTXB4aLA1d2hW9ago3ElQq4473CEn1xlyS7H9vMp0F1+nrasRPshGSYnb0PHTFu45VzQa61Vh+ZptZtZbT/otxBXdGUpUKkYxjNTbcoNJYjnHFopDAKY6OIne05zz8Oi1M1olZXrbi50p4VSK58OUo54ZWX3+wtnR+tlnWppwuqSb+TOShL+GWH7ChSC3L01ck790KZZrw9Ey0vQS43NFfvIfmczrtrHay1cuKULqlOc4YjGElPLyvm5S9ZTmCSqvRxE72lOaZjWlnbNdYLajoJ0q1xCnPpZSxJ44NRw8vh5n5zt6em7aSzG7oPuq03/ADPPRGCV+ki1pnZXNMRrT0LW07bQjmd3QXfVh+ZxeuO0Gn8CnRspOcppxdTDUYp8HuZ4yl28lz4lXYJFOkrWdzOy2aZbLV3TM7TSka1PjhbsovgpReMxfVyTz1pFwaJ12s69JP4RGlLzwqtQafVl8H6mUaCzLgrk5n1Rpkmr0LPTdtGOZXdul1urT/M5PWnaHRhbShZy6Sq1hTS8CHbl+M+rHD3FS4JKqdHWJ3M7SnNM+jK0ZpCpQ0jCvTl4cJb2Xxz1qXWmm0+8uHQmvtpXorfqqhPzxqPdWf8AbN+C17H2FKAuy4K5PVCmSa+j0M9NW27n4VQx19LTx7cnO6wbQbajQaoTVepjwVHjBPrlPk12LL7uZTWCSmvR1ieZTnPPs6vULSaWuHT3NaEd6NRynOSit6XHm+C7i0qusln0T/TrXk/+9T6u8oIE8vTRed7crlmsaZ2gNKztdJ068OcXxXzovhKL719uGXdR1ps5UYy+G263kniVWnGSys4lFvKfYUGDubp65J25TJNXSa+WlCOmnUta9GpTq5k1TnCW5PPhJqL4J5yu99RzYBdSvbWIQmdzsABJwAAAAAAAAAAAAAAAAAAAAAAAAAAAAAAAAAAAAAAAAAAAAAAAAAAAAAAAAAAAAAAAAAAAAAAAAAAAAAAAAAAAAAAAAAAAAAAAAAAAAAAAAAAAAAAAAAAAAAAAAAAAAAAAAAAAAAAAAAAAAAAAAAAAAAAAAAAAAAAAAAAAAAAAAAAAAAAAAAAAAAAAAAAAAAAA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038" name="Picture 14" descr="http://www.socialmediasmarketing.com/wp-content/uploads/2013/07/social_media.jpg"/>
          <p:cNvPicPr>
            <a:picLocks noChangeAspect="1" noChangeArrowheads="1"/>
          </p:cNvPicPr>
          <p:nvPr/>
        </p:nvPicPr>
        <p:blipFill>
          <a:blip r:embed="rId2" cstate="print"/>
          <a:srcRect/>
          <a:stretch>
            <a:fillRect/>
          </a:stretch>
        </p:blipFill>
        <p:spPr bwMode="auto">
          <a:xfrm>
            <a:off x="0" y="753191"/>
            <a:ext cx="9144000" cy="610480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WARNING!!</a:t>
            </a:r>
            <a:endParaRPr lang="en-IE"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IE" dirty="0" smtClean="0"/>
              <a:t>Be careful when posting on </a:t>
            </a:r>
            <a:r>
              <a:rPr lang="en-IE" dirty="0" err="1" smtClean="0"/>
              <a:t>Reddit</a:t>
            </a:r>
            <a:r>
              <a:rPr lang="en-IE" dirty="0" smtClean="0"/>
              <a:t>. The </a:t>
            </a:r>
            <a:r>
              <a:rPr lang="en-IE" dirty="0" err="1" smtClean="0"/>
              <a:t>admins</a:t>
            </a:r>
            <a:r>
              <a:rPr lang="en-IE" dirty="0" smtClean="0"/>
              <a:t> are HYPER sensitive and PROTECTIVE of their boards. It can be a useful tool to leverage, but do so with CAUTION. They will suspend your account at the drop of a hat, sometimes for no good reason at all. </a:t>
            </a:r>
          </a:p>
          <a:p>
            <a:pPr marL="342900" lvl="1" indent="-342900">
              <a:buFont typeface="Arial" pitchFamily="34" charset="0"/>
              <a:buChar char="•"/>
            </a:pPr>
            <a:endParaRPr lang="en-IE" dirty="0"/>
          </a:p>
          <a:p>
            <a:pPr marL="342900" lvl="1" indent="-342900">
              <a:buFont typeface="Arial" pitchFamily="34" charset="0"/>
              <a:buChar char="•"/>
            </a:pPr>
            <a:r>
              <a:rPr lang="en-IE" dirty="0" smtClean="0"/>
              <a:t>Thread carefully...</a:t>
            </a:r>
          </a:p>
          <a:p>
            <a:endParaRPr lang="en-I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Paid Advertising</a:t>
            </a:r>
            <a:endParaRPr lang="en-IE" dirty="0"/>
          </a:p>
        </p:txBody>
      </p:sp>
      <p:sp>
        <p:nvSpPr>
          <p:cNvPr id="3" name="Content Placeholder 2"/>
          <p:cNvSpPr>
            <a:spLocks noGrp="1"/>
          </p:cNvSpPr>
          <p:nvPr>
            <p:ph idx="1"/>
          </p:nvPr>
        </p:nvSpPr>
        <p:spPr/>
        <p:txBody>
          <a:bodyPr>
            <a:normAutofit fontScale="92500"/>
          </a:bodyPr>
          <a:lstStyle/>
          <a:p>
            <a:r>
              <a:rPr lang="en-IE" dirty="0" smtClean="0"/>
              <a:t>There are paid advertising options available, and the big companies do this all the time, but:</a:t>
            </a:r>
          </a:p>
          <a:p>
            <a:r>
              <a:rPr lang="en-IE" dirty="0" smtClean="0"/>
              <a:t> </a:t>
            </a:r>
            <a:r>
              <a:rPr lang="en-IE" dirty="0"/>
              <a:t>U</a:t>
            </a:r>
            <a:r>
              <a:rPr lang="en-IE" dirty="0" smtClean="0"/>
              <a:t>nless you can demonstrate reliable projected income which would well justify such an investment, I </a:t>
            </a:r>
            <a:r>
              <a:rPr lang="en-IE" b="1" dirty="0" smtClean="0"/>
              <a:t>strongly advise </a:t>
            </a:r>
            <a:r>
              <a:rPr lang="en-IE" dirty="0" smtClean="0"/>
              <a:t>that you avoid gambling your precious funds in this way. </a:t>
            </a:r>
          </a:p>
          <a:p>
            <a:endParaRPr lang="en-IE" dirty="0"/>
          </a:p>
          <a:p>
            <a:r>
              <a:rPr lang="en-IE" dirty="0" smtClean="0"/>
              <a:t>You can end up having to recoup your losses before you ever have a chance of making a profit.</a:t>
            </a:r>
            <a:endParaRPr lang="en-I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What is Marketing?</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data:image/jpeg;base64,/9j/4AAQSkZJRgABAQAAAQABAAD/2wCEAAkGBxQTEhUQExQWFBQXFBYVFRgXFB0VGBgUFhUXFhkUGhgYHCggHBwlHBYXITEhJSkrLi4uGB8zODMsNygtLiwBCgoKDg0OGxAQGywkICQsLCwsLCwsLCwsNCw0LCwsLDQsLCwsLCwsLCwsLCwsNCwsLCwsLC0sLCwsLCwsLCwsLP/AABEIAJEBXAMBEQACEQEDEQH/xAAcAAEAAgMBAQEAAAAAAAAAAAAABgcDBAUCAQj/xABHEAACAQICBgcFBQYEAwkAAAABAgADEQQSBQYhMUFRBxMiYXGBkTJScqGxQpKywdEUI2JzgsIzg6LhF1NjFRYkQ5Oz0uLw/8QAGwEBAAIDAQEAAAAAAAAAAAAAAAQFAQMGAgf/xAA0EQACAQMBBAcIAgMBAQAAAAAAAQIDBBEhBRIxQRMiMlFxgaEzYZGxwdHh8BQjQlLxFRb/2gAMAwEAAhEDEQA/ALxgCAIAgCAIAgCAIAgCAIAgCAIAgCAIAgCAIAgCAIAgCAIAgCAIAgCAIAgCAIAgCAIAgCAIAgCAIAgCAIAgCAIAgCAIAgCAIAgCAIAgCAIAgCAIAgCAIAgCAIAgCAIAgCAIAgCAIAgCAIAgCAIAgCAIAgGOvWVFLOwVRvLGwHmZ6jFyeEsmG0llkU0v0jYOhcBnqke4uz7zkD0vJ9PZlaWssLx/GSPK7prhqR1+l3N/hYNnH838lQ/Wbv8AzILtVPT8mv8Alt8ImH/i+wNnwgHcaxB+dOelsuEuE/T8mHdyXGPr+Dq4HpWoN/iUKqd6lXA9Sp+UxLY9T/GSfp9zKvY80yT6L1twlchadZcx+y96bX5ANa/leQq1jXpayjp3rX5G+FxTnwZ25ENwgCAIAgCAIAgCAIAgCAIAgCAIAgCAIAgCAIAgHM0rj6ydmjh2qn3i6Kg9WzHwt5zVUnNdmOfgaK1SpHSEc+ax8yL6U1hxFINmqZGG9cqEC4vbcfrIU61WPF6+RW1bmvB4k8PuwiPava3Y7F4rqBiBTpqC9RuqQkKCBZbrbMSQNvedtrT3QqVqj1fobLWrcVXrLTwLVw1W4G0ts3m1z3mwA9BJ5ameAIAgCAIAgCAIAgCAR/WXWinhVIFmqW3cF+L9PpJtrZyravREetXUNFxKufGYnSdQnPloqbNUb2R/DTQb29O887CdxStVu01r+8SPGlOq8yZItE6v4albJR61/wDmVR1jX5gHsr5ASrq3dWpxfwJkKMI8ESSnhqxHIchskY2Hmvoqows3aHI7R6GZTxwBE9N6kI12ROqfmgsvmm70tJtDaFWm9Xle/wC5oqW0JcNCB6SwdSg2Sqvgd6sOY/SdBbXkascxK2rRcHhnW1Q14xlGsmHo3xCsbdU52AcSrnagHoOUrr6FCeW9H3r91JNB1FotS+qFYML/AO8oiwMsAQBAEAQBAEAQBAEAQBAEAQBAEAQBAEAQBAMVdCRaAVPr/h8r1TfiPwLKi69q/wB5HP33t35fJEa6NVJr1j3IPUsfyky14MsrFdVl7aNpWQSWTjcgCAIAgCAIAgCAIBxdaNM/s9Oy/wCIwOX+EDe5/Lv85LtLfpZa8ER7iruLC4so/HYh8biRh1YhLlqrbzlvtN/eJNvEy0uq6pQ3YkahS3nllkaC0TmCoq5aagBVG4CULbbyyx4aImmC0cqDdMA3QogC0A8VKIO8QCDdImrtStR6vD0lZmbazMFWmo2327bndsB2Xkq0qRpz35PH1NVaLksJEb1Y1V/ZzlXtVD7b239w5L3TVWqupLJ7hBRRaOicOUUAzUejoQBAEAQBAEAQBAEAQBAEAQBAEAQBAEAQBAEAQCpukhu1V+L+0SoufaM5+89s/Ej3RYn72se+mPTP+sm2vBlnZLqsvXDDsiSiaZYAgCAIAgCAIAgAmAU90haavne/tbF7kG79fMzoran0VP8AeJV1Jb88nH6NdHZkaqd9Vz9xDYD1zGU93PeqYJ9GOIl16LwgRBIptN6AIAgCAY61O4tANXDaOVTe22AbwEAQD4TbbA4ka0tr5gqBIarnYcKYzf6ti/OR5XVOOmc+BZUdk3NRZxur36enH0OQnSnhibCnU8yo/umr+bHufoSv/Dqf7r1+x1MJr7hGtmLUr8XW49VJt4m09xu6b46Gipse5j2cS8H98EloV1dQ6MGUi4ZSCCOYIklNNZRWSjKL3ZLDMkyeRAEAxV8QqC7MFHeZpr3FKhHeqSS8fp3nqEJTeIo5FfWvDqbZifAfrKupt2guzGUvLHzx8iQrSfNpH2jrNSbdf5frNP8A9DRT60JL4fc9fwpcmjoYXSVOobKwvyOw/Pf5Sztto29zpTlr3PR/vgaKlCcOKNuTTUIAgCAcrE6yYWmcrV6dxvAbMR5LcyTC0ryWVF/I1SrU1xZjXWnCndUJ/wAt/wD4z1/Cr93qvuY/kU+/0Zr19dsEntVrf5VT8knpbOuHwj6r7nl3NJc/Rmr/AMRtHXC9eSSbAChVJJO4ACntMPZ9wuK9V9zKuab4P0ZJ8PWDqHFwCLjMpRvNWAI8CJDaw8G5PJUvSMe1V+Mymr+0fic/de2ficjopHbq/Gn0Mn23ZLWy7DLxoeyJJJhkgHP0tpuhhhetUVOQ3sfBRtM11KsIdpkmhaVq7/rjn38vi9CL1Ok/CXyqrt3nKv8AdeRnew5JllHYdZrrSS+L+ht4fpBwp9vPTHMrmH+gk/KeleU3xyjXPYtwuy0/T5/ck2DxaVUFSk6uh3MpBB8xJSaayirqU5U5bs1h+88YjSCISGuLZbm2ztnKDfxB8LGZPBlwuIFRQ67juuLcbbjAMsA5+nq+TD1G45co8W7P5zdbx3qsUa6rxBlCa94i7ZeU6GSxTK1donvRlhR1FD+Wp+8M35znK3tH4lpDsos1RNZ6PsAQBAEAQBAEAxYrELTQ1HNlAuT/APuM8ykorLPdOnKpJQjxZVOtGsVbGV1wdI5QxOz7KoN71Lb7ct17Ac5XuU68scv3idHCnR2fT33rLv8At3fP5HY0JoehQsKVMVKnGq4DOT3X2KO5becm06MILRFJcXtau+s9O7kdnE4N6i5XUMp4MAwt4GbGk9GRoylF5i8MrvW3VtqANakCE+2m8KPeXu5jhK+5tklvQOk2XtNzkqVXjyf0ZxdXtaK+BqZ6RuhN6lInsOOPwt/EPO42SNQrSpvQs76zp3Metx5Pmvx7i99A6Zp4uilekbqw3HepG9WHAg7JcQkpLKOLrUZUpuEuKOjPRqNLSmkBSQsd9pTbV2qrVKnT1m/Rd7+iN9Gj0j9xBqOJOKY1qrHqrkIoNi5BsSSNyg7Nm833W2w9n7Ndd9Pcveb7/wB0XuRvq1txblPQ7eFzWtSQIvJRb6To4QjBYisEJtviYMfo122ldvMbD6yPc2dG4jia8+Z7hVlB6M4zlh2W3jcZxV5ZztKu6/JlpTqqpHJ2tXtZSHFCsb32I53391vyM6DZe0nPFKq9eT+jIdxQx1okwBl+QzW0nj0oUzUfcNw4k8FHfNlKlKrLdieKk1BZZV+K0lW0niGoGqaWHQA1cm4AkhUHvMbHadgsTbgbeTp2UFurMu9/uhDW9Xer0OxR1bwarlTD5v4mdix7732eVpXyvrhvO8SVb00sYItrJoyphQatEt1X2lJuU7weK+O0fSysr3pXuVOPJ9/5ItehuLejwIomkwKgetTFZNzKWZTbmpUjb47JOuIzcMQeGaKTWesslnarYLDrlxGFooM6gh9rNY8AXJK94FpzdarVb3aj4FnCEEsxRPMCWt2poNhVPSKe1V/mN9ZT1/aPxOduvavxOd0T+1V+NfoZPtuyW9n2C8KPsiSSWRvXLWYYZCqEdZa5O/IOH9RkW4r7nVjxLXZ1gq39lTsr1/BB9XdFrX/8bi71TU7VOmxuCp3VKnvE8AdlrXvw80LdduerZuvtoyT6Kjol3fTuJiMOzrlFNQlrZcgy25WtaS8Ipt+Wc5eSDa2asGkDWpLkX7aD2be8o4eG784F1bpLfj5nRbJ2lKc1RqvOeD5+DI/q7rTU0fXDgk0mI62nwZfeA4OOB8potqjg/cT9p20K8MPjyf7yL8wtWnWQVFyurqpBsCGUi48tvzlunk41pp4ZtKoGwCw7vWDB9gEd1+xHV4J35NT+dRRJ2zo71dLx+RHuXim34fMoTWKtnYtL+tHEcFfTeWW10WsDhqJ5U1H3ez+U5eusVJeJa03mKLDmo9iAIAgCAIAgCAQjX7Str0wdiC7d7kbPQfikC6nl7vcdBsm3xHpHxfDw/L+RXmoN6tavV4krTHcNrEefZ9JttY4jki7VqNzSLl0Ro8KoNtslFSdTLANTH4FailSAbi0GU2nlFA6x6GOHrVKPBW7PwHavyNvKUdWG5UaO8ta/8ihGpza18eDOr0UaeNDFHDE9isCQOVRRf5qD90SdaT/xKLa9HMVPmvl/0vHrRlzcLXkmvWjRpyqS4JNlAll4K46Q9KkIVB2mcDZ71zcOtU4t5/fDgWijuU8I3NV8BmCL9lVCjyE+gwioxSXIq28snVCgFFgJ6MHsqDAI9rDowZc4G0fSVG2rbpbZzXGOvlz+/kSbWe7PHeQbTNKwvOUtp6lhNE51N0x19BSx7Q7LfEuy/nsPnO6tavS0lJ8eZU1I7smiO9I2k9rLfZTFh8TAEn6DyM6PZ9PEN7vKy5lmWO4i/Rnd0qc2rm/kiW/P1kG/bdXyJNusQLgwWCVVGyQjeedI6NSohUqCCCCOYIsRMptPKDWdD8+6waLNCrUon7DEA813qfQidfTqKrRU+9f99SllHcm4kx6GNLbK2GbaEdXXuFS9x6qT5zntoR66kWVs+rgt9ZAJBTnSIe1V/mP+Iymre0fic7c+1fizR6J/aq/Gv4TLC27Jb2fYLqesEplzuVSx8ALyRKW6m2TqcHOaiubwUTr9j2qMEJ21GGY97G3yvKqPXnlnW1EqVHEeSLK1bwWax4AAAcgNgEtjkG8knxmMo4dM1V0przY2v3Abye4TzOcYLMng2UaFSs92nFvwK81q13TEq+EwdB6zsMpYKdgOy4UbR4ta0h1K7qpwguPMurfZ6tZKtXmljVJd/j9skBGpld2vXYUh7q9t/AkdkfOe6Vthamq62mpvqFw6jUuqopQGYqi5VzG5t4yUlhYKecnOTk+ZLZk8iAcDXvDdZgMQo2kJnH+WQ/8AbJdhPcuIP34+OhpuI5pSPz9jlvOprLKKmDLE6G8f+7aid9Nzb4X7QPrmnMX9PdqZ7y1t5ZjgtsSEbz7AEAQDxWrKouzBRzJAHzmYxctEjDaXEwjH0v8AmJ98frPfRT/1fwMb8e8+NpGkN9WmP61/WOiqf6v4Dfj3nvD42m5ISojkbwrBreNjPMoSjxRlNPgVJr5iSeuPOq48lYqPkBKaq8zfidlaQ3aMUv8AVfLJzOiUgvVXjnVvIgj+2TrZ9UotqRxNMvGgOyJJKsyQBAK16TdHDrVqW9qmR9w//aV17DrJ+46XYlX+uUO5/NfgqjR9U08bQI3ivTHkzBT8iZ4tu0jdtHDhJe4/QqYm+Hv4CatvyasZLvaXqc3bRzURW+u92PlOZ2doWFYnmp4BQHmAZ3yeVkqGSiZAgGLE08ykHiJ5lFSi4vg9DKeHkrjWGjZD3T5zQTjUcHyeC6nrHJr9HGLs1ReGcH1H+07bZnsmveVdftHJ6Q8V++rUuOe/kyhh8jO4sYZoRl7ijrvFRo1eiXFBa1SieNqi/hb+2Vm0aeGpeRLtpZTReNI7BKwlHuAU/wBK9FVrO3EqhPja30AnQbOm/wCPr7ytuV/YcTokQ9ZVq8CyIP6bk/iErL2e9JIl0I4Re+HPZEhG8p7pDPaqfzH/ABGU1b2j8Wc5ce1fizS6J/aq/Gv4TLC27JcWfYZbWsTWwdTwUeRZQfrPdx7Nlxs5ZuYfvJlC631P3obkQfQ3lbB4kdRWjvU8Fm4Bse6Ww7YeghHtszVHIPIZMo+fjLKaqS7LSOYoO0p61VKT7uC+eX6GrT1RplusxlapiqnEZiqeF75iPMDumuNrHOZvLJNXa9Rx3KMVCPu/cfvEkGEwtl6ujTWknuooUeNhxklJLRFXOcpvMnl+83cNoAXzNMng7WGwipuEA2IAgHisgZSp2gggjuPCE8aoH5z1h0acPXqYc/YYhe9DtU+hHznY0qyr0lNc/nzKScOjk4njVPS/7Jikqn/DPYqfCfteRsfC8g3lv0kGlx5EihU3ZH6LwdYOoYG4IuCJzhZmeAIBhxauVIpsqtwZlLgf0hhf1nqLin1llfAw840IFpzVV6jZ6+Nq1G7qaqB3KLkAeAljDaPRrFOCRGlbbzzKTZx62jkwqZ1epU7QHaC2sb8hJFveTuKm5JJaGqrQjSjvIhOtOl8xIAsJYyfRRwRkt5lsdHi06OGp06SAFkV6jcXdlBJJ+QHATma9WVSbcmWtOCjHCITr+StetSPvlh4P2/z+UoLjq1GjuNnNVLaMvdj4aHI6NsX1eNyHdUWw+JDmHyzSXaz1wVW1qPU3u5n6BwzXUScc+ZYAgEM6RrZaZ7qn0WQrzl5l5sVPM/L6lJ6Kpdbj6ajaFfOe4JtHzt6zxbR1N+06uItF8YZT+ynuAPof0mvbNJ1LKaXLD+D19CktpbtVEK1ipZhechaSwWVRZJP0fYm9JRxHZP8ATs+lp3VpU6SjF+RU1FiTJrJJrEAGAVvrrUCo/ifrPnsY715PH+0vmy4z/UvA4/R0h2v7zkjwFh9QZ21jDdpFZVeZHQ6VNXmcLjKQuyrlqKN5QbQ45kXN+7wnRbNvFT/qlwfDxK66o73XRV+jNINQrJiKftIb24Ebip7iJZV6casXFkWnJweUfoTVTWCji6QekwJt2kPtIeTD89xnO1qE6MsSXnyLOFSM1lHUx+Op0UNSqwRRxP0A4nuE8U6cqkt2KyzMpqKyyi9Z8RV0nianUgincBnPsogFhfmxAvlHE8tsuak42tFU86/Ugwi6s3ImepehRTC00HZXnvJ4se8nbKWUnJ5ZYJYWCx6a2Fp5BTfSF7VT+Y/4jKat7R+LOcuPavxfzNPon9qr8a/hMsLbslxZ9hlvaboF8JVUbT1ZI+IC4+YE21Y70GiztKihXhJ8Mo/Pmn2znNKaMtTtqlPq4LM6LccK+GWmT2qf7tvADsnzW3mDLijPegcdf0HSrPueqJ3T0WoNzNpCNynSA3CAZIAgCAIAgFd9KGrRrIMTSF6iDaBvdN9vEbSPEiWWz7vopbkuy/RkW5o763lxRTzbZfvDK9FidGuuoo2weJa1PdSqHcn8DHgvI8N26VF9YuX9lNa80TKFwl1ZFwK19olKTj7APhEA1quCVt8A4Ot+BRcPcD7a/QybYPFXyNFx2ChdaFs7ecva/BFfTLt1BQdVTP8A00/CJy8uLLdcDkdLmgiyrjEFygy1AONO9w39JJ8j3SBeUd5b65F9sW8UJOhLg9V4/n5+JU1Os1N1qobMjBl8Qb+khU5uLyXdxRjUi4vmfonVHTCYnDpVQ7CNo4qw3qe8GXEJKSyji61GVGbhLkdyejUIBVPSzp5QxpgjsKV/qba30UeRldcy36m6uR0uzKfQW7qS/wAtfLl9SN9H2hGBNdwQ9S1gd6073Hmd/kJMow3YlNeV+knpwLqwOGtSyniJsaTWGQ+BAtNYfI7U28jzE4a7s5WtZx5cn7i2p1FUjkx6pYvqa+Q+y52dzf7/AKS32TdqMujlwfDx/JHuKeVvIs+m1xedGQT1AMdeqFUsdwEj3VxG3oyqy5L/AIvNnqEXKSSKZ1zxxxFYYemdpPaPADixnKbItJTlvy4vUsK81FYJbqbo4KFAHZUADwE7JJJYRXN5JricOGXLMmCs9ZtQKTsXClGO0lNl+8jd8pJp3dWCxnK95qlRhLU4mE1dXCXrF3JW1tgG0kDePGWFvfVK0lSwtSNVt4wW/k5WtunCQQhJNt5NzLFR6OJGzvMn+gtHKadOjSFqagbfeJ2lyeJJ23nMVJynJuXEtoxUVhE30bgBTFp4Mm9AKa6Qh2qn8x/xGU1b2j8Wc5ce1fi/mafRQO1U+NfoZYW3ZZb2T6jLspjs+UkkwoTXvQxwuKdbfu3JekeFjvT+km3haU9xR6OenBna7PvFcUFntLR/fz+eTn6r6bfBYgVl7SnZUX3l7u8bx/vM0azps83llG4hu8+TP0BoTS1LE0lrUnDqeW8H3WHA9xlrGSkso5GtRnRluTWGdCejUIB8vAPsAQBAMWIpBhYwCqNeNRiWatQsrHay7lY8+4/I/OWNrfumt2eq+RGq26lrHiVtXVqbZKilG5EW9OY7xLqnXjJZTyQZU2tGSvVTX6vhAKdxWojdTc2Kjkj7SvhtHcJpr2VGvrwfevqj3Trzp6cUWXorpHwVUDM5otyqLs++t19SJV1NmV4dlby9324kuN3TfHTxO/R05hn2riKLeFVT+ciSt6seMX8GblUg+DQr6cwybWxFEeNVfpeI21aXCD+DDqwXFog+vmvOFNE0qTl2zA3AsotfibX38JZ2dnUpz36mix5kSvXjNbsSmcaauIYmnTd78VUkeu6bri5jnGTxTpMv3UNCKSA7CEUHxCiUMuJYkqxlAOpUzAKX1w1Eam7VMMOydpp7rfAd1u4/7SFVtc6xL212thbtb4/f7nB1c1kxGjqpOUhSe3TqAqrW4g8D/EPnNMJVKT4E6tTt7yPHXk1++hZuD6WsEy3datNuIsGHkQ23zAklXUeaZWS2LWz1ZRa+H0NXSHSHVxINPR+HqsTs6wru/sXxZvKeJV51NKa8zbDZ9C361zNP3L6835LzI/hNUmziti2FSpe60wcyqfedvtt3bvGbKNuoaviR73aLrdWGi/fgT3V3RFu2wkkqiWKthaAcHWTRAqrfiNx4iR7i2hXhuz/4e4TcHlFdY3D1KRsykjmP0nOV9l1aT01XevsToV4yJLq/roFUJV7QGwMD2vMHfJNvtWpSW7Wi3jmuPn3mudupaxeDvPrjhgNhYnlb/eSpbao46sZN+H5NatZc2jiaY0hicUMqL1NP3n2eYG9j5W7xIc7e62hNOqt2C4L94v0NqnTorq6s5ejdBqDlQFiT23O9j+Q7pfUKEKMd2JEnNyeWT/ROBFNQJuPB0YB4emDvEAj+smEw7UXptUpIxGzM6rZgbi9zzElWvSQqKcYt47kaqu7KLi2UPpNwXI2bCRsIPzGwzp200VKyiT6i65nBsKVYF6G4EbWp+HvL3bxw5Suu9nqp14aP0f5JVG4cdJcC7cHi0qotSmwdGF1ZTcEHjKCUXF4fEsE01lHrFV8iM5DNlBNlUsxtwCjaTPMnhZMSlurJQetdXF1Xdmw9ZczM1jTbZck23Sp6KpOTk0UX8erUm5Si9Xkwao4/E4VyRhqlQNa65WBuOINjz5STT6SnwjkmUelpaKOS6dV9N1cQmarhmww4Z6l2Y/DlBA7zaSqcpSWqwTqU5yWZRweNb9X0xdEo471I3q3BgZmcFNYZMt7idCe/D/pRunNAV8KxDKXQbnUXFu8b1+nfK6pbSidLb7Tp1Vxw+5/upq6H1hqYd+so1WptxynYe5lOxvMTVFTg8xZLqSo1o7tWKa9/05omeG6XsQosy0XPA5WUn0a3oBJCua3ciunsuzeqcl5r7Ha0ZpnSuOIzFcFh79pxTy1GXkgqFjf+LYOO3dN8Omnx0IVX+DQ7Cc5e96emPqWBotURRTpg2HEkszHizMdrMeJMkpJLCKmc3N5Z0Zk8CAIAgGHEUAwsYBFdOaqJVBBRWHIi/wBZ6jKUXmLwYaT0ZBtIdHtO/ZDp8LXHowMkwvasfeanQgznf9x7f+c4/oB/MTetp1FyPDtI95tYfUen9qvVPgqj63nr/wBWrySPP8OHedfCal4RfaFap8VTL/7YWapbSrvnj9957VrTR18NoGgn+FhqYPBiudvvPc/ORp3FWfakzbGnCPBGxT1dZjczSeyS6H0b1QgHVgGti8GrixEAjmO1aB3QZyatDQhQ7KaeORf0mMI9b8u9nQGFqsLbhMng28HoUA3baYB2KdMAWEA9wD4wvAOTpHQy1OG2AcGrq6VNwAfEXmHFPijOWbOGwlRfZUDwAH0hRS4IZybA0W7ntGZMHWwWjlThAN6AQnWvXtKCkUrG32ztH9I4+O7xlpb7Pyt6rp7iHUueUPiROlhMbjh1uJxD0aTbQpuXYHiKYIVR47e6bZ3lGh1aUVnv/PExGhOprNm9h9SsEBYitVPNqmX5UwsjT2ncS54/febI2lJcjQ0rqLRIPUo1M8DmZ/UMTcTxC/qqWZPJ6dvBrC0IPj9H1KD9XVWx4Hgw5gy9t68a0cxK+pTcHhkl6N9amwuIXDub0KzZbH7FRtisOVzYHxB4SFtGgpx31xXyN9tUae7yLzR7i4lEWBw9KaHNU3gGhT1ZINxAOrgtHsu8wDrhdloBytJ6GWptttgETx2pyk3NNG8UB+omGkz2pyXBs+YPVs0z2EVfhUD6CEkjDnJ8WdvBaHf7RmTySHC4YILQDYgCAIAgCACIBifDqd4gGB9GoeEA8DRScoBFekDG/s9OnSpErUdr3XYQi/qSPQzKB56OtLNUarh6zFnHbUt7Vh2WXbyOXZ3mGCdATAMTYpA2Quob3cwzem+AQjRulKx0s9E1XNMPUATN2bBCRsmQY9WdK1l0i+Fq1Xdb1UUM1xdTmVtv8Kn1gGXpG03VpVKVGjUZDlLtlNicxyqP9LesIHU6P9JtXwx6xi7pUZSWNyQbMCT5keUwwcfVrSdbEaRqDrX6lTVYJfs5QciC39QPlMgnlauqC7sqjmxAHzmAfaVVWGZWDDmDceogB6gG8geJtAPIxCZsmZc3u5hm9N8AV8SiWzuq33ZmC39YBB9fNK1aeJoLSqsisikhWsDeoRf0mQTtrAXNgOJOyYBho4ymxslRGPJWBPoDANiAcDXHGlKIpg2NS4PwAdr1uB4EybY096e8+XzI1zLEcLmUstXr8fTRtqIS+XgSguoPdmt6Swv5uFPCNFtFORbGh9GGp22lEWBJKOjkXhAMpwq8oBG9atVkxFNltt3qeKtwIm6hXlRmpx/UeKlNTjusoPStJqbgbnVgB8Qb9Z0d01u55FZSznB+kNX8TmScsWx14AgCAIAgHwiAfMg5QD1aAIAgCAIAgCAIAgCAIBV1fEpi9KhndRRptYFmAGSlttc78z/JpkHnTGJTC6TGJpOrU2YVGyMGFnutRTbj7TeYgE41v0maGEerTPaIVUI4ZyBmHgCSJgER1U1Op4mh+0VnfM7NlykbMrFSxJBubgzINXVWgyaV6t2LsrVVLHe1kYBvMWgwbGtg/Z9KUq+4MaVQnwPVuPur84MmXCr+1aZcnalIts4WpDq/xm8A1dV8WcHVxtE/ZpVCt+LUSQvqGvAN7o1pilQxOLbaBs8qal29cw9IYOfq/optJ1alfEVGyrbYvNrkIt7hVAHLj4wBpLDvorFI9J2ak4uQftKDZka2wkXuDbj6gbXSm37zDsPccj7ymEDsaG1SXDsuNqVGqVFRqjggWzspuQd+y7b9977IBG9WtFnSVerWxDtZcpIB23ctlUE3soCnZ4QYNXWfRH7LiaVEOz0+y1PMblQXN09QT5wZO30n1n6ygjZuoIuQuzM4btDlcLa1+ZhA5v7Bo6tk6jEPhqgI21QT53uAGvbc0GCzsFTZaaKz9YwUAva2Yge1a53zBkhnSs7JRpVlGwMyN3ZwCD6rbzEttkuLnKL8fgQ7xPdTRT2jsZ1WJSudoDdr4TsPpe/lLC7t+li0iNRqbjTP0Rq/VR6KuhDKQCCNoI5zmpRcXh8S0TTWUdOYMiAa2kcWlGk9WobIikn9PE7vOe6dOVSShHizzKSiss/PmEwpxeMNW37tH6xzwz3zKg777fAd8uNoVlCG4vAhW0HJ7zLu1XpEJKQnnegCAIAgCAIAgCAIAgCAIAgCAIAgCAcfWzSf7PhalQGzEZE+NtgPltPlAIPqhqcmKoGtVd1BcqmQjaq7CTdT9q48pkGfWfUinh8O1ek9RiliwbKRkvYnYo3Xv4AwDa0czY7RTUF21aVlAvvyEMnqvZ8RANTVTXKnhaBw9ZHzIzZcoHFiSrAkWOYmAa+q9V20rnqLkdjUcqd65qZYD0IgHY6VcJelRre65Q+Di4+afOEDx0WYTs1sQdpZhTB8Bmb1LD0hg4nSNherxhcbBVQNy2gZGH+kHzhGCa6p6MH/AGclI7OtpszHuq3IP3SPSYMkQ1d0s2jKtShiabZWt7O+63AdbkBlIPymQNJYhtK4pEpIy0kFiT9lSbs7W2Am1gL8PQDZ6VrB6A/6b/VYQLFrUgylDuZSp8CLTAKv1c0odGV6tHEI1msCVG3slsri9rqQxmQaus+ljicTSrhGSkcqUs2wsFe7N6tby8YBMdd9MVKBUNh6dXDtbMXGYXvtW24G24n8oBDtYa+j3QHCpUWqWGzaFtxBBJ28ssGCxtUcNUp4OjTq3DhTcHeAWJVT4KQLd0wZNrTOAWvSek4zKwsQeX6989QnKElKPFGJRUlhlD6x6o18M5yA1afAj2wO8cfEegl5R2jCektH6ECds48NUYdXNa8Tg2K0nyi/apuLpfnlNiD3i0lToUbhdZea4mmNSdLg/Jk6w3S2QP3mHUnmtWw9Cp+siT2PH/GfxX5N0b184+pkPSwX7NHCM78AHLn7qJczU9lwhrOpp4fdnr+XJ9mJp4zBY/SBDYxxhqANxTX2j4Jc2Pe5uOU8u5oW6aoLL7/36HpUqlR5qcO47WitCouWlRTLTXdxJPFmPEnnKuc5Te9IlxSisInGDoZFAnkybEAQBAEAQBAEAQBAEAQBAEAQBAEAQDy6A7CAfEXgH1VAFgLDugAi+wwDylMDcAPAWgHhsIhbrCil/eyjN674B76oXzWF+dtvrAProDsIBHeLwAiAbAAB3C0A+PSU7wD4i8A9AQDxXw6OLOqsOTAMPnAPtGiqDKqhRyUAD0EAPSU7wD4i8A9wDFXwyPbOivbdmUNbwvAPTUVNrqDbdsGzwgHplBFjtEAwUcDSQ5lpop5qgB9QIBsQBAOdpDRa1BugEaxuq1+APiL/AFmVJrgw0nxNNNW8p/wqf/pr+k99NUf+T+LPO5HuOjhsBVAsBlHICw+U8Nt8T0b+H0Mx2sZgHZwuEVBsEA2YAgCAIAgCAIAgCAIAgCAIAgCAIAgCAIAgCAIAgCAIAgCAIAgCAIAgCAIAgCAIAgCAfLQD5lHKAfcogH2AIAgCAIAgCAIAgCAIAgCAIAgCAIAgCAIAgCAIAgCAIAgCAIAgCAIAgCAIAgCAIAgCAIAgCAIAgCAIAgCAIAgCAIAgCAIAgC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0724" name="AutoShape 4" descr="data:image/jpeg;base64,/9j/4AAQSkZJRgABAQAAAQABAAD/2wCEAAkGBxQTEhUQExQWFBQXFBYVFRgXFB0VGBgUFhUXFhkUGhgYHCggHBwlHBYXITEhJSkrLi4uGB8zODMsNygtLiwBCgoKDg0OGxAQGywkICQsLCwsLCwsLCwsNCw0LCwsLDQsLCwsLCwsLCwsLCwsNCwsLCwsLC0sLCwsLCwsLCwsLP/AABEIAJEBXAMBEQACEQEDEQH/xAAcAAEAAgMBAQEAAAAAAAAAAAAABgcDBAUCAQj/xABHEAACAQICBgcFBQYEAwkAAAABAgADEQQSBQYhMUFRBxMiYXGBkTJScqGxQpKywdEUI2JzgsIzg6LhF1NjFRYkQ5Oz0uLw/8QAGwEBAAIDAQEAAAAAAAAAAAAAAAQFAQMGAgf/xAA0EQACAQMBBAcIAgMBAQAAAAAAAQIDBBEhBRIxQRMiMlFxgaEzYZGxwdHh8BQjQlLxFRb/2gAMAwEAAhEDEQA/ALxgCAIAgCAIAgCAIAgCAIAgCAIAgCAIAgCAIAgCAIAgCAIAgCAIAgCAIAgCAIAgCAIAgCAIAgCAIAgCAIAgCAIAgCAIAgCAIAgCAIAgCAIAgCAIAgCAIAgCAIAgCAIAgCAIAgCAIAgCAIAgCAIAgCAIAgGOvWVFLOwVRvLGwHmZ6jFyeEsmG0llkU0v0jYOhcBnqke4uz7zkD0vJ9PZlaWssLx/GSPK7prhqR1+l3N/hYNnH838lQ/Wbv8AzILtVPT8mv8Alt8ImH/i+wNnwgHcaxB+dOelsuEuE/T8mHdyXGPr+Dq4HpWoN/iUKqd6lXA9Sp+UxLY9T/GSfp9zKvY80yT6L1twlchadZcx+y96bX5ANa/leQq1jXpayjp3rX5G+FxTnwZ25ENwgCAIAgCAIAgCAIAgCAIAgCAIAgCAIAgCAIAgHM0rj6ydmjh2qn3i6Kg9WzHwt5zVUnNdmOfgaK1SpHSEc+ax8yL6U1hxFINmqZGG9cqEC4vbcfrIU61WPF6+RW1bmvB4k8PuwiPava3Y7F4rqBiBTpqC9RuqQkKCBZbrbMSQNvedtrT3QqVqj1fobLWrcVXrLTwLVw1W4G0ts3m1z3mwA9BJ5ameAIAgCAIAgCAIAgCAR/WXWinhVIFmqW3cF+L9PpJtrZyravREetXUNFxKufGYnSdQnPloqbNUb2R/DTQb29O887CdxStVu01r+8SPGlOq8yZItE6v4albJR61/wDmVR1jX5gHsr5ASrq3dWpxfwJkKMI8ESSnhqxHIchskY2Hmvoqows3aHI7R6GZTxwBE9N6kI12ROqfmgsvmm70tJtDaFWm9Xle/wC5oqW0JcNCB6SwdSg2Sqvgd6sOY/SdBbXkascxK2rRcHhnW1Q14xlGsmHo3xCsbdU52AcSrnagHoOUrr6FCeW9H3r91JNB1FotS+qFYML/AO8oiwMsAQBAEAQBAEAQBAEAQBAEAQBAEAQBAEAQBAMVdCRaAVPr/h8r1TfiPwLKi69q/wB5HP33t35fJEa6NVJr1j3IPUsfyky14MsrFdVl7aNpWQSWTjcgCAIAgCAIAgCAIBxdaNM/s9Oy/wCIwOX+EDe5/Lv85LtLfpZa8ER7iruLC4so/HYh8biRh1YhLlqrbzlvtN/eJNvEy0uq6pQ3YkahS3nllkaC0TmCoq5aagBVG4CULbbyyx4aImmC0cqDdMA3QogC0A8VKIO8QCDdImrtStR6vD0lZmbazMFWmo2327bndsB2Xkq0qRpz35PH1NVaLksJEb1Y1V/ZzlXtVD7b239w5L3TVWqupLJ7hBRRaOicOUUAzUejoQBAEAQBAEAQBAEAQBAEAQBAEAQBAEAQBAEAQCpukhu1V+L+0SoufaM5+89s/Ej3RYn72se+mPTP+sm2vBlnZLqsvXDDsiSiaZYAgCAIAgCAIAgAmAU90haavne/tbF7kG79fMzoran0VP8AeJV1Jb88nH6NdHZkaqd9Vz9xDYD1zGU93PeqYJ9GOIl16LwgRBIptN6AIAgCAY61O4tANXDaOVTe22AbwEAQD4TbbA4ka0tr5gqBIarnYcKYzf6ti/OR5XVOOmc+BZUdk3NRZxur36enH0OQnSnhibCnU8yo/umr+bHufoSv/Dqf7r1+x1MJr7hGtmLUr8XW49VJt4m09xu6b46Gipse5j2cS8H98EloV1dQ6MGUi4ZSCCOYIklNNZRWSjKL3ZLDMkyeRAEAxV8QqC7MFHeZpr3FKhHeqSS8fp3nqEJTeIo5FfWvDqbZifAfrKupt2guzGUvLHzx8iQrSfNpH2jrNSbdf5frNP8A9DRT60JL4fc9fwpcmjoYXSVOobKwvyOw/Pf5Sztto29zpTlr3PR/vgaKlCcOKNuTTUIAgCAcrE6yYWmcrV6dxvAbMR5LcyTC0ryWVF/I1SrU1xZjXWnCndUJ/wAt/wD4z1/Cr93qvuY/kU+/0Zr19dsEntVrf5VT8knpbOuHwj6r7nl3NJc/Rmr/AMRtHXC9eSSbAChVJJO4ACntMPZ9wuK9V9zKuab4P0ZJ8PWDqHFwCLjMpRvNWAI8CJDaw8G5PJUvSMe1V+Mymr+0fic/de2ficjopHbq/Gn0Mn23ZLWy7DLxoeyJJJhkgHP0tpuhhhetUVOQ3sfBRtM11KsIdpkmhaVq7/rjn38vi9CL1Ok/CXyqrt3nKv8AdeRnew5JllHYdZrrSS+L+ht4fpBwp9vPTHMrmH+gk/KeleU3xyjXPYtwuy0/T5/ck2DxaVUFSk6uh3MpBB8xJSaayirqU5U5bs1h+88YjSCISGuLZbm2ztnKDfxB8LGZPBlwuIFRQ67juuLcbbjAMsA5+nq+TD1G45co8W7P5zdbx3qsUa6rxBlCa94i7ZeU6GSxTK1donvRlhR1FD+Wp+8M35znK3tH4lpDsos1RNZ6PsAQBAEAQBAEAxYrELTQ1HNlAuT/APuM8ykorLPdOnKpJQjxZVOtGsVbGV1wdI5QxOz7KoN71Lb7ct17Ac5XuU68scv3idHCnR2fT33rLv8At3fP5HY0JoehQsKVMVKnGq4DOT3X2KO5becm06MILRFJcXtau+s9O7kdnE4N6i5XUMp4MAwt4GbGk9GRoylF5i8MrvW3VtqANakCE+2m8KPeXu5jhK+5tklvQOk2XtNzkqVXjyf0ZxdXtaK+BqZ6RuhN6lInsOOPwt/EPO42SNQrSpvQs76zp3Metx5Pmvx7i99A6Zp4uilekbqw3HepG9WHAg7JcQkpLKOLrUZUpuEuKOjPRqNLSmkBSQsd9pTbV2qrVKnT1m/Rd7+iN9Gj0j9xBqOJOKY1qrHqrkIoNi5BsSSNyg7Nm833W2w9n7Ndd9Pcveb7/wB0XuRvq1txblPQ7eFzWtSQIvJRb6To4QjBYisEJtviYMfo122ldvMbD6yPc2dG4jia8+Z7hVlB6M4zlh2W3jcZxV5ZztKu6/JlpTqqpHJ2tXtZSHFCsb32I53391vyM6DZe0nPFKq9eT+jIdxQx1okwBl+QzW0nj0oUzUfcNw4k8FHfNlKlKrLdieKk1BZZV+K0lW0niGoGqaWHQA1cm4AkhUHvMbHadgsTbgbeTp2UFurMu9/uhDW9Xer0OxR1bwarlTD5v4mdix7732eVpXyvrhvO8SVb00sYItrJoyphQatEt1X2lJuU7weK+O0fSysr3pXuVOPJ9/5ItehuLejwIomkwKgetTFZNzKWZTbmpUjb47JOuIzcMQeGaKTWesslnarYLDrlxGFooM6gh9rNY8AXJK94FpzdarVb3aj4FnCEEsxRPMCWt2poNhVPSKe1V/mN9ZT1/aPxOduvavxOd0T+1V+NfoZPtuyW9n2C8KPsiSSWRvXLWYYZCqEdZa5O/IOH9RkW4r7nVjxLXZ1gq39lTsr1/BB9XdFrX/8bi71TU7VOmxuCp3VKnvE8AdlrXvw80LdduerZuvtoyT6Kjol3fTuJiMOzrlFNQlrZcgy25WtaS8Ipt+Wc5eSDa2asGkDWpLkX7aD2be8o4eG784F1bpLfj5nRbJ2lKc1RqvOeD5+DI/q7rTU0fXDgk0mI62nwZfeA4OOB8potqjg/cT9p20K8MPjyf7yL8wtWnWQVFyurqpBsCGUi48tvzlunk41pp4ZtKoGwCw7vWDB9gEd1+xHV4J35NT+dRRJ2zo71dLx+RHuXim34fMoTWKtnYtL+tHEcFfTeWW10WsDhqJ5U1H3ez+U5eusVJeJa03mKLDmo9iAIAgCAIAgCAQjX7Str0wdiC7d7kbPQfikC6nl7vcdBsm3xHpHxfDw/L+RXmoN6tavV4krTHcNrEefZ9JttY4jki7VqNzSLl0Ro8KoNtslFSdTLANTH4FailSAbi0GU2nlFA6x6GOHrVKPBW7PwHavyNvKUdWG5UaO8ta/8ihGpza18eDOr0UaeNDFHDE9isCQOVRRf5qD90SdaT/xKLa9HMVPmvl/0vHrRlzcLXkmvWjRpyqS4JNlAll4K46Q9KkIVB2mcDZ71zcOtU4t5/fDgWijuU8I3NV8BmCL9lVCjyE+gwioxSXIq28snVCgFFgJ6MHsqDAI9rDowZc4G0fSVG2rbpbZzXGOvlz+/kSbWe7PHeQbTNKwvOUtp6lhNE51N0x19BSx7Q7LfEuy/nsPnO6tavS0lJ8eZU1I7smiO9I2k9rLfZTFh8TAEn6DyM6PZ9PEN7vKy5lmWO4i/Rnd0qc2rm/kiW/P1kG/bdXyJNusQLgwWCVVGyQjeedI6NSohUqCCCCOYIsRMptPKDWdD8+6waLNCrUon7DEA813qfQidfTqKrRU+9f99SllHcm4kx6GNLbK2GbaEdXXuFS9x6qT5zntoR66kWVs+rgt9ZAJBTnSIe1V/mP+Iymre0fic7c+1fizR6J/aq/Gv4TLC27Jb2fYLqesEplzuVSx8ALyRKW6m2TqcHOaiubwUTr9j2qMEJ21GGY97G3yvKqPXnlnW1EqVHEeSLK1bwWax4AAAcgNgEtjkG8knxmMo4dM1V0przY2v3Abye4TzOcYLMng2UaFSs92nFvwK81q13TEq+EwdB6zsMpYKdgOy4UbR4ta0h1K7qpwguPMurfZ6tZKtXmljVJd/j9skBGpld2vXYUh7q9t/AkdkfOe6Vthamq62mpvqFw6jUuqopQGYqi5VzG5t4yUlhYKecnOTk+ZLZk8iAcDXvDdZgMQo2kJnH+WQ/8AbJdhPcuIP34+OhpuI5pSPz9jlvOprLKKmDLE6G8f+7aid9Nzb4X7QPrmnMX9PdqZ7y1t5ZjgtsSEbz7AEAQDxWrKouzBRzJAHzmYxctEjDaXEwjH0v8AmJ98frPfRT/1fwMb8e8+NpGkN9WmP61/WOiqf6v4Dfj3nvD42m5ISojkbwrBreNjPMoSjxRlNPgVJr5iSeuPOq48lYqPkBKaq8zfidlaQ3aMUv8AVfLJzOiUgvVXjnVvIgj+2TrZ9UotqRxNMvGgOyJJKsyQBAK16TdHDrVqW9qmR9w//aV17DrJ+46XYlX+uUO5/NfgqjR9U08bQI3ivTHkzBT8iZ4tu0jdtHDhJe4/QqYm+Hv4CatvyasZLvaXqc3bRzURW+u92PlOZ2doWFYnmp4BQHmAZ3yeVkqGSiZAgGLE08ykHiJ5lFSi4vg9DKeHkrjWGjZD3T5zQTjUcHyeC6nrHJr9HGLs1ReGcH1H+07bZnsmveVdftHJ6Q8V++rUuOe/kyhh8jO4sYZoRl7ijrvFRo1eiXFBa1SieNqi/hb+2Vm0aeGpeRLtpZTReNI7BKwlHuAU/wBK9FVrO3EqhPja30AnQbOm/wCPr7ytuV/YcTokQ9ZVq8CyIP6bk/iErL2e9JIl0I4Re+HPZEhG8p7pDPaqfzH/ABGU1b2j8Wc5ce1fizS6J/aq/Gv4TLC27JcWfYZbWsTWwdTwUeRZQfrPdx7Nlxs5ZuYfvJlC631P3obkQfQ3lbB4kdRWjvU8Fm4Bse6Ww7YeghHtszVHIPIZMo+fjLKaqS7LSOYoO0p61VKT7uC+eX6GrT1RplusxlapiqnEZiqeF75iPMDumuNrHOZvLJNXa9Rx3KMVCPu/cfvEkGEwtl6ujTWknuooUeNhxklJLRFXOcpvMnl+83cNoAXzNMng7WGwipuEA2IAgHisgZSp2gggjuPCE8aoH5z1h0acPXqYc/YYhe9DtU+hHznY0qyr0lNc/nzKScOjk4njVPS/7Jikqn/DPYqfCfteRsfC8g3lv0kGlx5EihU3ZH6LwdYOoYG4IuCJzhZmeAIBhxauVIpsqtwZlLgf0hhf1nqLin1llfAw840IFpzVV6jZ6+Nq1G7qaqB3KLkAeAljDaPRrFOCRGlbbzzKTZx62jkwqZ1epU7QHaC2sb8hJFveTuKm5JJaGqrQjSjvIhOtOl8xIAsJYyfRRwRkt5lsdHi06OGp06SAFkV6jcXdlBJJ+QHATma9WVSbcmWtOCjHCITr+StetSPvlh4P2/z+UoLjq1GjuNnNVLaMvdj4aHI6NsX1eNyHdUWw+JDmHyzSXaz1wVW1qPU3u5n6BwzXUScc+ZYAgEM6RrZaZ7qn0WQrzl5l5sVPM/L6lJ6Kpdbj6ajaFfOe4JtHzt6zxbR1N+06uItF8YZT+ynuAPof0mvbNJ1LKaXLD+D19CktpbtVEK1ipZhechaSwWVRZJP0fYm9JRxHZP8ATs+lp3VpU6SjF+RU1FiTJrJJrEAGAVvrrUCo/ifrPnsY715PH+0vmy4z/UvA4/R0h2v7zkjwFh9QZ21jDdpFZVeZHQ6VNXmcLjKQuyrlqKN5QbQ45kXN+7wnRbNvFT/qlwfDxK66o73XRV+jNINQrJiKftIb24Ebip7iJZV6casXFkWnJweUfoTVTWCji6QekwJt2kPtIeTD89xnO1qE6MsSXnyLOFSM1lHUx+Op0UNSqwRRxP0A4nuE8U6cqkt2KyzMpqKyyi9Z8RV0nianUgincBnPsogFhfmxAvlHE8tsuak42tFU86/Ugwi6s3ImepehRTC00HZXnvJ4se8nbKWUnJ5ZYJYWCx6a2Fp5BTfSF7VT+Y/4jKat7R+LOcuPavxfzNPon9qr8a/hMsLbslxZ9hlvaboF8JVUbT1ZI+IC4+YE21Y70GiztKihXhJ8Mo/Pmn2znNKaMtTtqlPq4LM6LccK+GWmT2qf7tvADsnzW3mDLijPegcdf0HSrPueqJ3T0WoNzNpCNynSA3CAZIAgCAIAgFd9KGrRrIMTSF6iDaBvdN9vEbSPEiWWz7vopbkuy/RkW5o763lxRTzbZfvDK9FidGuuoo2weJa1PdSqHcn8DHgvI8N26VF9YuX9lNa80TKFwl1ZFwK19olKTj7APhEA1quCVt8A4Ot+BRcPcD7a/QybYPFXyNFx2ChdaFs7ecva/BFfTLt1BQdVTP8A00/CJy8uLLdcDkdLmgiyrjEFygy1AONO9w39JJ8j3SBeUd5b65F9sW8UJOhLg9V4/n5+JU1Os1N1qobMjBl8Qb+khU5uLyXdxRjUi4vmfonVHTCYnDpVQ7CNo4qw3qe8GXEJKSyji61GVGbhLkdyejUIBVPSzp5QxpgjsKV/qba30UeRldcy36m6uR0uzKfQW7qS/wAtfLl9SN9H2hGBNdwQ9S1gd6073Hmd/kJMow3YlNeV+knpwLqwOGtSyniJsaTWGQ+BAtNYfI7U28jzE4a7s5WtZx5cn7i2p1FUjkx6pYvqa+Q+y52dzf7/AKS32TdqMujlwfDx/JHuKeVvIs+m1xedGQT1AMdeqFUsdwEj3VxG3oyqy5L/AIvNnqEXKSSKZ1zxxxFYYemdpPaPADixnKbItJTlvy4vUsK81FYJbqbo4KFAHZUADwE7JJJYRXN5JricOGXLMmCs9ZtQKTsXClGO0lNl+8jd8pJp3dWCxnK95qlRhLU4mE1dXCXrF3JW1tgG0kDePGWFvfVK0lSwtSNVt4wW/k5WtunCQQhJNt5NzLFR6OJGzvMn+gtHKadOjSFqagbfeJ2lyeJJ23nMVJynJuXEtoxUVhE30bgBTFp4Mm9AKa6Qh2qn8x/xGU1b2j8Wc5ce1fi/mafRQO1U+NfoZYW3ZZb2T6jLspjs+UkkwoTXvQxwuKdbfu3JekeFjvT+km3haU9xR6OenBna7PvFcUFntLR/fz+eTn6r6bfBYgVl7SnZUX3l7u8bx/vM0azps83llG4hu8+TP0BoTS1LE0lrUnDqeW8H3WHA9xlrGSkso5GtRnRluTWGdCejUIB8vAPsAQBAMWIpBhYwCqNeNRiWatQsrHay7lY8+4/I/OWNrfumt2eq+RGq26lrHiVtXVqbZKilG5EW9OY7xLqnXjJZTyQZU2tGSvVTX6vhAKdxWojdTc2Kjkj7SvhtHcJpr2VGvrwfevqj3Trzp6cUWXorpHwVUDM5otyqLs++t19SJV1NmV4dlby9324kuN3TfHTxO/R05hn2riKLeFVT+ciSt6seMX8GblUg+DQr6cwybWxFEeNVfpeI21aXCD+DDqwXFog+vmvOFNE0qTl2zA3AsotfibX38JZ2dnUpz36mix5kSvXjNbsSmcaauIYmnTd78VUkeu6bri5jnGTxTpMv3UNCKSA7CEUHxCiUMuJYkqxlAOpUzAKX1w1Eam7VMMOydpp7rfAd1u4/7SFVtc6xL212thbtb4/f7nB1c1kxGjqpOUhSe3TqAqrW4g8D/EPnNMJVKT4E6tTt7yPHXk1++hZuD6WsEy3datNuIsGHkQ23zAklXUeaZWS2LWz1ZRa+H0NXSHSHVxINPR+HqsTs6wru/sXxZvKeJV51NKa8zbDZ9C361zNP3L6835LzI/hNUmziti2FSpe60wcyqfedvtt3bvGbKNuoaviR73aLrdWGi/fgT3V3RFu2wkkqiWKthaAcHWTRAqrfiNx4iR7i2hXhuz/4e4TcHlFdY3D1KRsykjmP0nOV9l1aT01XevsToV4yJLq/roFUJV7QGwMD2vMHfJNvtWpSW7Wi3jmuPn3mudupaxeDvPrjhgNhYnlb/eSpbao46sZN+H5NatZc2jiaY0hicUMqL1NP3n2eYG9j5W7xIc7e62hNOqt2C4L94v0NqnTorq6s5ejdBqDlQFiT23O9j+Q7pfUKEKMd2JEnNyeWT/ROBFNQJuPB0YB4emDvEAj+smEw7UXptUpIxGzM6rZgbi9zzElWvSQqKcYt47kaqu7KLi2UPpNwXI2bCRsIPzGwzp200VKyiT6i65nBsKVYF6G4EbWp+HvL3bxw5Suu9nqp14aP0f5JVG4cdJcC7cHi0qotSmwdGF1ZTcEHjKCUXF4fEsE01lHrFV8iM5DNlBNlUsxtwCjaTPMnhZMSlurJQetdXF1Xdmw9ZczM1jTbZck23Sp6KpOTk0UX8erUm5Si9Xkwao4/E4VyRhqlQNa65WBuOINjz5STT6SnwjkmUelpaKOS6dV9N1cQmarhmww4Z6l2Y/DlBA7zaSqcpSWqwTqU5yWZRweNb9X0xdEo471I3q3BgZmcFNYZMt7idCe/D/pRunNAV8KxDKXQbnUXFu8b1+nfK6pbSidLb7Tp1Vxw+5/upq6H1hqYd+so1WptxynYe5lOxvMTVFTg8xZLqSo1o7tWKa9/05omeG6XsQosy0XPA5WUn0a3oBJCua3ciunsuzeqcl5r7Ha0ZpnSuOIzFcFh79pxTy1GXkgqFjf+LYOO3dN8Omnx0IVX+DQ7Cc5e96emPqWBotURRTpg2HEkszHizMdrMeJMkpJLCKmc3N5Z0Zk8CAIAgGHEUAwsYBFdOaqJVBBRWHIi/wBZ6jKUXmLwYaT0ZBtIdHtO/ZDp8LXHowMkwvasfeanQgznf9x7f+c4/oB/MTetp1FyPDtI95tYfUen9qvVPgqj63nr/wBWrySPP8OHedfCal4RfaFap8VTL/7YWapbSrvnj9957VrTR18NoGgn+FhqYPBiudvvPc/ORp3FWfakzbGnCPBGxT1dZjczSeyS6H0b1QgHVgGti8GrixEAjmO1aB3QZyatDQhQ7KaeORf0mMI9b8u9nQGFqsLbhMng28HoUA3baYB2KdMAWEA9wD4wvAOTpHQy1OG2AcGrq6VNwAfEXmHFPijOWbOGwlRfZUDwAH0hRS4IZybA0W7ntGZMHWwWjlThAN6AQnWvXtKCkUrG32ztH9I4+O7xlpb7Pyt6rp7iHUueUPiROlhMbjh1uJxD0aTbQpuXYHiKYIVR47e6bZ3lGh1aUVnv/PExGhOprNm9h9SsEBYitVPNqmX5UwsjT2ncS54/febI2lJcjQ0rqLRIPUo1M8DmZ/UMTcTxC/qqWZPJ6dvBrC0IPj9H1KD9XVWx4Hgw5gy9t68a0cxK+pTcHhkl6N9amwuIXDub0KzZbH7FRtisOVzYHxB4SFtGgpx31xXyN9tUae7yLzR7i4lEWBw9KaHNU3gGhT1ZINxAOrgtHsu8wDrhdloBytJ6GWptttgETx2pyk3NNG8UB+omGkz2pyXBs+YPVs0z2EVfhUD6CEkjDnJ8WdvBaHf7RmTySHC4YILQDYgCAIAgCACIBifDqd4gGB9GoeEA8DRScoBFekDG/s9OnSpErUdr3XYQi/qSPQzKB56OtLNUarh6zFnHbUt7Vh2WXbyOXZ3mGCdATAMTYpA2Quob3cwzem+AQjRulKx0s9E1XNMPUATN2bBCRsmQY9WdK1l0i+Fq1Xdb1UUM1xdTmVtv8Kn1gGXpG03VpVKVGjUZDlLtlNicxyqP9LesIHU6P9JtXwx6xi7pUZSWNyQbMCT5keUwwcfVrSdbEaRqDrX6lTVYJfs5QciC39QPlMgnlauqC7sqjmxAHzmAfaVVWGZWDDmDceogB6gG8geJtAPIxCZsmZc3u5hm9N8AV8SiWzuq33ZmC39YBB9fNK1aeJoLSqsisikhWsDeoRf0mQTtrAXNgOJOyYBho4ymxslRGPJWBPoDANiAcDXHGlKIpg2NS4PwAdr1uB4EybY096e8+XzI1zLEcLmUstXr8fTRtqIS+XgSguoPdmt6Swv5uFPCNFtFORbGh9GGp22lEWBJKOjkXhAMpwq8oBG9atVkxFNltt3qeKtwIm6hXlRmpx/UeKlNTjusoPStJqbgbnVgB8Qb9Z0d01u55FZSznB+kNX8TmScsWx14AgCAIAgHwiAfMg5QD1aAIAgCAIAgCAIAgCAIBV1fEpi9KhndRRptYFmAGSlttc78z/JpkHnTGJTC6TGJpOrU2YVGyMGFnutRTbj7TeYgE41v0maGEerTPaIVUI4ZyBmHgCSJgER1U1Op4mh+0VnfM7NlykbMrFSxJBubgzINXVWgyaV6t2LsrVVLHe1kYBvMWgwbGtg/Z9KUq+4MaVQnwPVuPur84MmXCr+1aZcnalIts4WpDq/xm8A1dV8WcHVxtE/ZpVCt+LUSQvqGvAN7o1pilQxOLbaBs8qal29cw9IYOfq/optJ1alfEVGyrbYvNrkIt7hVAHLj4wBpLDvorFI9J2ak4uQftKDZka2wkXuDbj6gbXSm37zDsPccj7ymEDsaG1SXDsuNqVGqVFRqjggWzspuQd+y7b9977IBG9WtFnSVerWxDtZcpIB23ctlUE3soCnZ4QYNXWfRH7LiaVEOz0+y1PMblQXN09QT5wZO30n1n6ygjZuoIuQuzM4btDlcLa1+ZhA5v7Bo6tk6jEPhqgI21QT53uAGvbc0GCzsFTZaaKz9YwUAva2Yge1a53zBkhnSs7JRpVlGwMyN3ZwCD6rbzEttkuLnKL8fgQ7xPdTRT2jsZ1WJSudoDdr4TsPpe/lLC7t+li0iNRqbjTP0Rq/VR6KuhDKQCCNoI5zmpRcXh8S0TTWUdOYMiAa2kcWlGk9WobIikn9PE7vOe6dOVSShHizzKSiss/PmEwpxeMNW37tH6xzwz3zKg777fAd8uNoVlCG4vAhW0HJ7zLu1XpEJKQnnegCAIAgCAIAgCAIAgCAIAgCAIAgCAcfWzSf7PhalQGzEZE+NtgPltPlAIPqhqcmKoGtVd1BcqmQjaq7CTdT9q48pkGfWfUinh8O1ek9RiliwbKRkvYnYo3Xv4AwDa0czY7RTUF21aVlAvvyEMnqvZ8RANTVTXKnhaBw9ZHzIzZcoHFiSrAkWOYmAa+q9V20rnqLkdjUcqd65qZYD0IgHY6VcJelRre65Q+Di4+afOEDx0WYTs1sQdpZhTB8Bmb1LD0hg4nSNherxhcbBVQNy2gZGH+kHzhGCa6p6MH/AGclI7OtpszHuq3IP3SPSYMkQ1d0s2jKtShiabZWt7O+63AdbkBlIPymQNJYhtK4pEpIy0kFiT9lSbs7W2Am1gL8PQDZ6VrB6A/6b/VYQLFrUgylDuZSp8CLTAKv1c0odGV6tHEI1msCVG3slsri9rqQxmQaus+ljicTSrhGSkcqUs2wsFe7N6tby8YBMdd9MVKBUNh6dXDtbMXGYXvtW24G24n8oBDtYa+j3QHCpUWqWGzaFtxBBJ28ssGCxtUcNUp4OjTq3DhTcHeAWJVT4KQLd0wZNrTOAWvSek4zKwsQeX6989QnKElKPFGJRUlhlD6x6o18M5yA1afAj2wO8cfEegl5R2jCektH6ECds48NUYdXNa8Tg2K0nyi/apuLpfnlNiD3i0lToUbhdZea4mmNSdLg/Jk6w3S2QP3mHUnmtWw9Cp+siT2PH/GfxX5N0b184+pkPSwX7NHCM78AHLn7qJczU9lwhrOpp4fdnr+XJ9mJp4zBY/SBDYxxhqANxTX2j4Jc2Pe5uOU8u5oW6aoLL7/36HpUqlR5qcO47WitCouWlRTLTXdxJPFmPEnnKuc5Te9IlxSisInGDoZFAnkybEAQBAEAQBAEAQBAEAQBAEAQBAEAQDy6A7CAfEXgH1VAFgLDugAi+wwDylMDcAPAWgHhsIhbrCil/eyjN674B76oXzWF+dtvrAProDsIBHeLwAiAbAAB3C0A+PSU7wD4i8A9AQDxXw6OLOqsOTAMPnAPtGiqDKqhRyUAD0EAPSU7wD4i8A9wDFXwyPbOivbdmUNbwvAPTUVNrqDbdsGzwgHplBFjtEAwUcDSQ5lpop5qgB9QIBsQBAOdpDRa1BugEaxuq1+APiL/AFmVJrgw0nxNNNW8p/wqf/pr+k99NUf+T+LPO5HuOjhsBVAsBlHICw+U8Nt8T0b+H0Mx2sZgHZwuEVBsEA2YAgCAIAgCAIAgCAIAgCAIAgCAIAgCAIAgCAIAgCAIAgCAIAgCAIAgCAIAgCAIAgCAfLQD5lHKAfcogH2AIAgCAIAgCAIAgCAIAgCAIAgCAIAgCAIAgCAIAgCAIAgCAIAgCAIAgCAIAgCAIAgCAIAgCAIAgCAIAgCAIAgCAIAgCAIAgC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30726" name="Picture 6" descr="https://encrypted-tbn1.gstatic.com/images?q=tbn:ANd9GcTfzUfsTwL3ndHiLYNSZdbLc_E4wTh-WG3tSV947ynLq8e2rjGCVRBYk9Al"/>
          <p:cNvPicPr>
            <a:picLocks noChangeAspect="1" noChangeArrowheads="1"/>
          </p:cNvPicPr>
          <p:nvPr/>
        </p:nvPicPr>
        <p:blipFill>
          <a:blip r:embed="rId2" cstate="print"/>
          <a:srcRect/>
          <a:stretch>
            <a:fillRect/>
          </a:stretch>
        </p:blipFill>
        <p:spPr bwMode="auto">
          <a:xfrm>
            <a:off x="467544" y="476672"/>
            <a:ext cx="2286000" cy="1524001"/>
          </a:xfrm>
          <a:prstGeom prst="rect">
            <a:avLst/>
          </a:prstGeom>
          <a:noFill/>
        </p:spPr>
      </p:pic>
      <p:sp>
        <p:nvSpPr>
          <p:cNvPr id="30728" name="AutoShape 8" descr="data:image/jpeg;base64,/9j/4AAQSkZJRgABAQAAAQABAAD/2wCEAAkGBxQTEhUUExMWFRMXFx4bGRcXFxoaGBUcIBgWHBkXIB0eHSgiGhslGx8YIT0hJSksLi4uGB8zODMsNygtLysBCgoKDg0OGxAQGzgmICY0Li4sLCwsLCwsNCwsLywsLCwsLCwsLCwsLCwsLCwsLCwsLCwsLCwsLCwsLCwsLCwsLP/AABEIAHcBEAMBEQACEQEDEQH/xAAcAAEAAgMBAQEAAAAAAAAAAAAABgcCBAUDCAH/xABGEAABAwICBgYFBwoGAwAAAAABAAIDBBESIQUGBzFBURMiYXGBkRRScqGxIzIzQmJz0Rc0ZJKio7LB4eIVFiU1VIIkQ1P/xAAaAQEAAwEBAQAAAAAAAAAAAAAAAwQFAgEG/8QALhEAAgEDAwEHBAMAAwAAAAAAAAECAwQREiExURMUMjNBcaEiYWKBkdHwI0JS/9oADAMBAAIRAxEAPwC8UAQBAEBUNZrrNQ6RqWG8sHS5xk5tuBcsPDu3dy1I20atKL4ZmyuJU6slyizdBabhq4+kgeHDiNzmnkRwKz6lOVN4kX6dSM1mJ0VGdhAEAQBAEAQBAEAQBAEAQBAEAQBAEAQBAEAQBAEAQBAEAQBAEAQBAfPu0If6jU+2P4WrbtvKiYtz5sjk6J0pLTSCWF5Y8ctxHIjiFLOEZrEiOE5QeYlzama/RVdo5bRVG7DfqydrTz+zv71lV7WVPdbo1KFzGps9mTJVC0EAQBAa9bXRwtxSyNY3m4gD3rqMXJ4SPJSUd2QvTW1GliuIWund2dVn6xF/IK3Tspy8WxUneQXh3JJqlpGWopWTytax0l3Brb2Db9XfvJGd+1V60Iwm4r0J6M3OCk/U7CiJQgCAIAgCAIAgCAIAgCAIAgCAIAgCAIAgCAIAgCAoHaQ22kZ+9v8ACFtWvlIx7rzWRlWCuEBYupm0l8WGKru+PcJd72e16w7d/eqNezUvqhz0LtC7a2nx1LWZXxGMSiRnREXx4hhtzvuWbpecY3NHUsZzsRfTO0ijhuGOM7+Ue7xccvirFOzqS52K87unHjcgmmNp9XLcRBsDfs9Z/wCscvIK7Cypx53Kk7ycuNiG1dU+V2OV7pHn6ziSferUYqKwiq25PLM9HUhmljibvke1o8SAkpaYt9D2MdTSPpalgEbGsb81rQ0dwFl8+3l5N1LCweq8PQgCAIAgCAIAgCAIAgCAIAgCAIAgCAIAgCAIAgCAoXae22kZu5n8IWzaeUjHu/NZFVZK4QBAZF5thucIN8N8gedt10+4MUAQBATnZFovpawykdWFpP8A2ddo92JVL2emnp6luzhmeehdayDVCAIAgCAIAgCAIAgCAIAgCAIAgCAIAgCAIAgCAIAgKK2qj/UZPYZ/Ctmz8pGRd+aRSGFzzZjXOPJoJPuVkrG0/Q1QBcwS29grzUuoyaRFsjkeR3r0H4gN+PQ1Q4BzYJCCLghuRHNeakDL/Aqn/wCEn6pTUuoNaooZY83xPYObmOA87L1NMFy7JNGdFRdIR1pnF3/UdVvwJ8Vk3s9VTHQ1bOGmnnqTF9WwGxe0HlcKsqcnukTurBPDYbVsJsHtJPaEdOS5QVWDeEz2XBIYSzNb84gd5svVFvg5lOMeWeXpsfrt8wuuzn0OO2p/+kezHgi4NxzC5aa2ZImmsowqalkbcUj2sbzcQ0eZRJvZBtLk0KfWKle7CyphLuQkbc92ea7dKa3aOFVg+GdRRkgQBAEAQBAEAQBAEAQBAEAQBAEBH9atbYKFvXOKUjqxNPWPafVHaVPRoSqvbjqQ1q8aa356FXUlLJpSofVVFmx3As3LFbcwHkBvK1IpUo6YmRVqOctTJrTUzIm4WNDGjgMh4rhvJEfkVbG42bIxzuQcCfIFMMGrpjQsVQ0iRvW4PHzm+PHuK9jJoFX6Z0Y+nkMb88rh3Bw4EKxF5WTotPQX5tD9234KvLk5ZsS1TGmzpGNPJzgD32JXmGD0DgRkQQfEH8V4Dv6vVXV6KwGEdW2WXLwVK5p4epGpZ1nJaH6HM0p9K/vVmj4EUbnzZGvG+xBHA3XbWVgii9LTJlG+4BHEXWU1h4PoIvKycDWGa7w3kPef6K7axxHJl308zUehylZKR16zS7aSgM7hfA3Ies4us0eJIVGVN1K2lGvSqKFupMonTOl5quQyTOL3E5Dg3k1o4LWhTjTWImbOcpvMjCv0TNCGmaF8Yd80vaQD58exexqRl4WeShKPiRONlmtcjZm0kri6J9xHc3LHWuGj7JzFuBsqd5QTjrXJbtK7UtD4NnaLrZV01a6KGXCwMabYQcze+8Lm1oU508yR1c15wniLIz/n+v8A+R+y38FY7rS6EHeqvUf5/r/+R+y38E7rS6DvVXqXTqvVOlo6eR5xPfExzjzJaCSsmtFRqNLqalKTlBNlb6969VEdY+Kmlwsj6psAbv8ArbxwOXgVft7WDgnJclG4uZKbUXwdnZfrbLVPlhqH4pAA9hsBdu5wy5HCfFRXdCMEpRJbWvKbcZFhqiXSu9qesVRSyQCCTAHNcXZA3sRber1nRhUT1IpXdWcGtLIN/n+v/wCR+y38Fc7rS6FTvVXqbFLtIr2HORjxycwfysvHZ0n6Hqu6qLM1I1yZXtILejnYLuZe4I9Zp4j4LPuLd0n9i/QuFVX3JSqxYCA/Cbb0BXGue0psd4qMh79xl3sb7PrHt3d6v0LNv6p/wUa92ltD+Sp6iZ8jy57i57jm5xuSVppJLCM5tt5ZcGjKMQxMjH1WgePE+aqt5eTggevGmXSSuhabRsyIH13cb9g3WU1OOFk9RFwLZjIjlwUp6TrV7XFgiw1LjjabBwBOJvAm3EblBKnvseYNPXHTNNUxN6NxMjDldpGR3i/kV1CLTCJloL82h+7b8FFLk8ZBdooHpTfuW/xyKal4T1HQ2bB/yu/osrcsXG3bZc1Qyx9B/TN7j8FTuPLZYs/NR5aU+lf3rqj4EcXPmyPOaGzGO9YHzDj/ACXsZZk0czhiEZdf7JBoObFEBxbl+HuVK4jifualnPVS9jg1LuklP2nWHwCuwWiBmVH2lV/dmFUyz3AcCQvYPMUzmotM2jX16o3SaJOAElha8gcQH9byBv4KGlJK53L7i3arH+3Kd0ZWmGWOVoBLHBwB3G3ArSnHVFxZRjLTJSRbUOtmj9JxCGqHRG4OF7i1uIcni3M77LMdCrReqG/+6Giq9KstM9v91OzQahUMT2SxxkOaQ5p6R5F+B+dYqGV1VksN/BLG2pReUvlm/pTVWkqJOkmha95AFzfcNw3riFepBYizudGE3mSKJ1qpWRVlRHG3CxkhDQOA5LZoycqabMiqkptIsbZ5qpSVFEySaFr3lzgXG9zZ1hxVC5r1IVGosvW1GEqabRM9K1MdDRvc0BrIY7Mb3CzW+dgqsIurPHUtTkqcM9D59oqWSplLW9aR+Jx7ci5x+K25SUI5fBjRi5yx6m1qppb0Wrim+qHWd7Jyd7s/Bc1qeuDie0Z6JqR9GtdcXG4rBNwqfbZ9LTew/wCLVp2HhkZ19zE4+y3Q8NTUSsnjEjWxYgDfI42i+XYpbypKEU4sitKcZyakjubR9SKeCnNRTjoywgOZclrgTa4vuINlDa3M5S0yJbm3jGOqJFdnFQWaRgt9Ylp7i0/gFZulmkyvbPFVF/rENk0dL6WhpozJM8MaOe8nkBxPYu4U5TeIo4nOMFmRTOuOvk1ZeOO8VP6oPWePtHl9ke9atC1jT3e7MutcyqbLZEPVorGcL7OaeTgfIgoC6w6+Y3HNVDkqPWSAsqpgfXJ7wcwVai9jo5q9BtUmjpZQTHG94BsS0XseS8bS5BlVaKmjbikiexvNwsEUkwWpoL82h+7b8FXlycs2ZKdjjdzGuPMtB+K8yDOwaODWjuAH4LwHN0PrvAytbFkY3DD0t8g8nIezwv2rivQlKnlfwWrSahPf1O9pT6V/evKPgRHc+bI2zFipQfVcT77FRasVsdSfRqtU+hr6Pq8DZBzbl37v5+5d1aepojoVtEZL7GWhIcUo5Nz/AA96XEsQFpDVVX2Nat+kf7R+Kkh4URVvG/ckeiReFoO4g/ErPreYzWtfKRA9ZtlzZHOkpHiMnMxO+Zf7JGbe7NWqV60sTX7Iatmm8wK201oKeldhnicy+529ru5wyPdvWhTqxmsxZQnSlB4kiUbNNbJIZ46Z7i6CQ4QD/wCtx3Edl8rdqrXdBSi5rlFi1ruMlF8F1LJNU+dtdv8AcKr75y3aHlR9jEr+ZL3LZ2U/7dH7T/4isy881mlaeUjgbZ9L9WKlad56R/cLho87nwCnsKe7n+iG+nsoGhsY0ZimmnIyY3A32nZnyaB+su76eIqJxZQzJyIhrdoz0esnitZoeS32XdZvuNvBWqM9dNMq1oaJtFx7NdL+kUMdzd8XybufVAwn9WyyrqnoqP77mpaz1U19tiIbbPpab2H/ABarVh4ZFa+5icLZ1pR1M+pmbF0uCG7mh2E4ekbd247lNdQU1GLeNyG2m4OUks7H7rjr7JXRiIRiKK9yMWJz7brmwsBvslC1jSec5YrXLqLGMI7GyjViQzCrkaWxsB6O4sXuOWIfZAvnxuobystOhcktpRerWy3VmGkQHXDZ8+rkMoqnF3BkgBa0cm4bWHgVdoXaprGkp1rV1HnUV/pXUOuguTCZG+tF1/d873K7C6pS9ce5SnbVI+mfYjcjC02cC08iLHyKsLcge3JigLL1L0yJoRG4/KxixHrN4O/koKkcPJyzY1j1cZVAG+CRosHWuCORHELyM9IyRuHUKXF1pWBvMAk+Sk7VHuSa6M0eyCMRxizR5k8Se1Qt5eTwhGv2mRI4QMN2szcRuLvV8PiexTU443PUTPQX5tD9234KKXJ4yIa9aRljqWtjkexvRNNmkgXxPz9wUtNJo9RFqmtkk+fI945OcSPJSJJHproC3dXZnPpYXOJc4sFyd54KtJJPCPG23lk00QzFT4eeIe8rOrvFXPsatrHVQx7kde2xIPBX087mS1h4O7q7DZrnczbyVK6lukadjDEXI49Z9I/2j8Vbh4UZ9Xxv3NDaBA86La+MuBjeHHCSDhu5p3cBcHwUVJrvDT9S80+7Joq/QunZYJ45sb3hjgS0vdZw4jfyV6pSjKLiVIVJRkpEx1818gq6XoIWOu5zS4vFsFjew5m+XddVba1lTnqkWri5jOGmJEtTqQy11Oxoz6QE9gb1ifIKzXlpptlags1Ej6LWEbZ87a7f7hVffOW7Q8qPsYlfzJe5bGyxwGjWE5AOeSeXWKzLzzWaVp5SKh1p0qaqrmm4OcQ3sYMm+7PxK1KMNEFEzKs9c3I1qPSc8QwxSyRtJvZjnAE88l1KEZco8jOUeGeVXVSSOxSvc91rYnkk24C5XsYqOyOZNvdk02Q6W6KrdCT1Zm5e23MeYxDyVS9p6oauhas56Z6ep0Ntn0tN7D/i1cWHhkSX3MTU2NMDqmdpFwYLEHiC9twur54gvc4svG/YjWuOgTR1T4s8B60Z5sO4d43eCsUKvaQUiCtS7ObiWzsz1i9KpsDz8tDZrubm/Ud5C3eFmXdHRPK4ZpWtXXDD5RMFVLIQBAaWkNFQzi00TJB9poJ8967jOUfCzmUIy5RENK7LKSTOJz4XcgcTPJ2fkVahfTXO5VnZQfGxE6zZvXU7hJTubIW5gsOF/kcj5qzG8py2lsVp2dRcbmFJrs5hMdTCQ9ps4tyNxvu08e4qbs094spuOHg3n6801shITyw/1XnZMYOBpnXOWUFkTeiYcib3efHc3wXcaaXIwRdSHpPtG64wRxRscH3a0A2blcDvULpts8wRrWvSjKmcSR3wiMN6wsbhzz/MKSCwsBHGXR6EBOdCa3QRQRxuD8TG2Nm5fFRSptvJ5gsjUfTkVTCTEc2uIc05OF9xtyKzLuDjPc1bJrs8HvXaIc57nNtYm+fv966p3EVFJkNazlKbcTq0MGBjW8hn38VWqS1SbL1GGiCicafQ0hc4gtzJO9W43EEkjPnZ1HJs6tLSWhEbwCLEOG8EG9x5KrUnmepF+jT001Flb6a2Vhzi+kmaGk/Mfnh7A4cO9Xad9hYmipOyy8wZx27LqoZySQxtG9xcSB7gpe+w9EyLuc/VosDUzVGChYZA8SSOGcpsGhvJvJvbfNUq9xKq8cLoXKFCNNZ5fUk7Z2kBwc0tO43Fj4qvhljKKp1j2eVM9XNIx8QEjy5oLjit3WWlSu4Rgk/Qz6lrOU20+SSUmgain0S6mD42zHEMZdZjWudmb234bqu6sJ1tfoTqlONHT6kMptl1SS0mSHoyRctcT1b5kZclbd7BejyVVZT67Fv0rIi0YMBa0WuLECwWW3LO5pJRxscjXHQjKujfGwsDsnMdkGhwPPlvHipaFR05psjrU1Ug0iuKTZ5WQyMkbLAHtcHNu85kG44bir7u6ck00yirWpFppole0bVSatdC+N0bQxpDsbrAEkcbKta1408pli5oSqYaPPZ9qhNQzySTOjwvjwDC7jiaeI7F7c3EasUonlvQlSk3I6e0PVkVsTcLmNnjN2lxsC05OB7Nx7wo7at2b34ZJc0e0W3KI1qlqbWUVSybHCWHquGM9dp4DLM8R3KetcU6kHHDIKNvUpy1ZJxpumq3OJppWtGECzgCAbSXO77vyKp03TS+pFuan/1Z21EShAEAQBAUbtW0Z0NcXAdWZoeO/wCa4e4HxWxZz1U8dDJu4aamepDVaKoQBASjUvU19fjOPo42ZY8N7u9UC44Z+IVevcKlj1ZYoW7q56Eq/JD+l/u/7lW7/wDj8ljuP5D8kP6X+7/uTv8A+PyO4/kPyQ/pf7v+5O//AI/I7j+Q/JD+l/u/7k7/APj8juP5HV1a2fSUc7Zo6u/BzTHk9vEHre/gVHVu1UjpcSSlaunLUpE9VIuBAEBxtbtKGmpZHtzkNmRtG90jsmgeOfcCpaMNc0nx6+xFWnog2ufQjGz2Z1PM+kfHLG2Rolj6YAOc4BomtY2N3dbxPJWLlKcVNP7PHwQW7cZaH7rPybWuHRmtgbV4fReieWCQ2idPduEPJy+be11zQz2b0c7e+Dqtp1rXx8ZOC2SKahlivTUrI6ptsLi+mmdbEWk8WE8shhCmxKNRPd5X7RFlSptbLf8ARr1ckctDLC2KKK1ZC1z6Z2KF5cW9dh4EDhfeulmNRSbzs+eTl4lTcVtuuODsaFnm/wAVhhqBeWCnlb0nCZhczBIO2wz7QVFNR7Fyjw2v0SwlLtVGXomdDW/ojW0rawtFHgeRjNojNlhxE5fNxWuuKGrs5aPF84Oq2nXHXx8ZNHTopBTxNpnN9BNWBUmIktAIORI3R4sN7Zbl3T7TU9Xixtn/AHJzPRpWnw53x/uDECmbWAaPLOjNNL6QISDFbD8mThyx4vFPrdP/AJOqxnkLRr/4+jzjgjTdEVP+FEdJ/wCH0JqD62MXHQ+xfrKw6kO24+rOP11II059jjO2M/vodjSFGJa0N9EbVH0GOzXOa0MN7B9z5ZZ5qKMtNPOrH1Mkks1PDnZHtpyGVtNSaOkEk78OOoEPWeI25NFyRljLcz6navKbWuVVbdMntRNRjTe/XB46RqXVOjIIZcTJmVUUEl8nsOLCHW54SCvYpQrOS4w2g250lF85SNvRDpJNJCCrYHPjpXxucR1Z2l4s8d7d/bdcTwqWqHDefY9g26umfKX8ntqropxrHwyv6SLR5AgaRn8oCWudzLGDCF5WmuzUkt5c/r+z2jB63FvaPH7/AKLAVIuBAEAQBAEBAtsOi+kpGzAdaF+fsuyPvwnwV2xnienqU72GYauhTC1TLCA3tCaKfVTshjHWed/Bo+s49gC4qTUIuTO4Qc5KKPojQui46aFkMYs1g8SeLj2k5rDqTc5OTNqEFCOlG8uDsIAgCAIAgCAIDCSJrrYmg2NxcA2PMcivc4GA6JpIcWgubuJAuL77HgmRgxqKdkjcL2te3k4AjyKJtcHjSfJiKOPB0fRswerhGHy3Jqec5GFjB+MoYw0MEbAwG4aGiwPO1t/ampt5yNKPUxNxB2EYgLB1hcDiL8kz6HuDGop2vGF7WubycAR5FE2uDxpPkR0zGtwBjQzdhAGHy3Jlt5GFwY01FHGC1kbGg7w1oAPfbejk3ywopcGXo7MODA3Ba2Gww25W3WTLzkYXB+tgaDiDWh1rXAF7cr8uxMsYR+iJuLFhGIi2KwuRyvyTL4PcGDqRhJJY0kkEnCMyNx7xzTUzzCMzE3FiwjFa2KwvblfkmfQ9wGRNBJDQC7eQBd1t1zxTLGDNeAIAgCAIAgNPS9CJ4JYXbpGFvdcZHwOa6hLTJSXoczjqi4s+apoSxzmOFnNJaRyINivoE8rKMFrGzMEBeOzTVb0SDpJB8vKAT9hvBnfxP9FkXVftJYXCNa1o6I5fLJmqhaCAIAgCAIAgCAIAgCAIAgCAIAgCAIAgCAIAgCAIAgCAIAgCAIAgKI2oaM6GveQLNlaJB3m4d7x71s2k9VJfYyLuGmp7nR2WardPL6TK35KJ3UB3PeM/ENy8e5cXlfStC5Z3aUdT1vhFzLJNQIAgCAIAgCAIAgCAIAgCAIAgCAIAgCAIAgCAIAgCAIAgCAIAgCAICHbQ9VjWinwEBzZLOdyY75x7SLA2Vq2r9lnJWuaPaYwSjRtCyCJkUYsxgsB/PvO9V5Scnlk8YqKwjZXJ0EAQBAEAQBAEAQBAEAQBAEAQBAEAQBAEAQBAEAQBA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30730" name="Picture 10" descr="http://www.pegasgames.com/images/CPMStar.jpg"/>
          <p:cNvPicPr>
            <a:picLocks noChangeAspect="1" noChangeArrowheads="1"/>
          </p:cNvPicPr>
          <p:nvPr/>
        </p:nvPicPr>
        <p:blipFill>
          <a:blip r:embed="rId3" cstate="print"/>
          <a:srcRect/>
          <a:stretch>
            <a:fillRect/>
          </a:stretch>
        </p:blipFill>
        <p:spPr bwMode="auto">
          <a:xfrm>
            <a:off x="5436096" y="4869160"/>
            <a:ext cx="1714500" cy="1114425"/>
          </a:xfrm>
          <a:prstGeom prst="rect">
            <a:avLst/>
          </a:prstGeom>
          <a:noFill/>
        </p:spPr>
      </p:pic>
      <p:sp>
        <p:nvSpPr>
          <p:cNvPr id="30732" name="AutoShape 12" descr="data:image/jpeg;base64,/9j/4AAQSkZJRgABAQAAAQABAAD/2wCEAAkGBxESEhUTExIWFBUXFxkYFBgYFxcgGBsYGRgcFx4ZHBwcHiggHhslGxwaITEkMSkvLi4uFx8zRDUsNygtLzcBCgoKDg0OGhAQGy0kICQuNjcvLCw0LzQsNC42LC8sLzQsLCwsLCw3NSw0LCwsNCwsLCwsLCwsLCw0LCwtLCwsLv/AABEIAD8A8AMBEQACEQEDEQH/xAAcAAEAAwEAAwEAAAAAAAAAAAAABQYHBAECAwj/xABIEAABAwIDBAQGDgkEAwAAAAABAAIDBBEFBiESMUFRB2FxgRMiMnKRsRQjNEJSU1Ric5KzwdHSFzU2goOhorLCk+Hw8RUWJP/EABoBAQADAQEBAAAAAAAAAAAAAAADBAUGAgH/xAA1EQACAgEBBAYJBAIDAAAAAAAAAQIDBBEFEiExIkFRcaGxExUzNFKBwdHwFDJhkeHxI0JD/9oADAMBAAIRAxEAPwDcUBD5gzNTUbbyv8a1wxurz3cO02CsUY1lz6K+fUQXZEKl0n8jKMy59qqq7Ge0RHTZaTtEfOdp6BZbmPs+uri+LMe/Oss4Lgi04Jj80DWi+2yw8Vx6uB4Kvdiws48mZONtW/Hk1+6PY/oy6YXjUM+jTZ3Fp393NZVuPOrny7Tp8TaFOSug+PY+ZJKAvBAEAQBAEAQBAEAQBAEAQBAEAQBAEAQBAEAQBAEAQGUZo6SpXEx0rTG34x3lnraNzR6T2Ldx9mRjxt4vsMW7aTlwq5dpn0sjnEucS5x1JJJJPMk71qpJLRGa229WeiHw0CHyW9g9SosxJ/uZ7j/pD4uD1RY8EzJMHCNzTMDoLeX/AL/81VC/Eho5J6eRv4G2L95VzTn3c/8APgXQFZR1R5QBAEAQBAEAQBAEAQBAEAQBAEAQBAEAQBAEAQBAfnZzQd67U4dNrkc0lNy9C86E0bE+ZzkL4Sl/h8lvYPUqLMWX7n3lhwrK8slnSXjbyt457uHf6FSuzYQ4R4vwNjD2Lbb0reivH/Hz/ot+H4dFCLRtA5nie0rMstnY9ZM6fHxaseO7WtPM61GWAgCAIAgCAIAgCAIAgCAIAgCAIAgCAIAgCAIAgCA/O67U4YIAafa3jvTTU++k3DWdqnw6GCVzC/bLWuefKbdpNwLbhyXOaWZU5QT006jfrox8GMbNNW3xb5rXsLXBM17Q5pDmuFwRuIKzpRcXozYjJSWq5H0Xw+hAcuI17IGF7zpwHEnkFJVVKyW7EgycmGPW5zZ7UFR4SNklrbTQbcrr5ZHck49h7ps9JXGfajoXgkCAIAgCAIAgCAIAgCAIAgCAIAgCAIAgCAID88tYSu1OGb0PsyIBetCNz7D3K+ng0DpE9wU/nM+zK57ZvvE/n5nT7T92h8vIrmTM2OpHeDku6Bx1HFhPvm9XMK9m4SvW9H93mUMHOdD3Zft8jXIJmvaHscHNcLtI3EFc3KLi9HzOnjJSWq5HwxLEGQML3nsHEnkF7qqlZLdiQZOTXj1uc/8AfcZ5imIvnftv/daNzRyH4reppjVHSJxOZmWZU9+fyXZ+dpf8C9zxeY31LCv9pLvO1w/YQ7l5FJzhnyppKt8EccTmtDLFwfteM0Hg4cTyWji4FdtSnJsq5ObOqzcSREfpPrvk8P1Jfzqx6rp+J+H2IfWN3wrxJLA+lDakDKqJrATbbZezfOabm3XdQ3bL0jrW9f4ZJVtHWWli0LFnrMslFDHJC1j9t1vGuRbZvcWIVTCxo3zcZarQtZeRKmClHrKUOlCu+Ih+rJ+daPqun4n4fYoesbfhXifWm6S65z2tMEQBcAfFk3E2+EvMtmUpN7z8Pseo7Qtckt1eJZc+Znq6F0bo44nxPFruD7h43i4cBqN2nAqphYtV6ak2mi1l5NlLTSWjLNg2IsqYI5meS9t+w7iO0G47lStrdc3B9RaqsVkFJdZ1yPDQSTYAXJ5ALwlrwRI3oUPLmdamsrTDHHGIAXEuIftCMGwN9q20Tbhx6lp5GFXTTvSb3vqZ1GXO23dilp9CwUWZ4n1c1G+zJGEbFzo8Fodp84X3dSqzxZKqNq4p+BZjkRdjrfNE8qpYCAga7M8TKuKkZZ8j3e2a6MGyTr846add1ahiydTtfBLl/JXnkRVirXN+BIYxi0NLGZZnhrRoOZPIDiVFVTO2W7BEltsa470mZ1XdKspcRBTtDeBeXEnuba3pK1obKil05f0ZktpSb6Ef7OjCOlO7g2pgDB8OMnTtadbd68W7K4a1y17/ALnqvaXHSxaGjUtQyRjXscHMcLtcNxCyZRcXo+ZqRkpLVGUy9J9YHOaIYTYkeTJwNvhrbWy6tE234fYx3tG3XRJeJ4/SfXfJ4fqS/nX31XT8T8PsPWN3wrxJ7KfSKKiQQ1EbYnuNmOaTsl3wSDq08tTdVcnZrrjvweqLGPnqct2a0Z9MdyA03fTO2T8W7yf3Tw7CpsbazXRtWv8AJUytjqXSpen8PkUOso5InFkjHMcOBHq5jrW3XZCxb0Hqjn7ap1S3ZrRnwK9kZoHSJ7gp/OZ9mVz2zfeJ/PzOn2n7tD5eRmi3jnyz5OzVJSHYcC+E6lvFp5tv/MKhmYKv4rhL85mhh7QePwlxj2fYksRxJ9Q/wjj5oG4DkPx4rxVTGmO6jKy8qzJs35/Jdn529ZyqQqmlYF7ni8xvqXO3+0l3nf4fsIdy8jMcz/r6L6am/wAFs43uL7pfUzsj3yPejXVgm0Zz0w08Hgon2AmL7C1tostrfqGi19lSnvNdRl7SjDdT6yGzM95wahL9+0fqjaDf6bKxjpLMs0IMht4tev5zLdk/MdHHRU7H1MTXNjAc0vAIPIhUMrGtldJqL01L2PkVRqinJciZbmmhJAFVCSdANsb1XeLcv+rJlk1P/sj2zTg7aumkhO8i7DyeNQfu7CV8xrnTYpn3IqVtbiUTopxkxyvopdCSSwHg9vlN9Av3Fam06VKKuj8+7qM7Z9zjJ1SJjpVx3wNOIGGz5tHcxGN/p3dl1W2ZRv2b75LzJ9oXble4ub8jq6M8C9jUokcLSTWe7mG+9Ho17142hf6S3Rcl+M94NPo69XzZnWeGvOKT+DDi/baW7N9q4jadLa3Wvh6fpo73L/Jl5ev6h7vMveQc7ipAgnIE4Hiu3CQD/Pq4rMzcF1dOH7fI0cPMVnQnz8zxn7O4pgYKcgznRzt4jH5+rgmFg+k6c/2+YzMxV9CHPyKLkdjxicIkDg/bJdtX2rlpOt9b6rTzGnjS3eRnYiayFvcyUzVJJiOKClDrMY7wY6rayOtzuCO4KDGSxsb0j5vj9ibIbyMj0a5L8ZqOD4NBSsDIYw0Aam3jHrJ3krFtunbLWTNeuqFa0iiPzVlaCtjILQ2UC7JANQeR5tPEKXGyp0y/jsIsjGhdHjz7Sm9EmKPbLLRv3WL2g+9c02cO+9/3etaO1Kk4q1FHZ1rUnUyL6OsQigrpnSyNjaWPALiAL7YNtVNn1ynTFRWv+iLCsjC2Tk9DTP8A2ug+Vw/Xasb9Jf8AAzV/U0/EjLs8VcNVXs9h2c47Ldpo0dJtaEdmmvUtvDhKqh+l/EZGXKNty9FzNqXOG8cmI4dFO3YlYHjr3jsO8KSq6dT3oPQitphbHdmtUUDHshyR3dTkyN+AbbY7ODvWt3G2rGXC3g+3qOfytjyj0qeK7Os7ukZpFDACLEOZcH6Mqrs3jkS+fmXdqcMaPevIzRrbreOeb0OljbL0kQt6nXRVZYbHVvqUdle9xXM8SjqTLXAi41CqaaELWhpeBe54vMb6lzl/tJd53+H7CHcvIyXP8cjsWLYzaRxhEZvbxy1obrw1st3BcVi6y5cdTLzU3k6R58DslwLHWtJ8JIbAmwmudOXWo1fhN6aL+j26ctLXXxInKWFf+SqtmonddouQ4kve0HVrSd1vvU+Vb+mq1rj9iDGq/UWdNlw6XYmspIGtFmtksAOADCAFQ2W27ZN9he2kkq4pdpH5f6OIaimimdPI0yNDiAG2F+0KW/aU67HBRXAjp2fCcFJvmScHRZA1zXeyJfFIO5nA35KGW1ZtNbqJY7NhFp6s0BZRpGTdJWGPpKuOth023AnkJW/c4D1rd2faranTLq8v8GNnVuqxWx/GcOEsfi+JeEkbaMWc8cGxt3M7z63FS2tYeNux5/Ujr1ysjefL6GzALnTdMjqf2g/jM+yat6PuHy+piy99+f0JTP2SDc1dICHg7Ukbd9xrtst77iR3qHBzv/K3l1P6MlzMP/0r59a+x7ZAyQQRV1YJefGjjdvBOu2+/vurhx13fM7O1/4quXW/sfcPD0/5LOfYRFH+v3fTP/tKsT9xXcQR99+Z85JvYONufLox0rnbR3bE1ztdgJI7ivqXp8NKPPTyGvoMtuXJvzNha4EAg3B1BG6y582znxGujgjdLI4NY0XJ+4dZXuuEpyUY82eZzUIuTMs6LYnTV81RawDXudy2pHaD0bXoW3tJqFEYfnAx9npzulP84kNlXL7K6rlie9zAA912gXuHgW17VYych0VKSWpBj0K6xxbLl+iin+US+hn4LP8AW0/hRe9WQ7WVTEqB+D10TmvEgFngkC5YSWuBHA79VersWZQ01oU5weJcmnqjblzZvhAEBTOlJhNNH9KP7XLU2T7Z9xk7Y9iu8zVsdl0aaOYerPNk1R53WLJqhus6aOpLDbe3j+Kjsgpd55lBs2TAT/8AND5jfUuSyPay7zucT2EO5GY5n/X0X01N/gtjG9xfdL6mbke+R70a6sE2jIM9Yc7D65lXBo17tto5PHltt8FwP9RW/hWLIpdU+ry6jEy63RcrI9f4yU6TMQbUUFNMzyXv2hfh4puPSodnVuu+cH1Ilz5qdMZLrZVMPzzXQRsije0MYLNBY06dqu2YFM5OUlxZUhm2wiorqO2k6Q8QdIxpkZYuaD7W3cSByUc9nUKLeniSQz7nJJs2kLnTdIvM2ENq6aSE73C7DyeNWn0/yJU2Pc6bFNEN9StrcWRHRzgPsWlBcB4SU7T+oe9F+zXvVjPyPS2aLkiHCo9FXx5staolwyKp/aD+Mz7Jq3o+4fL6mLL335/Q11YJtBAZDR/r930z/wC0rfn7iu4xI++/MvOdMpx1zBrsSs8h/Aj4Lur1LMxMuVEu1M0crFVy/kzl+IYrhftRfZg0aCWPbb5t9QPQtdV42V0kuP8ARluzIxui3wPpT0WJ4uR4ST2oG9yWhg6wxupPcvkp4+IuiuPj/Z9UL8rm+H51Gp5cwKKjhEUevF7jvc7iT+HBYd98rp70jXppjVHdiYdh+NTUk8kkLg1xLmm4B0Lr8exdLOiF0FGZz8LpVTbiS/6RsR+MZ/pt/BQercfsf9k/rC7tO/LmBVWJ1DaqpdeIEEm7fGtqGNaNw59qiyL68Wv0dfP84klFNmTP0ln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30734" name="Picture 14" descr="http://blog.appannie.com/wp-content/uploads/2014/04/RevMob-Logo.png"/>
          <p:cNvPicPr>
            <a:picLocks noChangeAspect="1" noChangeArrowheads="1"/>
          </p:cNvPicPr>
          <p:nvPr/>
        </p:nvPicPr>
        <p:blipFill>
          <a:blip r:embed="rId4" cstate="print"/>
          <a:srcRect/>
          <a:stretch>
            <a:fillRect/>
          </a:stretch>
        </p:blipFill>
        <p:spPr bwMode="auto">
          <a:xfrm>
            <a:off x="1691680" y="2852936"/>
            <a:ext cx="2867025" cy="752476"/>
          </a:xfrm>
          <a:prstGeom prst="rect">
            <a:avLst/>
          </a:prstGeom>
          <a:noFill/>
        </p:spPr>
      </p:pic>
      <p:pic>
        <p:nvPicPr>
          <p:cNvPr id="30738" name="Picture 18" descr="http://iphone.keyvisuals.com/wp-content/uploads/2011/09/GoogleAdmob_crop380w.jpeg"/>
          <p:cNvPicPr>
            <a:picLocks noChangeAspect="1" noChangeArrowheads="1"/>
          </p:cNvPicPr>
          <p:nvPr/>
        </p:nvPicPr>
        <p:blipFill>
          <a:blip r:embed="rId5" cstate="print"/>
          <a:srcRect/>
          <a:stretch>
            <a:fillRect/>
          </a:stretch>
        </p:blipFill>
        <p:spPr bwMode="auto">
          <a:xfrm>
            <a:off x="5524500" y="908720"/>
            <a:ext cx="3619500" cy="2381250"/>
          </a:xfrm>
          <a:prstGeom prst="rect">
            <a:avLst/>
          </a:prstGeom>
          <a:noFill/>
        </p:spPr>
      </p:pic>
      <p:pic>
        <p:nvPicPr>
          <p:cNvPr id="30740" name="Picture 20" descr="mobyaffiliates"/>
          <p:cNvPicPr>
            <a:picLocks noChangeAspect="1" noChangeArrowheads="1"/>
          </p:cNvPicPr>
          <p:nvPr/>
        </p:nvPicPr>
        <p:blipFill>
          <a:blip r:embed="rId6" cstate="print"/>
          <a:srcRect/>
          <a:stretch>
            <a:fillRect/>
          </a:stretch>
        </p:blipFill>
        <p:spPr bwMode="auto">
          <a:xfrm>
            <a:off x="755576" y="5013176"/>
            <a:ext cx="2705100" cy="6286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What is Marketing?</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In essence, marketing involves promoting your product to target consumer effectively.</a:t>
            </a:r>
          </a:p>
          <a:p>
            <a:endParaRPr lang="en-IE" dirty="0" smtClean="0"/>
          </a:p>
          <a:p>
            <a:r>
              <a:rPr lang="en-IE" dirty="0" smtClean="0"/>
              <a:t>It is effective if it results in the consumer purchasing your product, or in some way builds brand awareness and esteem for your product line.</a:t>
            </a:r>
          </a:p>
          <a:p>
            <a:endParaRPr lang="en-IE" dirty="0"/>
          </a:p>
          <a:p>
            <a:r>
              <a:rPr lang="en-IE" dirty="0" smtClean="0"/>
              <a:t>If it does not achieve either or both of these goals, it is not an effective marketing strategy</a:t>
            </a:r>
            <a:endParaRPr lang="en-IE" dirty="0"/>
          </a:p>
          <a:p>
            <a:endParaRPr lang="en-IE" dirty="0" smtClean="0"/>
          </a:p>
          <a:p>
            <a:endParaRPr lang="en-I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Why Market my Game?</a:t>
            </a:r>
            <a:endParaRPr lang="en-IE" dirty="0"/>
          </a:p>
        </p:txBody>
      </p:sp>
      <p:sp>
        <p:nvSpPr>
          <p:cNvPr id="3" name="Content Placeholder 2"/>
          <p:cNvSpPr>
            <a:spLocks noGrp="1"/>
          </p:cNvSpPr>
          <p:nvPr>
            <p:ph idx="1"/>
          </p:nvPr>
        </p:nvSpPr>
        <p:spPr>
          <a:xfrm>
            <a:off x="467544" y="1916832"/>
            <a:ext cx="8229600" cy="4525963"/>
          </a:xfrm>
        </p:spPr>
        <p:txBody>
          <a:bodyPr/>
          <a:lstStyle/>
          <a:p>
            <a:pPr algn="ctr">
              <a:buNone/>
            </a:pPr>
            <a:r>
              <a:rPr lang="en-IE" dirty="0" smtClean="0"/>
              <a:t>Answer: </a:t>
            </a:r>
          </a:p>
          <a:p>
            <a:pPr algn="ctr">
              <a:buNone/>
            </a:pPr>
            <a:endParaRPr lang="en-IE" dirty="0" smtClean="0"/>
          </a:p>
          <a:p>
            <a:pPr algn="ctr">
              <a:buNone/>
            </a:pPr>
            <a:r>
              <a:rPr lang="en-IE" dirty="0" smtClean="0"/>
              <a:t>Because your game won’t market itself. And it’s very unlikely someone else will do the work for you, unless you pay them.</a:t>
            </a:r>
          </a:p>
          <a:p>
            <a:pPr algn="ctr">
              <a:buNone/>
            </a:pPr>
            <a:endParaRPr lang="en-IE" dirty="0"/>
          </a:p>
          <a:p>
            <a:pPr algn="ctr">
              <a:buNone/>
            </a:pPr>
            <a:r>
              <a:rPr lang="en-IE" dirty="0" smtClean="0"/>
              <a:t>If you don’t market your game, it may be great, but know will ever know...</a:t>
            </a:r>
            <a:endParaRPr lang="en-I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IE" dirty="0" smtClean="0"/>
              <a:t>Game as Product</a:t>
            </a:r>
            <a:endParaRPr lang="en-IE" dirty="0"/>
          </a:p>
        </p:txBody>
      </p:sp>
      <p:sp>
        <p:nvSpPr>
          <p:cNvPr id="3" name="Content Placeholder 2"/>
          <p:cNvSpPr>
            <a:spLocks noGrp="1"/>
          </p:cNvSpPr>
          <p:nvPr>
            <p:ph idx="1"/>
          </p:nvPr>
        </p:nvSpPr>
        <p:spPr>
          <a:xfrm>
            <a:off x="0" y="980728"/>
            <a:ext cx="9143999" cy="6408712"/>
          </a:xfrm>
        </p:spPr>
        <p:txBody>
          <a:bodyPr>
            <a:normAutofit fontScale="55000" lnSpcReduction="20000"/>
          </a:bodyPr>
          <a:lstStyle/>
          <a:p>
            <a:pPr>
              <a:buNone/>
            </a:pPr>
            <a:r>
              <a:rPr lang="en-IE" dirty="0" smtClean="0"/>
              <a:t>First, to discuss game marketing effectively,  we must learn to view </a:t>
            </a:r>
          </a:p>
          <a:p>
            <a:pPr>
              <a:buNone/>
            </a:pPr>
            <a:r>
              <a:rPr lang="en-IE" dirty="0" smtClean="0"/>
              <a:t>our game as a product. Ask yourself such questions as:</a:t>
            </a:r>
          </a:p>
          <a:p>
            <a:pPr>
              <a:buNone/>
            </a:pPr>
            <a:endParaRPr lang="en-IE" dirty="0" smtClean="0"/>
          </a:p>
          <a:p>
            <a:pPr lvl="1"/>
            <a:r>
              <a:rPr lang="en-IE" dirty="0" smtClean="0"/>
              <a:t>If I seen my game on a shelf, would I buy it? Why?</a:t>
            </a:r>
          </a:p>
          <a:p>
            <a:pPr lvl="1"/>
            <a:r>
              <a:rPr lang="en-IE" dirty="0" smtClean="0"/>
              <a:t>Who will play my game, and why?</a:t>
            </a:r>
          </a:p>
          <a:p>
            <a:pPr lvl="1"/>
            <a:r>
              <a:rPr lang="en-IE" dirty="0" smtClean="0"/>
              <a:t>Who likely will not play my game, and why?</a:t>
            </a:r>
          </a:p>
          <a:p>
            <a:pPr lvl="1"/>
            <a:r>
              <a:rPr lang="en-IE" dirty="0" smtClean="0"/>
              <a:t>How can I get the word out to my target audience?</a:t>
            </a:r>
          </a:p>
          <a:p>
            <a:pPr lvl="1"/>
            <a:r>
              <a:rPr lang="en-IE" dirty="0" smtClean="0"/>
              <a:t>What makes my game valuable to my target audience?</a:t>
            </a:r>
          </a:p>
          <a:p>
            <a:pPr lvl="1"/>
            <a:r>
              <a:rPr lang="en-IE" dirty="0" smtClean="0"/>
              <a:t>What makes my game unique?</a:t>
            </a:r>
          </a:p>
          <a:p>
            <a:pPr lvl="1"/>
            <a:r>
              <a:rPr lang="en-IE" dirty="0" smtClean="0"/>
              <a:t>What about my game excites people the most?</a:t>
            </a:r>
          </a:p>
          <a:p>
            <a:pPr lvl="1"/>
            <a:r>
              <a:rPr lang="en-IE" dirty="0" smtClean="0"/>
              <a:t>What annoys them the most?</a:t>
            </a:r>
          </a:p>
          <a:p>
            <a:pPr lvl="1"/>
            <a:r>
              <a:rPr lang="en-IE" dirty="0" smtClean="0"/>
              <a:t>Do I have an enticing press kit?</a:t>
            </a:r>
          </a:p>
          <a:p>
            <a:pPr lvl="1"/>
            <a:r>
              <a:rPr lang="en-IE" dirty="0" smtClean="0"/>
              <a:t>Indie Bundles?</a:t>
            </a:r>
          </a:p>
          <a:p>
            <a:pPr lvl="1"/>
            <a:r>
              <a:rPr lang="en-IE" dirty="0" smtClean="0"/>
              <a:t>Have compiled a list of related forums, communities, chat groups, blogs, </a:t>
            </a:r>
          </a:p>
          <a:p>
            <a:pPr lvl="1">
              <a:buNone/>
            </a:pPr>
            <a:r>
              <a:rPr lang="en-IE" dirty="0" smtClean="0"/>
              <a:t>Websites, special interest groups, clubs etc which I can leverage for the promotion of</a:t>
            </a:r>
          </a:p>
          <a:p>
            <a:pPr lvl="1">
              <a:buNone/>
            </a:pPr>
            <a:r>
              <a:rPr lang="en-IE" dirty="0" smtClean="0"/>
              <a:t>My game? </a:t>
            </a:r>
          </a:p>
          <a:p>
            <a:pPr lvl="1"/>
            <a:r>
              <a:rPr lang="en-IE" dirty="0" smtClean="0"/>
              <a:t>You HAVE  to spam, but you don’t have to be SPAMMY. In other words, DO post about your game. DON’T </a:t>
            </a:r>
          </a:p>
          <a:p>
            <a:pPr lvl="1">
              <a:buNone/>
            </a:pPr>
            <a:r>
              <a:rPr lang="en-IE" dirty="0" smtClean="0"/>
              <a:t>Copy and paste the same post all over the internet. This will be viewed as </a:t>
            </a:r>
            <a:r>
              <a:rPr lang="en-IE" dirty="0" err="1" smtClean="0"/>
              <a:t>spammy</a:t>
            </a:r>
            <a:r>
              <a:rPr lang="en-IE" dirty="0" smtClean="0"/>
              <a:t>. Change the wording around, make it relevant to the forum/blog/site your posting on. Be polite and respond to </a:t>
            </a:r>
          </a:p>
          <a:p>
            <a:pPr lvl="1">
              <a:buNone/>
            </a:pPr>
            <a:r>
              <a:rPr lang="en-IE" dirty="0" smtClean="0"/>
              <a:t>Community members and internet citizens. Win their respect, or they’ll never accept you OR your product.</a:t>
            </a:r>
          </a:p>
          <a:p>
            <a:pPr lvl="1"/>
            <a:r>
              <a:rPr lang="en-IE" dirty="0" smtClean="0"/>
              <a:t>Be careful with </a:t>
            </a:r>
            <a:r>
              <a:rPr lang="en-IE" dirty="0" err="1" smtClean="0"/>
              <a:t>Reddit</a:t>
            </a:r>
            <a:r>
              <a:rPr lang="en-IE" dirty="0" smtClean="0"/>
              <a:t>. The </a:t>
            </a:r>
            <a:r>
              <a:rPr lang="en-IE" dirty="0" err="1" smtClean="0"/>
              <a:t>admins</a:t>
            </a:r>
            <a:r>
              <a:rPr lang="en-IE" dirty="0" smtClean="0"/>
              <a:t> are HYPER sensitive and PROTECTIVE of their boards. It can be a useful tool to leverage, but do so with CAUTION. They will suspend your account at the drop of a hat, sometimes for no good reason at all. Thread carefully...</a:t>
            </a:r>
          </a:p>
          <a:p>
            <a:pPr lvl="1"/>
            <a:endParaRPr lang="en-IE" dirty="0" smtClean="0">
              <a:solidFill>
                <a:srgbClr val="FF0000"/>
              </a:solidFill>
            </a:endParaRPr>
          </a:p>
          <a:p>
            <a:pPr lvl="1"/>
            <a:endParaRPr lang="en-IE" dirty="0" smtClean="0"/>
          </a:p>
          <a:p>
            <a:pPr>
              <a:buNone/>
            </a:pPr>
            <a:r>
              <a:rPr lang="en-IE" dirty="0"/>
              <a:t>	</a:t>
            </a:r>
            <a:endParaRPr lang="en-IE" dirty="0" smtClean="0"/>
          </a:p>
          <a:p>
            <a:pPr>
              <a:buNone/>
            </a:pPr>
            <a:endParaRPr lang="en-I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IE" dirty="0" smtClean="0"/>
              <a:t>If I seen my game on a shelf, would I buy it? Why?</a:t>
            </a:r>
            <a:endParaRPr lang="en-I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1" algn="ctr" rtl="0">
              <a:spcBef>
                <a:spcPct val="0"/>
              </a:spcBef>
            </a:pPr>
            <a:r>
              <a:rPr lang="en-IE" sz="4400" dirty="0" smtClean="0"/>
              <a:t>Who will play my game, and why?</a:t>
            </a:r>
            <a:r>
              <a:rPr lang="en-IE" dirty="0" smtClean="0"/>
              <a:t/>
            </a:r>
            <a:br>
              <a:rPr lang="en-IE" dirty="0" smtClean="0"/>
            </a:br>
            <a:endParaRPr lang="en-IE" dirty="0"/>
          </a:p>
        </p:txBody>
      </p:sp>
      <p:sp>
        <p:nvSpPr>
          <p:cNvPr id="3" name="TextBox 2"/>
          <p:cNvSpPr txBox="1"/>
          <p:nvPr/>
        </p:nvSpPr>
        <p:spPr>
          <a:xfrm>
            <a:off x="1115616" y="4221088"/>
            <a:ext cx="6120680" cy="923330"/>
          </a:xfrm>
          <a:prstGeom prst="rect">
            <a:avLst/>
          </a:prstGeom>
          <a:noFill/>
        </p:spPr>
        <p:txBody>
          <a:bodyPr wrap="square" rtlCol="0">
            <a:spAutoFit/>
          </a:bodyPr>
          <a:lstStyle/>
          <a:p>
            <a:pPr algn="ctr"/>
            <a:r>
              <a:rPr lang="en-IE" dirty="0" smtClean="0"/>
              <a:t>Or, </a:t>
            </a:r>
          </a:p>
          <a:p>
            <a:pPr algn="ctr"/>
            <a:r>
              <a:rPr lang="en-IE" dirty="0" smtClean="0"/>
              <a:t>what’s my target audience? </a:t>
            </a:r>
          </a:p>
          <a:p>
            <a:pPr algn="ctr"/>
            <a:r>
              <a:rPr lang="en-IE" dirty="0" smtClean="0"/>
              <a:t>What demographics will my game appeal to the most?</a:t>
            </a:r>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484784"/>
            <a:ext cx="7772400" cy="1470025"/>
          </a:xfrm>
        </p:spPr>
        <p:txBody>
          <a:bodyPr>
            <a:noAutofit/>
          </a:bodyPr>
          <a:lstStyle/>
          <a:p>
            <a:pPr lvl="1" algn="ctr" rtl="0">
              <a:spcBef>
                <a:spcPct val="0"/>
              </a:spcBef>
            </a:pPr>
            <a:r>
              <a:rPr lang="en-IE" sz="3600" dirty="0" smtClean="0"/>
              <a:t>Who likely will NOT play my game, and why?</a:t>
            </a:r>
            <a:br>
              <a:rPr lang="en-IE" sz="3600" dirty="0" smtClean="0"/>
            </a:br>
            <a:endParaRPr lang="en-IE" sz="3600" dirty="0"/>
          </a:p>
        </p:txBody>
      </p:sp>
      <p:sp>
        <p:nvSpPr>
          <p:cNvPr id="6" name="TextBox 5"/>
          <p:cNvSpPr txBox="1"/>
          <p:nvPr/>
        </p:nvSpPr>
        <p:spPr>
          <a:xfrm>
            <a:off x="1763688" y="3573016"/>
            <a:ext cx="5688632" cy="369332"/>
          </a:xfrm>
          <a:prstGeom prst="rect">
            <a:avLst/>
          </a:prstGeom>
          <a:noFill/>
        </p:spPr>
        <p:txBody>
          <a:bodyPr wrap="square" rtlCol="0">
            <a:spAutoFit/>
          </a:bodyPr>
          <a:lstStyle/>
          <a:p>
            <a:pPr algn="ctr"/>
            <a:r>
              <a:rPr lang="en-IE" dirty="0" smtClean="0"/>
              <a:t>How can I change that?</a:t>
            </a:r>
            <a:endParaRPr lang="en-I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1143000"/>
          </a:xfrm>
        </p:spPr>
        <p:txBody>
          <a:bodyPr>
            <a:noAutofit/>
          </a:bodyPr>
          <a:lstStyle/>
          <a:p>
            <a:pPr lvl="1" algn="ctr" rtl="0">
              <a:spcBef>
                <a:spcPct val="0"/>
              </a:spcBef>
            </a:pPr>
            <a:r>
              <a:rPr lang="en-IE" sz="3600" dirty="0" smtClean="0"/>
              <a:t>How can I get the word out to my target audience?</a:t>
            </a:r>
            <a:br>
              <a:rPr lang="en-IE" sz="3600" dirty="0" smtClean="0"/>
            </a:br>
            <a:endParaRPr lang="en-IE" sz="3600" dirty="0"/>
          </a:p>
        </p:txBody>
      </p:sp>
      <p:sp>
        <p:nvSpPr>
          <p:cNvPr id="3" name="Content Placeholder 2"/>
          <p:cNvSpPr>
            <a:spLocks noGrp="1"/>
          </p:cNvSpPr>
          <p:nvPr>
            <p:ph idx="1"/>
          </p:nvPr>
        </p:nvSpPr>
        <p:spPr>
          <a:xfrm>
            <a:off x="467544" y="3284984"/>
            <a:ext cx="8136904" cy="2664296"/>
          </a:xfrm>
        </p:spPr>
        <p:txBody>
          <a:bodyPr>
            <a:normAutofit/>
          </a:bodyPr>
          <a:lstStyle/>
          <a:p>
            <a:r>
              <a:rPr lang="en-IE" sz="2000" dirty="0" smtClean="0"/>
              <a:t>Where are their discussion boards?</a:t>
            </a:r>
          </a:p>
          <a:p>
            <a:r>
              <a:rPr lang="en-IE" sz="2000" dirty="0" smtClean="0"/>
              <a:t>What kind of language do they respond favourably too?</a:t>
            </a:r>
          </a:p>
          <a:p>
            <a:r>
              <a:rPr lang="en-IE" sz="2000" dirty="0" smtClean="0"/>
              <a:t>How can I convey to them the awesomeness of my game without sounding like an obnoxious </a:t>
            </a:r>
            <a:r>
              <a:rPr lang="en-IE" sz="2000" dirty="0" err="1" smtClean="0"/>
              <a:t>gerk</a:t>
            </a:r>
            <a:r>
              <a:rPr lang="en-IE" sz="2000" dirty="0" smtClean="0"/>
              <a:t>?</a:t>
            </a:r>
          </a:p>
          <a:p>
            <a:r>
              <a:rPr lang="en-IE" sz="2000" dirty="0" smtClean="0"/>
              <a:t>What about other indie </a:t>
            </a:r>
            <a:r>
              <a:rPr lang="en-IE" sz="2000" dirty="0" err="1" smtClean="0"/>
              <a:t>devs</a:t>
            </a:r>
            <a:r>
              <a:rPr lang="en-IE" sz="2000" dirty="0" smtClean="0"/>
              <a:t>? Can I get them on my side? Will they back the game? </a:t>
            </a:r>
            <a:endParaRPr lang="en-IE"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1016</Words>
  <Application>Microsoft Office PowerPoint</Application>
  <PresentationFormat>On-screen Show (4:3)</PresentationFormat>
  <Paragraphs>93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Game Marketing</vt:lpstr>
      <vt:lpstr>What is Marketing?</vt:lpstr>
      <vt:lpstr>What is Marketing?</vt:lpstr>
      <vt:lpstr>Why Market my Game?</vt:lpstr>
      <vt:lpstr>Game as Product</vt:lpstr>
      <vt:lpstr>If I seen my game on a shelf, would I buy it? Why?</vt:lpstr>
      <vt:lpstr>Who will play my game, and why? </vt:lpstr>
      <vt:lpstr>Who likely will NOT play my game, and why? </vt:lpstr>
      <vt:lpstr>How can I get the word out to my target audience? </vt:lpstr>
      <vt:lpstr>Have I established a Feedback Loop with my Established Fans and Elements of my Target Audience?</vt:lpstr>
      <vt:lpstr>What makes my game valuable to my target audience? </vt:lpstr>
      <vt:lpstr>What about my Game Annoys People the most? </vt:lpstr>
      <vt:lpstr>Press Kit?</vt:lpstr>
      <vt:lpstr>Indie Bundes?</vt:lpstr>
      <vt:lpstr>Have I compiled a list of related forums, communities, chat groups, blogs, websites,  special interest groups, clubs etc   which I can leverage for the promotion of my game?  </vt:lpstr>
      <vt:lpstr>You HAVE  to spam, but you don’t have to be SPAMMY</vt:lpstr>
      <vt:lpstr>Social Networks and Bookmarking Sites</vt:lpstr>
      <vt:lpstr>WARNING!!</vt:lpstr>
      <vt:lpstr>Paid Advertising</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Marketing</dc:title>
  <dc:creator>user</dc:creator>
  <cp:lastModifiedBy>user</cp:lastModifiedBy>
  <cp:revision>12</cp:revision>
  <dcterms:created xsi:type="dcterms:W3CDTF">2014-07-11T08:57:48Z</dcterms:created>
  <dcterms:modified xsi:type="dcterms:W3CDTF">2014-07-11T10:57:36Z</dcterms:modified>
</cp:coreProperties>
</file>