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98" r:id="rId3"/>
    <p:sldId id="299" r:id="rId4"/>
    <p:sldId id="300" r:id="rId5"/>
    <p:sldId id="301" r:id="rId6"/>
    <p:sldId id="302" r:id="rId7"/>
    <p:sldId id="303" r:id="rId8"/>
    <p:sldId id="259" r:id="rId9"/>
  </p:sldIdLst>
  <p:sldSz cx="8640763" cy="5715000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672" y="-1266"/>
      </p:cViewPr>
      <p:guideLst>
        <p:guide orient="horz" pos="1800"/>
        <p:guide pos="272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2D507-B2A7-4258-8D6C-5457E1C2C905}" type="datetimeFigureOut">
              <a:rPr lang="es-SV" smtClean="0"/>
              <a:t>13/06/2014</a:t>
            </a:fld>
            <a:endParaRPr lang="es-SV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836613" y="685800"/>
            <a:ext cx="51847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F3C2E-CC25-4618-B5FE-3D324BA2DE5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60666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96" charset="-128"/>
              </a:defRPr>
            </a:lvl1pPr>
            <a:lvl2pPr marL="742876" indent="-285722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96" charset="-128"/>
              </a:defRPr>
            </a:lvl2pPr>
            <a:lvl3pPr marL="1142886" indent="-228577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96" charset="-128"/>
              </a:defRPr>
            </a:lvl3pPr>
            <a:lvl4pPr marL="1600040" indent="-228577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96" charset="-128"/>
              </a:defRPr>
            </a:lvl4pPr>
            <a:lvl5pPr marL="2057194" indent="-228577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96" charset="-128"/>
              </a:defRPr>
            </a:lvl5pPr>
            <a:lvl6pPr marL="2514348" indent="-2285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96" charset="-128"/>
              </a:defRPr>
            </a:lvl6pPr>
            <a:lvl7pPr marL="2971503" indent="-2285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96" charset="-128"/>
              </a:defRPr>
            </a:lvl7pPr>
            <a:lvl8pPr marL="3428657" indent="-2285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96" charset="-128"/>
              </a:defRPr>
            </a:lvl8pPr>
            <a:lvl9pPr marL="3885810" indent="-2285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96" charset="-128"/>
              </a:defRPr>
            </a:lvl9pPr>
          </a:lstStyle>
          <a:p>
            <a:fld id="{7B863891-F0B3-4473-B78C-DC69A12B6FC3}" type="slidenum">
              <a:rPr lang="en-GB" sz="1200">
                <a:solidFill>
                  <a:prstClr val="black"/>
                </a:solidFill>
                <a:latin typeface="Arial" charset="0"/>
              </a:rPr>
              <a:pPr/>
              <a:t>8</a:t>
            </a:fld>
            <a:endParaRPr lang="en-GB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36613" y="685800"/>
            <a:ext cx="5184775" cy="342900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87015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8058" y="1775358"/>
            <a:ext cx="7344649" cy="122502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96115" y="3238500"/>
            <a:ext cx="604853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6F54-576C-4D2E-8A3B-0BAAA13B2837}" type="datetimeFigureOut">
              <a:rPr lang="es-SV" smtClean="0"/>
              <a:t>13/06/2014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B9903-3E22-4FA3-93A1-1976D2299DE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62552304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6F54-576C-4D2E-8A3B-0BAAA13B2837}" type="datetimeFigureOut">
              <a:rPr lang="es-SV" smtClean="0"/>
              <a:t>13/06/2014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B9903-3E22-4FA3-93A1-1976D2299DE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75103960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264553" y="228869"/>
            <a:ext cx="1944172" cy="487627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32038" y="228869"/>
            <a:ext cx="5688502" cy="487627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6F54-576C-4D2E-8A3B-0BAAA13B2837}" type="datetimeFigureOut">
              <a:rPr lang="es-SV" smtClean="0"/>
              <a:t>13/06/2014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B9903-3E22-4FA3-93A1-1976D2299DE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81800973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6F54-576C-4D2E-8A3B-0BAAA13B2837}" type="datetimeFigureOut">
              <a:rPr lang="es-SV" smtClean="0"/>
              <a:t>13/06/2014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B9903-3E22-4FA3-93A1-1976D2299DE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99504253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2561" y="3672418"/>
            <a:ext cx="7344649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2561" y="2422261"/>
            <a:ext cx="7344649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6F54-576C-4D2E-8A3B-0BAAA13B2837}" type="datetimeFigureOut">
              <a:rPr lang="es-SV" smtClean="0"/>
              <a:t>13/06/2014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B9903-3E22-4FA3-93A1-1976D2299DE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29459980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32038" y="1333501"/>
            <a:ext cx="3816337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392388" y="1333501"/>
            <a:ext cx="3816337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6F54-576C-4D2E-8A3B-0BAAA13B2837}" type="datetimeFigureOut">
              <a:rPr lang="es-SV" smtClean="0"/>
              <a:t>13/06/2014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B9903-3E22-4FA3-93A1-1976D2299DE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79234868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32038" y="1279261"/>
            <a:ext cx="381783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32038" y="1812396"/>
            <a:ext cx="381783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389391" y="1279261"/>
            <a:ext cx="3819337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389391" y="1812396"/>
            <a:ext cx="3819337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6F54-576C-4D2E-8A3B-0BAAA13B2837}" type="datetimeFigureOut">
              <a:rPr lang="es-SV" smtClean="0"/>
              <a:t>13/06/2014</a:t>
            </a:fld>
            <a:endParaRPr lang="es-SV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B9903-3E22-4FA3-93A1-1976D2299DE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23062811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6F54-576C-4D2E-8A3B-0BAAA13B2837}" type="datetimeFigureOut">
              <a:rPr lang="es-SV" smtClean="0"/>
              <a:t>13/06/2014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B9903-3E22-4FA3-93A1-1976D2299DE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17430042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6F54-576C-4D2E-8A3B-0BAAA13B2837}" type="datetimeFigureOut">
              <a:rPr lang="es-SV" smtClean="0"/>
              <a:t>13/06/2014</a:t>
            </a:fld>
            <a:endParaRPr lang="es-SV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B9903-3E22-4FA3-93A1-1976D2299DE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83232854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2042" y="227541"/>
            <a:ext cx="2842751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378298" y="227543"/>
            <a:ext cx="4830427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32042" y="1195920"/>
            <a:ext cx="2842751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6F54-576C-4D2E-8A3B-0BAAA13B2837}" type="datetimeFigureOut">
              <a:rPr lang="es-SV" smtClean="0"/>
              <a:t>13/06/2014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B9903-3E22-4FA3-93A1-1976D2299DE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09296133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93650" y="4000500"/>
            <a:ext cx="5184458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693650" y="510646"/>
            <a:ext cx="5184458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93650" y="4472785"/>
            <a:ext cx="5184458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6F54-576C-4D2E-8A3B-0BAAA13B2837}" type="datetimeFigureOut">
              <a:rPr lang="es-SV" smtClean="0"/>
              <a:t>13/06/2014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B9903-3E22-4FA3-93A1-1976D2299DE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60374273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32038" y="228866"/>
            <a:ext cx="7776687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32038" y="1333501"/>
            <a:ext cx="7776687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32038" y="5296962"/>
            <a:ext cx="2016178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16F54-576C-4D2E-8A3B-0BAAA13B2837}" type="datetimeFigureOut">
              <a:rPr lang="es-SV" smtClean="0"/>
              <a:t>13/06/2014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952261" y="5296962"/>
            <a:ext cx="2736242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192547" y="5296962"/>
            <a:ext cx="2016178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B9903-3E22-4FA3-93A1-1976D2299DE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25069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muniongracia.org.mx/blog/" TargetMode="External"/><Relationship Id="rId13" Type="http://schemas.openxmlformats.org/officeDocument/2006/relationships/hyperlink" Target="http://facebook.com/ComuniondelaGracia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://www.comuniondelagracia.es/" TargetMode="External"/><Relationship Id="rId12" Type="http://schemas.openxmlformats.org/officeDocument/2006/relationships/hyperlink" Target="mailto:comunion.gracia@gmail.com?subject=Informacion%20de%20Odisea%20Cristian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ansalvador.gcichurches.org/" TargetMode="External"/><Relationship Id="rId11" Type="http://schemas.openxmlformats.org/officeDocument/2006/relationships/hyperlink" Target="http://comuniondegracia.org/" TargetMode="External"/><Relationship Id="rId5" Type="http://schemas.openxmlformats.org/officeDocument/2006/relationships/hyperlink" Target="mailto:iduarg@gmail.com" TargetMode="External"/><Relationship Id="rId10" Type="http://schemas.openxmlformats.org/officeDocument/2006/relationships/hyperlink" Target="http://www.gci.org/churches" TargetMode="External"/><Relationship Id="rId4" Type="http://schemas.openxmlformats.org/officeDocument/2006/relationships/image" Target="../media/image11.png"/><Relationship Id="rId9" Type="http://schemas.openxmlformats.org/officeDocument/2006/relationships/hyperlink" Target="http://www.comuniondelagracia.pe/" TargetMode="External"/><Relationship Id="rId14" Type="http://schemas.openxmlformats.org/officeDocument/2006/relationships/hyperlink" Target="https://twitter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24"/>
            <a:ext cx="8640763" cy="56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8056" y="3073524"/>
            <a:ext cx="7344649" cy="1584177"/>
          </a:xfr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SV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 la corriente</a:t>
            </a:r>
            <a:br>
              <a:rPr lang="es-SV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SV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Introducción</a:t>
            </a:r>
            <a:endParaRPr lang="es-SV" sz="5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1660" y="49191"/>
            <a:ext cx="3198118" cy="584065"/>
          </a:xfrm>
        </p:spPr>
        <p:txBody>
          <a:bodyPr>
            <a:normAutofit/>
          </a:bodyPr>
          <a:lstStyle/>
          <a:p>
            <a:r>
              <a:rPr lang="es-SV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Tú estás incluido</a:t>
            </a:r>
            <a:endParaRPr lang="es-SV" sz="2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70" descr="GCI-Logo(Spanish)-Horizontal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452" y="49191"/>
            <a:ext cx="2731075" cy="57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6565868" y="49188"/>
            <a:ext cx="1613608" cy="576822"/>
          </a:xfrm>
          <a:prstGeom prst="roundRect">
            <a:avLst/>
          </a:prstGeom>
          <a:noFill/>
          <a:ln w="12700" cap="flat" cmpd="sng" algn="ctr">
            <a:solidFill>
              <a:srgbClr val="8F73DF"/>
            </a:solidFill>
            <a:prstDash val="solid"/>
          </a:ln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p:spPr>
        <p:txBody>
          <a:bodyPr lIns="31725" tIns="15862" rIns="31725" bIns="15862" anchor="ctr"/>
          <a:lstStyle/>
          <a:p>
            <a:pPr algn="ctr" defTabSz="317240" rtl="1">
              <a:defRPr/>
            </a:pPr>
            <a:r>
              <a:rPr lang="en-US" sz="800" kern="0" dirty="0">
                <a:latin typeface="Century"/>
              </a:rPr>
              <a:t>www.comuniondegracia.org</a:t>
            </a:r>
          </a:p>
          <a:p>
            <a:pPr algn="ctr" defTabSz="317240" rtl="1">
              <a:defRPr/>
            </a:pPr>
            <a:r>
              <a:rPr lang="en-US" sz="800" kern="0" dirty="0">
                <a:latin typeface="Century"/>
              </a:rPr>
              <a:t>Comunion.gracia@gmail.com</a:t>
            </a:r>
          </a:p>
          <a:p>
            <a:pPr algn="ctr" defTabSz="317240" rtl="1">
              <a:defRPr/>
            </a:pPr>
            <a:r>
              <a:rPr lang="en-US" sz="800" kern="0" dirty="0">
                <a:latin typeface="Century"/>
              </a:rPr>
              <a:t>Facebook: </a:t>
            </a:r>
            <a:r>
              <a:rPr lang="en-US" sz="800" kern="0" dirty="0" err="1">
                <a:latin typeface="Century"/>
              </a:rPr>
              <a:t>comuniondelagracia</a:t>
            </a:r>
            <a:endParaRPr lang="en-US" sz="800" kern="0" dirty="0">
              <a:latin typeface="Century"/>
            </a:endParaRPr>
          </a:p>
          <a:p>
            <a:pPr algn="ctr" defTabSz="317240" rtl="1">
              <a:defRPr/>
            </a:pPr>
            <a:r>
              <a:rPr lang="es-SV" sz="800" kern="0" dirty="0" err="1">
                <a:latin typeface="Century"/>
              </a:rPr>
              <a:t>Twitter</a:t>
            </a:r>
            <a:r>
              <a:rPr lang="es-SV" sz="800" kern="0" dirty="0">
                <a:latin typeface="Century"/>
              </a:rPr>
              <a:t>: </a:t>
            </a:r>
            <a:r>
              <a:rPr lang="es-SV" sz="800" kern="0" dirty="0" err="1">
                <a:latin typeface="Century"/>
              </a:rPr>
              <a:t>comuniongracia</a:t>
            </a:r>
            <a:endParaRPr lang="es-ES" sz="800" kern="0" dirty="0">
              <a:latin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20820329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40763" cy="572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2038" y="104800"/>
            <a:ext cx="3600311" cy="952500"/>
          </a:xfrm>
        </p:spPr>
        <p:txBody>
          <a:bodyPr>
            <a:noAutofit/>
          </a:bodyPr>
          <a:lstStyle/>
          <a:p>
            <a:r>
              <a:rPr lang="es-SV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¿Por qué </a:t>
            </a:r>
            <a:r>
              <a:rPr lang="es-SV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estudiar </a:t>
            </a:r>
            <a:br>
              <a:rPr lang="es-SV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SV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Colosenses? </a:t>
            </a:r>
            <a:endParaRPr lang="es-SV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96045" y="1345332"/>
            <a:ext cx="6277239" cy="2736304"/>
          </a:xfrm>
          <a:solidFill>
            <a:schemeClr val="accent6">
              <a:lumMod val="20000"/>
              <a:lumOff val="80000"/>
              <a:alpha val="72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SV" sz="2000" b="1" dirty="0" smtClean="0"/>
              <a:t>¿Alguna ves te has sorprendido al descubrir </a:t>
            </a:r>
            <a:r>
              <a:rPr lang="es-SV" sz="2000" b="1" dirty="0"/>
              <a:t>algo nuevo acerca de un amigo que </a:t>
            </a:r>
            <a:r>
              <a:rPr lang="es-SV" sz="2000" b="1" dirty="0" smtClean="0"/>
              <a:t>creías </a:t>
            </a:r>
            <a:r>
              <a:rPr lang="es-SV" sz="2000" b="1" dirty="0"/>
              <a:t>que </a:t>
            </a:r>
            <a:r>
              <a:rPr lang="es-SV" sz="2000" b="1" dirty="0" smtClean="0"/>
              <a:t>conocías bien?</a:t>
            </a:r>
          </a:p>
          <a:p>
            <a:pPr marL="0" indent="0">
              <a:buNone/>
            </a:pPr>
            <a:r>
              <a:rPr lang="es-SV" sz="2000" b="1" dirty="0" smtClean="0"/>
              <a:t>Esa </a:t>
            </a:r>
            <a:r>
              <a:rPr lang="es-SV" sz="2000" b="1" dirty="0"/>
              <a:t>es una de las cosas interesantes acerca de una relación con Cristo: no hay límite a las cosas que podemos aprender de él. </a:t>
            </a:r>
            <a:endParaRPr lang="es-SV" sz="2000" b="1" dirty="0" smtClean="0"/>
          </a:p>
          <a:p>
            <a:pPr marL="0" indent="0">
              <a:buNone/>
            </a:pPr>
            <a:r>
              <a:rPr lang="es-SV" sz="2000" b="1" dirty="0" smtClean="0"/>
              <a:t>La lectura de Colosenses </a:t>
            </a:r>
            <a:r>
              <a:rPr lang="es-SV" sz="2000" b="1" dirty="0"/>
              <a:t>es una manera </a:t>
            </a:r>
            <a:r>
              <a:rPr lang="es-SV" sz="2000" b="1" dirty="0" smtClean="0"/>
              <a:t>en </a:t>
            </a:r>
            <a:r>
              <a:rPr lang="es-SV" sz="2000" b="1" dirty="0"/>
              <a:t>que </a:t>
            </a:r>
            <a:r>
              <a:rPr lang="es-SV" sz="2000" b="1" dirty="0" smtClean="0"/>
              <a:t>podemos </a:t>
            </a:r>
            <a:r>
              <a:rPr lang="es-SV" sz="2000" b="1" dirty="0"/>
              <a:t>descubrir unas cuantas cosas </a:t>
            </a:r>
            <a:r>
              <a:rPr lang="es-SV" sz="2000" b="1" dirty="0" smtClean="0"/>
              <a:t>nuevas acerca </a:t>
            </a:r>
            <a:r>
              <a:rPr lang="es-SV" sz="2000" b="1" dirty="0"/>
              <a:t>de Jesús y aprender cómo lo podemos honrar. </a:t>
            </a:r>
          </a:p>
        </p:txBody>
      </p:sp>
    </p:spTree>
    <p:extLst>
      <p:ext uri="{BB962C8B-B14F-4D97-AF65-F5344CB8AC3E}">
        <p14:creationId xmlns:p14="http://schemas.microsoft.com/office/powerpoint/2010/main" val="961373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8640762" cy="5881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1989" y="104800"/>
            <a:ext cx="7416103" cy="952500"/>
          </a:xfrm>
        </p:spPr>
        <p:txBody>
          <a:bodyPr>
            <a:noAutofit/>
          </a:bodyPr>
          <a:lstStyle/>
          <a:p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¿Quién escribió </a:t>
            </a:r>
            <a:r>
              <a:rPr lang="es-E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Colosenses </a:t>
            </a:r>
            <a:br>
              <a:rPr lang="es-E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a </a:t>
            </a:r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quién fue escrito? </a:t>
            </a:r>
            <a:endParaRPr lang="es-SV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72509" y="1356742"/>
            <a:ext cx="2748847" cy="3168352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000" b="1" dirty="0">
                <a:solidFill>
                  <a:schemeClr val="bg1"/>
                </a:solidFill>
              </a:rPr>
              <a:t>Mientras </a:t>
            </a:r>
            <a:r>
              <a:rPr lang="es-ES" sz="2000" b="1" dirty="0" smtClean="0">
                <a:solidFill>
                  <a:schemeClr val="bg1"/>
                </a:solidFill>
              </a:rPr>
              <a:t>Pablo estaba </a:t>
            </a:r>
            <a:r>
              <a:rPr lang="es-ES" sz="2000" b="1" dirty="0">
                <a:solidFill>
                  <a:schemeClr val="bg1"/>
                </a:solidFill>
              </a:rPr>
              <a:t>bajo arresto domiciliario en Roma, </a:t>
            </a:r>
            <a:r>
              <a:rPr lang="es-ES" sz="2000" b="1" dirty="0" smtClean="0">
                <a:solidFill>
                  <a:schemeClr val="bg1"/>
                </a:solidFill>
              </a:rPr>
              <a:t>escribió junto con Timoteo a </a:t>
            </a:r>
            <a:r>
              <a:rPr lang="es-ES" sz="2000" b="1" dirty="0">
                <a:solidFill>
                  <a:schemeClr val="bg1"/>
                </a:solidFill>
              </a:rPr>
              <a:t>los creyentes en la pequeña ciudad de </a:t>
            </a:r>
            <a:r>
              <a:rPr lang="es-ES" sz="2000" b="1" dirty="0" err="1">
                <a:solidFill>
                  <a:schemeClr val="bg1"/>
                </a:solidFill>
              </a:rPr>
              <a:t>Colosas</a:t>
            </a:r>
            <a:r>
              <a:rPr lang="es-ES" sz="2000" b="1" dirty="0">
                <a:solidFill>
                  <a:schemeClr val="bg1"/>
                </a:solidFill>
              </a:rPr>
              <a:t>, que se encuentra en el interior suroeste de lo que hoy es Turquía. </a:t>
            </a:r>
            <a:endParaRPr lang="es-SV" sz="2000" b="1" dirty="0">
              <a:solidFill>
                <a:schemeClr val="bg1"/>
              </a:solidFill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31949" y="1572766"/>
            <a:ext cx="4896544" cy="2736304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S" sz="2000" b="1" dirty="0" smtClean="0"/>
              <a:t>Colosenses 1:1-2</a:t>
            </a:r>
          </a:p>
          <a:p>
            <a:pPr marL="0" indent="0">
              <a:buFont typeface="Arial" pitchFamily="34" charset="0"/>
              <a:buNone/>
            </a:pPr>
            <a:r>
              <a:rPr lang="es-ES" sz="2000" b="1" dirty="0" smtClean="0">
                <a:solidFill>
                  <a:srgbClr val="FF0000"/>
                </a:solidFill>
              </a:rPr>
              <a:t>«</a:t>
            </a:r>
            <a:r>
              <a:rPr lang="es-ES" sz="2800" b="1" dirty="0">
                <a:solidFill>
                  <a:srgbClr val="002060"/>
                </a:solidFill>
              </a:rPr>
              <a:t>Pablo, apóstol de Jesucristo por la voluntad de Dios, y el hermano Timoteo</a:t>
            </a:r>
            <a:r>
              <a:rPr lang="es-ES" sz="2000" b="1" dirty="0" smtClean="0">
                <a:solidFill>
                  <a:srgbClr val="FF0000"/>
                </a:solidFill>
              </a:rPr>
              <a:t>, a </a:t>
            </a:r>
            <a:r>
              <a:rPr lang="es-ES" sz="2000" b="1" dirty="0">
                <a:solidFill>
                  <a:srgbClr val="FF0000"/>
                </a:solidFill>
              </a:rPr>
              <a:t>los santos y fieles </a:t>
            </a:r>
            <a:r>
              <a:rPr lang="es-ES" sz="2000" b="1" dirty="0" smtClean="0">
                <a:solidFill>
                  <a:srgbClr val="FF0000"/>
                </a:solidFill>
              </a:rPr>
              <a:t>hermanos en Cristo que están en </a:t>
            </a:r>
            <a:r>
              <a:rPr lang="es-ES" sz="2000" b="1" dirty="0" err="1" smtClean="0">
                <a:solidFill>
                  <a:srgbClr val="FF0000"/>
                </a:solidFill>
              </a:rPr>
              <a:t>Colosas</a:t>
            </a:r>
            <a:r>
              <a:rPr lang="es-ES" sz="2000" b="1" dirty="0" smtClean="0">
                <a:solidFill>
                  <a:srgbClr val="FF0000"/>
                </a:solidFill>
              </a:rPr>
              <a:t>: Gracia y paz sean a ustedes, de Dios nuestro Padre y del Señor Jesucristo». </a:t>
            </a:r>
          </a:p>
        </p:txBody>
      </p:sp>
    </p:spTree>
    <p:extLst>
      <p:ext uri="{BB962C8B-B14F-4D97-AF65-F5344CB8AC3E}">
        <p14:creationId xmlns:p14="http://schemas.microsoft.com/office/powerpoint/2010/main" val="4209326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27" y="2259"/>
            <a:ext cx="5703460" cy="5746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32549" y="104800"/>
            <a:ext cx="2520280" cy="1672580"/>
          </a:xfrm>
        </p:spPr>
        <p:txBody>
          <a:bodyPr>
            <a:noAutofit/>
          </a:bodyPr>
          <a:lstStyle/>
          <a:p>
            <a:r>
              <a:rPr lang="es-E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¿Cuándo fue </a:t>
            </a:r>
            <a:r>
              <a:rPr lang="es-ES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escrito Colosenses? </a:t>
            </a:r>
            <a:endParaRPr lang="es-SV" sz="3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904557" y="2209428"/>
            <a:ext cx="2532823" cy="2376264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000" b="1" dirty="0" smtClean="0"/>
              <a:t>Cerca de los años 60 </a:t>
            </a:r>
            <a:r>
              <a:rPr lang="es-ES" sz="2000" b="1" dirty="0"/>
              <a:t>a 62 </a:t>
            </a:r>
            <a:r>
              <a:rPr lang="es-ES" sz="2000" b="1" dirty="0" smtClean="0"/>
              <a:t>DC, </a:t>
            </a:r>
            <a:r>
              <a:rPr lang="es-ES" sz="2000" b="1" dirty="0"/>
              <a:t>durante el tiempo en que Pablo esperaba juicio por una apelación </a:t>
            </a:r>
            <a:r>
              <a:rPr lang="es-ES" sz="2000" b="1" dirty="0" smtClean="0"/>
              <a:t>al emperador romano </a:t>
            </a:r>
            <a:r>
              <a:rPr lang="es-ES" sz="2000" b="1" dirty="0"/>
              <a:t>Nerón. </a:t>
            </a:r>
            <a:endParaRPr lang="es-SV" sz="2000" b="1" dirty="0"/>
          </a:p>
        </p:txBody>
      </p:sp>
    </p:spTree>
    <p:extLst>
      <p:ext uri="{BB962C8B-B14F-4D97-AF65-F5344CB8AC3E}">
        <p14:creationId xmlns:p14="http://schemas.microsoft.com/office/powerpoint/2010/main" val="17222211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57" y="3015565"/>
            <a:ext cx="3567533" cy="2699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5925" y="553244"/>
            <a:ext cx="2520280" cy="1672580"/>
          </a:xfrm>
        </p:spPr>
        <p:txBody>
          <a:bodyPr>
            <a:noAutofit/>
          </a:bodyPr>
          <a:lstStyle/>
          <a:p>
            <a:r>
              <a:rPr lang="es-E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¿Por qué fue </a:t>
            </a:r>
            <a:r>
              <a:rPr lang="es-ES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escrito Colosenses? </a:t>
            </a:r>
            <a:endParaRPr lang="es-SV" sz="3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24238" y="295094"/>
            <a:ext cx="5256584" cy="2706421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000" b="1" dirty="0"/>
              <a:t>Un grupo llamado los gnósticos (derivado de la palabra </a:t>
            </a:r>
            <a:r>
              <a:rPr lang="es-ES" sz="2000" b="1" dirty="0" smtClean="0"/>
              <a:t>«conocimiento») afirmaba </a:t>
            </a:r>
            <a:r>
              <a:rPr lang="es-ES" sz="2000" b="1" dirty="0"/>
              <a:t>que </a:t>
            </a:r>
            <a:r>
              <a:rPr lang="es-ES" sz="2000" b="1" dirty="0" smtClean="0"/>
              <a:t>poseían conocimiento </a:t>
            </a:r>
            <a:r>
              <a:rPr lang="es-ES" sz="2000" b="1" dirty="0"/>
              <a:t>sobrenatural </a:t>
            </a:r>
            <a:r>
              <a:rPr lang="es-ES" sz="2000" b="1" dirty="0" smtClean="0"/>
              <a:t>privilegiado necesario </a:t>
            </a:r>
            <a:r>
              <a:rPr lang="es-ES" sz="2000" b="1" dirty="0"/>
              <a:t>para la salvación. </a:t>
            </a:r>
            <a:endParaRPr lang="es-ES" sz="2000" b="1" dirty="0" smtClean="0"/>
          </a:p>
          <a:p>
            <a:pPr marL="0" indent="0">
              <a:buNone/>
            </a:pPr>
            <a:r>
              <a:rPr lang="es-ES" sz="2000" b="1" dirty="0" smtClean="0"/>
              <a:t>Pablo </a:t>
            </a:r>
            <a:r>
              <a:rPr lang="es-ES" sz="2000" b="1" dirty="0"/>
              <a:t>escribió para advertir sobre los argumentos sutiles y falsas enseñanzas que amenazaban con socavar </a:t>
            </a:r>
            <a:r>
              <a:rPr lang="es-ES" sz="2000" b="1" dirty="0" smtClean="0"/>
              <a:t>la fe de los colosenses. </a:t>
            </a:r>
            <a:endParaRPr lang="es-SV" sz="20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405" y="3015565"/>
            <a:ext cx="3462912" cy="2699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28720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837629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5925" y="193204"/>
            <a:ext cx="7632848" cy="936104"/>
          </a:xfrm>
        </p:spPr>
        <p:txBody>
          <a:bodyPr>
            <a:noAutofit/>
          </a:bodyPr>
          <a:lstStyle/>
          <a:p>
            <a:r>
              <a:rPr lang="es-E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¿Cuál es el fondo de </a:t>
            </a:r>
            <a:r>
              <a:rPr lang="es-ES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Colosenses? </a:t>
            </a:r>
            <a:endParaRPr lang="es-SV" sz="3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08213" y="1504289"/>
            <a:ext cx="5256584" cy="2706421"/>
          </a:xfrm>
          <a:solidFill>
            <a:schemeClr val="bg1">
              <a:alpha val="72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000" b="1" dirty="0" err="1"/>
              <a:t>Epafras</a:t>
            </a:r>
            <a:r>
              <a:rPr lang="es-ES" sz="2000" b="1" dirty="0"/>
              <a:t>, discípulo de Pablo, había fundado la iglesia en </a:t>
            </a:r>
            <a:r>
              <a:rPr lang="es-ES" sz="2000" b="1" dirty="0" err="1"/>
              <a:t>Colosas</a:t>
            </a:r>
            <a:r>
              <a:rPr lang="es-ES" sz="2000" b="1" dirty="0"/>
              <a:t>. Ahora estaba bajo </a:t>
            </a:r>
            <a:r>
              <a:rPr lang="es-ES" sz="2000" b="1" dirty="0" smtClean="0"/>
              <a:t>la presión </a:t>
            </a:r>
            <a:r>
              <a:rPr lang="es-ES" sz="2000" b="1" dirty="0"/>
              <a:t>constante de las numerosas filosofías religiosas que </a:t>
            </a:r>
            <a:r>
              <a:rPr lang="es-ES" sz="2000" b="1" dirty="0" smtClean="0"/>
              <a:t>abundaban </a:t>
            </a:r>
            <a:r>
              <a:rPr lang="es-ES" sz="2000" b="1" dirty="0"/>
              <a:t>en el mundo del primer siglo</a:t>
            </a:r>
            <a:r>
              <a:rPr lang="es-ES" sz="2000" b="1" dirty="0" smtClean="0"/>
              <a:t>.</a:t>
            </a:r>
          </a:p>
          <a:p>
            <a:pPr marL="0" indent="0">
              <a:buNone/>
            </a:pPr>
            <a:r>
              <a:rPr lang="es-ES" sz="2000" b="1" dirty="0" err="1" smtClean="0"/>
              <a:t>Colosas</a:t>
            </a:r>
            <a:r>
              <a:rPr lang="es-ES" sz="2000" b="1" dirty="0" smtClean="0"/>
              <a:t> </a:t>
            </a:r>
            <a:r>
              <a:rPr lang="es-ES" sz="2000" b="1" dirty="0"/>
              <a:t>parece haberse convertido en un centro para el gnosticismo, </a:t>
            </a:r>
            <a:r>
              <a:rPr lang="es-ES" sz="2000" b="1" dirty="0" smtClean="0"/>
              <a:t>un híbrido de religión y filosofía que mezcla el cristianismo con </a:t>
            </a:r>
            <a:r>
              <a:rPr lang="es-ES" sz="2000" b="1" dirty="0"/>
              <a:t>creencias </a:t>
            </a:r>
            <a:r>
              <a:rPr lang="es-ES" sz="2000" b="1" dirty="0" smtClean="0"/>
              <a:t>judías </a:t>
            </a:r>
            <a:r>
              <a:rPr lang="es-ES" sz="2000" b="1" dirty="0"/>
              <a:t>y </a:t>
            </a:r>
            <a:r>
              <a:rPr lang="es-ES" sz="2000" b="1" dirty="0" smtClean="0"/>
              <a:t>paganas</a:t>
            </a:r>
            <a:r>
              <a:rPr lang="es-ES" sz="2000" b="1" dirty="0"/>
              <a:t>. </a:t>
            </a:r>
            <a:endParaRPr lang="es-SV" sz="2000" b="1" dirty="0"/>
          </a:p>
        </p:txBody>
      </p:sp>
    </p:spTree>
    <p:extLst>
      <p:ext uri="{BB962C8B-B14F-4D97-AF65-F5344CB8AC3E}">
        <p14:creationId xmlns:p14="http://schemas.microsoft.com/office/powerpoint/2010/main" val="33565204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86"/>
          <a:stretch/>
        </p:blipFill>
        <p:spPr bwMode="auto">
          <a:xfrm>
            <a:off x="0" y="1"/>
            <a:ext cx="8639091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5925" y="193204"/>
            <a:ext cx="6192688" cy="1672580"/>
          </a:xfrm>
        </p:spPr>
        <p:txBody>
          <a:bodyPr>
            <a:noAutofit/>
          </a:bodyPr>
          <a:lstStyle/>
          <a:p>
            <a:r>
              <a:rPr lang="es-E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encontramos en Colosenses? </a:t>
            </a:r>
            <a:endParaRPr lang="es-SV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80021" y="1705372"/>
            <a:ext cx="6939355" cy="2088232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supremacía de Cristo y lo que significa para nuestra vida cotidiana. </a:t>
            </a:r>
            <a:endParaRPr lang="es-E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Ideas </a:t>
            </a: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muestran formas específicas 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las que </a:t>
            </a: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podemos desarrollar actitudes y acciones para honrar al Señor. </a:t>
            </a:r>
            <a:endParaRPr lang="es-SV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284075" y="3978270"/>
            <a:ext cx="412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De la Biblia de Estudio </a:t>
            </a:r>
            <a:r>
              <a:rPr lang="es-ES" dirty="0" err="1"/>
              <a:t>Quest</a:t>
            </a:r>
            <a:r>
              <a:rPr lang="es-ES" dirty="0"/>
              <a:t> (</a:t>
            </a:r>
            <a:r>
              <a:rPr lang="es-ES" dirty="0" err="1"/>
              <a:t>Zondervan</a:t>
            </a:r>
            <a:r>
              <a:rPr lang="es-ES" dirty="0"/>
              <a:t>) 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3754689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newspaperpag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5"/>
          <a:stretch>
            <a:fillRect/>
          </a:stretch>
        </p:blipFill>
        <p:spPr bwMode="auto">
          <a:xfrm>
            <a:off x="14" y="-83337"/>
            <a:ext cx="8640763" cy="5881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Line 5"/>
          <p:cNvSpPr>
            <a:spLocks noChangeShapeType="1"/>
          </p:cNvSpPr>
          <p:nvPr/>
        </p:nvSpPr>
        <p:spPr bwMode="auto">
          <a:xfrm>
            <a:off x="288029" y="381000"/>
            <a:ext cx="8064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61511" tIns="30757" rIns="61511" bIns="30757" anchor="ctr"/>
          <a:lstStyle/>
          <a:p>
            <a:pPr algn="ctr" defTabSz="1093400" eaLnBrk="0" hangingPunct="0"/>
            <a:endParaRPr lang="es-SV">
              <a:solidFill>
                <a:srgbClr val="000000"/>
              </a:solidFill>
              <a:latin typeface="Times" pitchFamily="18" charset="0"/>
              <a:ea typeface="ＭＳ Ｐゴシック" pitchFamily="48" charset="-128"/>
            </a:endParaRPr>
          </a:p>
        </p:txBody>
      </p:sp>
      <p:sp>
        <p:nvSpPr>
          <p:cNvPr id="32772" name="Line 6"/>
          <p:cNvSpPr>
            <a:spLocks noChangeShapeType="1"/>
          </p:cNvSpPr>
          <p:nvPr/>
        </p:nvSpPr>
        <p:spPr bwMode="auto">
          <a:xfrm>
            <a:off x="288029" y="412751"/>
            <a:ext cx="8064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61511" tIns="30757" rIns="61511" bIns="30757" anchor="ctr"/>
          <a:lstStyle/>
          <a:p>
            <a:pPr algn="ctr" defTabSz="1093400" eaLnBrk="0" hangingPunct="0"/>
            <a:endParaRPr lang="es-SV">
              <a:solidFill>
                <a:srgbClr val="000000"/>
              </a:solidFill>
              <a:latin typeface="Times" pitchFamily="18" charset="0"/>
              <a:ea typeface="ＭＳ Ｐゴシック" pitchFamily="48" charset="-128"/>
            </a:endParaRPr>
          </a:p>
        </p:txBody>
      </p:sp>
      <p:sp>
        <p:nvSpPr>
          <p:cNvPr id="32773" name="Line 7"/>
          <p:cNvSpPr>
            <a:spLocks noChangeShapeType="1"/>
          </p:cNvSpPr>
          <p:nvPr/>
        </p:nvSpPr>
        <p:spPr bwMode="auto">
          <a:xfrm>
            <a:off x="288029" y="697178"/>
            <a:ext cx="8064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61511" tIns="30757" rIns="61511" bIns="30757" anchor="ctr"/>
          <a:lstStyle/>
          <a:p>
            <a:pPr algn="ctr" defTabSz="1093400" eaLnBrk="0" hangingPunct="0"/>
            <a:endParaRPr lang="es-SV">
              <a:solidFill>
                <a:srgbClr val="000000"/>
              </a:solidFill>
              <a:latin typeface="Times" pitchFamily="18" charset="0"/>
              <a:ea typeface="ＭＳ Ｐゴシック" pitchFamily="48" charset="-128"/>
            </a:endParaRPr>
          </a:p>
        </p:txBody>
      </p:sp>
      <p:sp>
        <p:nvSpPr>
          <p:cNvPr id="32774" name="Text Box 8"/>
          <p:cNvSpPr txBox="1">
            <a:spLocks noChangeArrowheads="1"/>
          </p:cNvSpPr>
          <p:nvPr/>
        </p:nvSpPr>
        <p:spPr bwMode="auto">
          <a:xfrm>
            <a:off x="2882646" y="460043"/>
            <a:ext cx="5554111" cy="246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1511" tIns="30757" rIns="61511" bIns="30757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96" charset="-128"/>
              </a:defRPr>
            </a:lvl9pPr>
          </a:lstStyle>
          <a:p>
            <a:pPr algn="ctr" defTabSz="1093400" eaLnBrk="0" hangingPunct="0"/>
            <a:r>
              <a:rPr lang="en-US" sz="1200" dirty="0" err="1">
                <a:solidFill>
                  <a:srgbClr val="4C4C4C"/>
                </a:solidFill>
                <a:latin typeface="Arial Black" pitchFamily="34" charset="0"/>
              </a:rPr>
              <a:t>Tú</a:t>
            </a:r>
            <a:r>
              <a:rPr lang="en-US" sz="1200" dirty="0">
                <a:solidFill>
                  <a:srgbClr val="4C4C4C"/>
                </a:solidFill>
                <a:latin typeface="Arial Black" pitchFamily="34" charset="0"/>
              </a:rPr>
              <a:t> </a:t>
            </a:r>
            <a:r>
              <a:rPr lang="en-US" sz="1200" dirty="0" err="1">
                <a:solidFill>
                  <a:srgbClr val="4C4C4C"/>
                </a:solidFill>
                <a:latin typeface="Arial Black" pitchFamily="34" charset="0"/>
              </a:rPr>
              <a:t>estás</a:t>
            </a:r>
            <a:r>
              <a:rPr lang="en-US" sz="1200" dirty="0">
                <a:solidFill>
                  <a:srgbClr val="4C4C4C"/>
                </a:solidFill>
                <a:latin typeface="Arial Black" pitchFamily="34" charset="0"/>
              </a:rPr>
              <a:t> </a:t>
            </a:r>
            <a:r>
              <a:rPr lang="en-US" sz="1200" dirty="0" err="1">
                <a:solidFill>
                  <a:srgbClr val="4C4C4C"/>
                </a:solidFill>
                <a:latin typeface="Arial Black" pitchFamily="34" charset="0"/>
              </a:rPr>
              <a:t>incluido</a:t>
            </a:r>
            <a:r>
              <a:rPr lang="en-US" sz="1200" dirty="0">
                <a:solidFill>
                  <a:srgbClr val="4C4C4C"/>
                </a:solidFill>
                <a:latin typeface="Arial Black" pitchFamily="34" charset="0"/>
              </a:rPr>
              <a:t> – La Buena </a:t>
            </a:r>
            <a:r>
              <a:rPr lang="en-US" sz="1200" dirty="0" err="1">
                <a:solidFill>
                  <a:srgbClr val="4C4C4C"/>
                </a:solidFill>
                <a:latin typeface="Arial Black" pitchFamily="34" charset="0"/>
              </a:rPr>
              <a:t>Noticia</a:t>
            </a:r>
            <a:r>
              <a:rPr lang="en-US" sz="1200" dirty="0">
                <a:solidFill>
                  <a:srgbClr val="4C4C4C"/>
                </a:solidFill>
                <a:latin typeface="Arial Black" pitchFamily="34" charset="0"/>
              </a:rPr>
              <a:t> de </a:t>
            </a:r>
            <a:r>
              <a:rPr lang="en-US" sz="1200" dirty="0" err="1">
                <a:solidFill>
                  <a:srgbClr val="4C4C4C"/>
                </a:solidFill>
                <a:latin typeface="Arial Black" pitchFamily="34" charset="0"/>
              </a:rPr>
              <a:t>Jesucristo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297034" y="439234"/>
            <a:ext cx="3444304" cy="25796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B6F8974-36F3-435E-9654-A2E66E627AB5}" type="datetime2">
              <a:rPr lang="es-SV" smtClean="0">
                <a:solidFill>
                  <a:srgbClr val="000000"/>
                </a:solidFill>
              </a:rPr>
              <a:pPr>
                <a:defRPr/>
              </a:pPr>
              <a:t>viernes, 13 de junio de 2014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2777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043" y="698509"/>
            <a:ext cx="8148719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9" name="Line 9"/>
          <p:cNvSpPr>
            <a:spLocks noChangeShapeType="1"/>
          </p:cNvSpPr>
          <p:nvPr/>
        </p:nvSpPr>
        <p:spPr bwMode="auto">
          <a:xfrm>
            <a:off x="5034445" y="1816385"/>
            <a:ext cx="0" cy="37901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61511" tIns="30757" rIns="61511" bIns="30757" anchor="ctr"/>
          <a:lstStyle/>
          <a:p>
            <a:pPr algn="ctr" defTabSz="1093400" eaLnBrk="0" hangingPunct="0"/>
            <a:endParaRPr lang="es-SV">
              <a:solidFill>
                <a:srgbClr val="000000"/>
              </a:solidFill>
              <a:latin typeface="Times" pitchFamily="18" charset="0"/>
              <a:ea typeface="ＭＳ Ｐゴシック" pitchFamily="48" charset="-128"/>
            </a:endParaRPr>
          </a:p>
        </p:txBody>
      </p:sp>
      <p:sp>
        <p:nvSpPr>
          <p:cNvPr id="32780" name="7 Rectángulo"/>
          <p:cNvSpPr>
            <a:spLocks noChangeArrowheads="1"/>
          </p:cNvSpPr>
          <p:nvPr/>
        </p:nvSpPr>
        <p:spPr bwMode="auto">
          <a:xfrm>
            <a:off x="460088" y="1707788"/>
            <a:ext cx="4422391" cy="3386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1511" tIns="30757" rIns="61511" bIns="30757">
            <a:spAutoFit/>
          </a:bodyPr>
          <a:lstStyle/>
          <a:p>
            <a:pPr algn="just" defTabSz="1093400" eaLnBrk="0" hangingPunct="0"/>
            <a:r>
              <a:rPr lang="es-SV" sz="1200" dirty="0">
                <a:solidFill>
                  <a:srgbClr val="000000"/>
                </a:solidFill>
                <a:latin typeface="Tahoma" pitchFamily="34" charset="0"/>
                <a:ea typeface="ＭＳ Ｐゴシック" pitchFamily="48" charset="-128"/>
                <a:cs typeface="Tahoma" pitchFamily="34" charset="0"/>
              </a:rPr>
              <a:t>COMUNIÓN DE GRACIA INTERNACIONAL [GRACE </a:t>
            </a:r>
            <a:r>
              <a:rPr lang="es-SV" sz="1200" dirty="0" err="1">
                <a:solidFill>
                  <a:srgbClr val="000000"/>
                </a:solidFill>
                <a:latin typeface="Tahoma" pitchFamily="34" charset="0"/>
                <a:ea typeface="ＭＳ Ｐゴシック" pitchFamily="48" charset="-128"/>
                <a:cs typeface="Tahoma" pitchFamily="34" charset="0"/>
              </a:rPr>
              <a:t>COMMUNION</a:t>
            </a:r>
            <a:r>
              <a:rPr lang="es-SV" sz="1200" dirty="0">
                <a:solidFill>
                  <a:srgbClr val="000000"/>
                </a:solidFill>
                <a:latin typeface="Tahoma" pitchFamily="34" charset="0"/>
                <a:ea typeface="ＭＳ Ｐゴシック" pitchFamily="48" charset="-128"/>
                <a:cs typeface="Tahoma" pitchFamily="34" charset="0"/>
              </a:rPr>
              <a:t> INTERNATIONAL], es una denominación evangélica activa en casi 100 países y territorios y mantiene su sede internacional en </a:t>
            </a:r>
            <a:r>
              <a:rPr lang="es-SV" sz="1200" dirty="0" err="1">
                <a:solidFill>
                  <a:srgbClr val="000000"/>
                </a:solidFill>
                <a:latin typeface="Tahoma" pitchFamily="34" charset="0"/>
                <a:ea typeface="ＭＳ Ｐゴシック" pitchFamily="48" charset="-128"/>
                <a:cs typeface="Tahoma" pitchFamily="34" charset="0"/>
              </a:rPr>
              <a:t>Glendora</a:t>
            </a:r>
            <a:r>
              <a:rPr lang="es-SV" sz="1200" dirty="0">
                <a:solidFill>
                  <a:srgbClr val="000000"/>
                </a:solidFill>
                <a:latin typeface="Tahoma" pitchFamily="34" charset="0"/>
                <a:ea typeface="ＭＳ Ｐゴシック" pitchFamily="48" charset="-128"/>
                <a:cs typeface="Tahoma" pitchFamily="34" charset="0"/>
              </a:rPr>
              <a:t>, California. La iglesia, con una afiliación internacional de alrededor de 42 mil miembros, y 900 congregaciones, tiene la misión de “vivir y compartir el evangelio”.</a:t>
            </a:r>
          </a:p>
          <a:p>
            <a:pPr algn="just" defTabSz="1093400" eaLnBrk="0" hangingPunct="0"/>
            <a:endParaRPr lang="es-SV" sz="1200" dirty="0">
              <a:solidFill>
                <a:srgbClr val="000000"/>
              </a:solidFill>
              <a:latin typeface="Tahoma" pitchFamily="34" charset="0"/>
              <a:ea typeface="ＭＳ Ｐゴシック" pitchFamily="48" charset="-128"/>
              <a:cs typeface="Tahoma" pitchFamily="34" charset="0"/>
            </a:endParaRPr>
          </a:p>
          <a:p>
            <a:pPr algn="just" defTabSz="1093400" eaLnBrk="0" hangingPunct="0"/>
            <a:r>
              <a:rPr lang="es-SV" sz="1200" dirty="0">
                <a:solidFill>
                  <a:srgbClr val="000000"/>
                </a:solidFill>
                <a:latin typeface="Tahoma" pitchFamily="34" charset="0"/>
                <a:ea typeface="ＭＳ Ｐゴシック" pitchFamily="48" charset="-128"/>
                <a:cs typeface="Tahoma" pitchFamily="34" charset="0"/>
              </a:rPr>
              <a:t>Somos miembros de la Asociación Nacional de Evangélicos (</a:t>
            </a:r>
            <a:r>
              <a:rPr lang="es-SV" sz="1200" dirty="0" err="1">
                <a:solidFill>
                  <a:srgbClr val="000000"/>
                </a:solidFill>
                <a:latin typeface="Tahoma" pitchFamily="34" charset="0"/>
                <a:ea typeface="ＭＳ Ｐゴシック" pitchFamily="48" charset="-128"/>
                <a:cs typeface="Tahoma" pitchFamily="34" charset="0"/>
              </a:rPr>
              <a:t>NAE</a:t>
            </a:r>
            <a:r>
              <a:rPr lang="es-SV" sz="1200" dirty="0">
                <a:solidFill>
                  <a:srgbClr val="000000"/>
                </a:solidFill>
                <a:latin typeface="Tahoma" pitchFamily="34" charset="0"/>
                <a:ea typeface="ＭＳ Ｐゴシック" pitchFamily="48" charset="-128"/>
                <a:cs typeface="Tahoma" pitchFamily="34" charset="0"/>
              </a:rPr>
              <a:t>) en los Estados Unidos y sus equivalentes en otros países. La iglesia es también miembro de la Misión América y de la Asociación de Mayordomía Cristiana. </a:t>
            </a:r>
          </a:p>
          <a:p>
            <a:pPr algn="just" defTabSz="1093400" eaLnBrk="0" hangingPunct="0"/>
            <a:endParaRPr lang="es-SV" sz="1200" dirty="0">
              <a:solidFill>
                <a:srgbClr val="000000"/>
              </a:solidFill>
              <a:latin typeface="Tahoma" pitchFamily="34" charset="0"/>
              <a:ea typeface="ＭＳ Ｐゴシック" pitchFamily="48" charset="-128"/>
              <a:cs typeface="Tahoma" pitchFamily="34" charset="0"/>
            </a:endParaRPr>
          </a:p>
          <a:p>
            <a:pPr algn="just" defTabSz="1093400" eaLnBrk="0" hangingPunct="0"/>
            <a:r>
              <a:rPr lang="es-SV" sz="1200" dirty="0">
                <a:solidFill>
                  <a:srgbClr val="000000"/>
                </a:solidFill>
                <a:latin typeface="Tahoma" pitchFamily="34" charset="0"/>
                <a:ea typeface="ＭＳ Ｐゴシック" pitchFamily="48" charset="-128"/>
                <a:cs typeface="Tahoma" pitchFamily="34" charset="0"/>
              </a:rPr>
              <a:t>Creemos en la unidad espiritual de todos los creyentes en nuestro Señor Jesucristo. Le invitamos a reunirse con nosotros en nuestros servicios de adoración donde escuchará el evangelio de Jesucristo y conocerá a otros cristianos que están experimentando su relación con Jesucristo, así como usted.</a:t>
            </a:r>
          </a:p>
        </p:txBody>
      </p:sp>
      <p:sp>
        <p:nvSpPr>
          <p:cNvPr id="14" name="5 Rectángulo"/>
          <p:cNvSpPr>
            <a:spLocks noChangeArrowheads="1"/>
          </p:cNvSpPr>
          <p:nvPr/>
        </p:nvSpPr>
        <p:spPr bwMode="auto">
          <a:xfrm>
            <a:off x="5103488" y="1712231"/>
            <a:ext cx="3333274" cy="378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1511" tIns="30757" rIns="61511" bIns="30757">
            <a:spAutoFit/>
          </a:bodyPr>
          <a:lstStyle/>
          <a:p>
            <a:r>
              <a:rPr lang="es-ES" sz="1100" dirty="0">
                <a:solidFill>
                  <a:prstClr val="black"/>
                </a:solidFill>
              </a:rPr>
              <a:t>Si tiene preguntas sobre este u otros temas bíblicos o sobre nuestras congregaciones, puede comunicarse a cualquiera de las siguientes direcciones:</a:t>
            </a:r>
          </a:p>
          <a:p>
            <a:r>
              <a:rPr lang="es-ES" sz="1100" b="1" dirty="0">
                <a:solidFill>
                  <a:prstClr val="black"/>
                </a:solidFill>
              </a:rPr>
              <a:t>Argentina:</a:t>
            </a:r>
            <a:r>
              <a:rPr lang="es-ES" sz="1100" dirty="0">
                <a:solidFill>
                  <a:prstClr val="black"/>
                </a:solidFill>
              </a:rPr>
              <a:t> Olavarría 4543, (1842) Bo Las Flores, Monte Grande- BA. email: </a:t>
            </a:r>
            <a:r>
              <a:rPr lang="es-ES" sz="1100" dirty="0">
                <a:solidFill>
                  <a:prstClr val="black"/>
                </a:solidFill>
                <a:hlinkClick r:id="rId5"/>
              </a:rPr>
              <a:t>iduarg@gmail.com</a:t>
            </a:r>
            <a:r>
              <a:rPr lang="es-ES" sz="1100" dirty="0">
                <a:solidFill>
                  <a:prstClr val="black"/>
                </a:solidFill>
              </a:rPr>
              <a:t> Tel. (011) 4295-1698. </a:t>
            </a:r>
          </a:p>
          <a:p>
            <a:r>
              <a:rPr lang="es-ES" sz="1100" b="1" dirty="0">
                <a:solidFill>
                  <a:prstClr val="black"/>
                </a:solidFill>
              </a:rPr>
              <a:t>Colombia: </a:t>
            </a:r>
            <a:r>
              <a:rPr lang="es-ES" sz="1100" dirty="0">
                <a:solidFill>
                  <a:prstClr val="black"/>
                </a:solidFill>
              </a:rPr>
              <a:t>Calle 49 #26-11 Galerías, Bogotá. Teléfono: 314 2825. </a:t>
            </a:r>
            <a:r>
              <a:rPr lang="es-ES" sz="1100" b="1" dirty="0">
                <a:solidFill>
                  <a:prstClr val="black"/>
                </a:solidFill>
              </a:rPr>
              <a:t>Chile: </a:t>
            </a:r>
            <a:r>
              <a:rPr lang="es-ES" sz="1100" dirty="0">
                <a:solidFill>
                  <a:prstClr val="black"/>
                </a:solidFill>
              </a:rPr>
              <a:t>Casilla 11, Correo 21, Santiago. </a:t>
            </a:r>
            <a:r>
              <a:rPr lang="es-ES" sz="1100" b="1" dirty="0">
                <a:solidFill>
                  <a:prstClr val="black"/>
                </a:solidFill>
              </a:rPr>
              <a:t>El Salvador:</a:t>
            </a:r>
            <a:r>
              <a:rPr lang="es-ES" sz="1100" dirty="0">
                <a:solidFill>
                  <a:prstClr val="black"/>
                </a:solidFill>
              </a:rPr>
              <a:t> Calle </a:t>
            </a:r>
            <a:r>
              <a:rPr lang="es-ES" sz="1100" dirty="0" err="1">
                <a:solidFill>
                  <a:prstClr val="black"/>
                </a:solidFill>
              </a:rPr>
              <a:t>Sisimiles</a:t>
            </a:r>
            <a:r>
              <a:rPr lang="es-ES" sz="1100" dirty="0">
                <a:solidFill>
                  <a:prstClr val="black"/>
                </a:solidFill>
              </a:rPr>
              <a:t> 3155, San Salvador. </a:t>
            </a:r>
            <a:r>
              <a:rPr lang="es-ES" sz="1100" dirty="0">
                <a:solidFill>
                  <a:prstClr val="black"/>
                </a:solidFill>
                <a:hlinkClick r:id="rId6"/>
              </a:rPr>
              <a:t>sansalvador.gcichurches.org/</a:t>
            </a:r>
            <a:endParaRPr lang="es-SV" sz="1100" dirty="0">
              <a:solidFill>
                <a:prstClr val="black"/>
              </a:solidFill>
            </a:endParaRPr>
          </a:p>
          <a:p>
            <a:r>
              <a:rPr lang="es-ES" sz="1100" b="1" dirty="0">
                <a:solidFill>
                  <a:prstClr val="black"/>
                </a:solidFill>
              </a:rPr>
              <a:t>España: </a:t>
            </a:r>
            <a:r>
              <a:rPr lang="es-ES" sz="1100" dirty="0">
                <a:solidFill>
                  <a:prstClr val="black"/>
                </a:solidFill>
              </a:rPr>
              <a:t>Apdo. 185, 28600 Navalcarnero, Madrid. Tel. 91 813 67 05 </a:t>
            </a:r>
            <a:r>
              <a:rPr lang="es-ES" sz="1100" dirty="0" err="1">
                <a:solidFill>
                  <a:prstClr val="black"/>
                </a:solidFill>
              </a:rPr>
              <a:t>ó</a:t>
            </a:r>
            <a:r>
              <a:rPr lang="es-ES" sz="1100" dirty="0">
                <a:solidFill>
                  <a:prstClr val="black"/>
                </a:solidFill>
              </a:rPr>
              <a:t> 626 468 629 </a:t>
            </a:r>
            <a:r>
              <a:rPr lang="es-ES" sz="1100" dirty="0">
                <a:solidFill>
                  <a:prstClr val="black"/>
                </a:solidFill>
                <a:hlinkClick r:id="rId7"/>
              </a:rPr>
              <a:t>comuniondelagracia.es</a:t>
            </a:r>
            <a:r>
              <a:rPr lang="es-ES" sz="1100" dirty="0">
                <a:solidFill>
                  <a:prstClr val="black"/>
                </a:solidFill>
              </a:rPr>
              <a:t> </a:t>
            </a:r>
            <a:endParaRPr lang="es-SV" sz="1100" dirty="0">
              <a:solidFill>
                <a:prstClr val="black"/>
              </a:solidFill>
            </a:endParaRPr>
          </a:p>
          <a:p>
            <a:r>
              <a:rPr lang="es-ES" sz="1100" b="1" dirty="0">
                <a:solidFill>
                  <a:prstClr val="black"/>
                </a:solidFill>
              </a:rPr>
              <a:t>Estados Unidos:</a:t>
            </a:r>
            <a:r>
              <a:rPr lang="es-ES" sz="1100" dirty="0">
                <a:solidFill>
                  <a:prstClr val="black"/>
                </a:solidFill>
              </a:rPr>
              <a:t> P.O. Box 5005, </a:t>
            </a:r>
            <a:r>
              <a:rPr lang="es-ES" sz="1100" dirty="0" err="1">
                <a:solidFill>
                  <a:prstClr val="black"/>
                </a:solidFill>
              </a:rPr>
              <a:t>Glendora</a:t>
            </a:r>
            <a:r>
              <a:rPr lang="es-ES" sz="1100" dirty="0">
                <a:solidFill>
                  <a:prstClr val="black"/>
                </a:solidFill>
              </a:rPr>
              <a:t>, CA 91740-5005. </a:t>
            </a:r>
            <a:r>
              <a:rPr lang="es-ES" sz="1100" b="1" dirty="0">
                <a:solidFill>
                  <a:prstClr val="black"/>
                </a:solidFill>
              </a:rPr>
              <a:t>Guatemala:</a:t>
            </a:r>
            <a:r>
              <a:rPr lang="es-ES" sz="1100" dirty="0">
                <a:solidFill>
                  <a:prstClr val="black"/>
                </a:solidFill>
              </a:rPr>
              <a:t> </a:t>
            </a:r>
            <a:r>
              <a:rPr lang="es-ES" sz="1100" dirty="0" err="1">
                <a:solidFill>
                  <a:prstClr val="black"/>
                </a:solidFill>
              </a:rPr>
              <a:t>Apdo</a:t>
            </a:r>
            <a:r>
              <a:rPr lang="es-ES" sz="1100" dirty="0">
                <a:solidFill>
                  <a:prstClr val="black"/>
                </a:solidFill>
              </a:rPr>
              <a:t> 2489, Guatemala. </a:t>
            </a:r>
          </a:p>
          <a:p>
            <a:r>
              <a:rPr lang="es-ES" sz="1100" b="1" dirty="0">
                <a:solidFill>
                  <a:prstClr val="black"/>
                </a:solidFill>
              </a:rPr>
              <a:t>Honduras:</a:t>
            </a:r>
            <a:r>
              <a:rPr lang="es-ES" sz="1100" dirty="0">
                <a:solidFill>
                  <a:prstClr val="black"/>
                </a:solidFill>
              </a:rPr>
              <a:t> Apartado 20831, Comayagüela. </a:t>
            </a:r>
          </a:p>
          <a:p>
            <a:r>
              <a:rPr lang="es-ES" sz="1100" b="1" dirty="0">
                <a:solidFill>
                  <a:prstClr val="black"/>
                </a:solidFill>
              </a:rPr>
              <a:t>México: </a:t>
            </a:r>
            <a:r>
              <a:rPr lang="es-SV" sz="1100">
                <a:solidFill>
                  <a:prstClr val="black"/>
                </a:solidFill>
                <a:hlinkClick r:id="rId8"/>
              </a:rPr>
              <a:t>comuniongracia.org.mx</a:t>
            </a:r>
            <a:r>
              <a:rPr lang="es-SV" sz="1100">
                <a:solidFill>
                  <a:prstClr val="black"/>
                </a:solidFill>
              </a:rPr>
              <a:t>  </a:t>
            </a:r>
            <a:r>
              <a:rPr lang="es-ES" sz="1100" smtClean="0">
                <a:solidFill>
                  <a:prstClr val="black"/>
                </a:solidFill>
              </a:rPr>
              <a:t>  </a:t>
            </a:r>
            <a:endParaRPr lang="es-ES" sz="1100" dirty="0">
              <a:solidFill>
                <a:prstClr val="black"/>
              </a:solidFill>
            </a:endParaRPr>
          </a:p>
          <a:p>
            <a:r>
              <a:rPr lang="es-ES" sz="1100" b="1" dirty="0">
                <a:solidFill>
                  <a:prstClr val="black"/>
                </a:solidFill>
              </a:rPr>
              <a:t>Perú: </a:t>
            </a:r>
            <a:r>
              <a:rPr lang="es-SV" sz="1100" dirty="0">
                <a:solidFill>
                  <a:prstClr val="black"/>
                </a:solidFill>
                <a:hlinkClick r:id="rId9"/>
              </a:rPr>
              <a:t>comuniondelagracia.pe</a:t>
            </a:r>
            <a:endParaRPr lang="es-SV" sz="1100" dirty="0">
              <a:solidFill>
                <a:prstClr val="black"/>
              </a:solidFill>
            </a:endParaRPr>
          </a:p>
          <a:p>
            <a:r>
              <a:rPr lang="es-ES" sz="1100" b="1" dirty="0">
                <a:solidFill>
                  <a:prstClr val="black"/>
                </a:solidFill>
              </a:rPr>
              <a:t>Resto del mundo:</a:t>
            </a:r>
            <a:r>
              <a:rPr lang="es-ES" sz="1100" dirty="0">
                <a:solidFill>
                  <a:prstClr val="black"/>
                </a:solidFill>
              </a:rPr>
              <a:t> </a:t>
            </a:r>
            <a:r>
              <a:rPr lang="es-ES" sz="1100" dirty="0">
                <a:solidFill>
                  <a:prstClr val="black"/>
                </a:solidFill>
                <a:hlinkClick r:id="rId10"/>
              </a:rPr>
              <a:t>gci.org/</a:t>
            </a:r>
            <a:r>
              <a:rPr lang="es-ES" sz="1100" dirty="0" err="1">
                <a:solidFill>
                  <a:prstClr val="black"/>
                </a:solidFill>
                <a:hlinkClick r:id="rId10"/>
              </a:rPr>
              <a:t>churches</a:t>
            </a:r>
            <a:endParaRPr lang="es-SV" sz="1100" dirty="0">
              <a:solidFill>
                <a:prstClr val="black"/>
              </a:solidFill>
            </a:endParaRPr>
          </a:p>
          <a:p>
            <a:r>
              <a:rPr lang="en-US" sz="1100" b="1" dirty="0">
                <a:solidFill>
                  <a:prstClr val="black"/>
                </a:solidFill>
              </a:rPr>
              <a:t>web:</a:t>
            </a:r>
            <a:r>
              <a:rPr lang="en-US" sz="1100" dirty="0">
                <a:solidFill>
                  <a:prstClr val="black"/>
                </a:solidFill>
              </a:rPr>
              <a:t> </a:t>
            </a:r>
            <a:r>
              <a:rPr lang="en-US" sz="1100" dirty="0">
                <a:solidFill>
                  <a:prstClr val="black"/>
                </a:solidFill>
                <a:hlinkClick r:id="rId11"/>
              </a:rPr>
              <a:t>http://comuniondegracia.org</a:t>
            </a:r>
            <a:endParaRPr lang="es-SV" sz="1100" dirty="0">
              <a:solidFill>
                <a:prstClr val="black"/>
              </a:solidFill>
            </a:endParaRPr>
          </a:p>
          <a:p>
            <a:r>
              <a:rPr lang="en-US" sz="1100" b="1" dirty="0">
                <a:solidFill>
                  <a:prstClr val="black"/>
                </a:solidFill>
              </a:rPr>
              <a:t>email:</a:t>
            </a:r>
            <a:r>
              <a:rPr lang="en-US" sz="1100" dirty="0">
                <a:solidFill>
                  <a:prstClr val="black"/>
                </a:solidFill>
              </a:rPr>
              <a:t> </a:t>
            </a:r>
            <a:r>
              <a:rPr lang="en-US" sz="1100" dirty="0">
                <a:solidFill>
                  <a:prstClr val="black"/>
                </a:solidFill>
                <a:hlinkClick r:id="rId12"/>
              </a:rPr>
              <a:t>comunion.gracia@gmail.com</a:t>
            </a:r>
            <a:endParaRPr lang="es-SV" sz="1100" dirty="0">
              <a:solidFill>
                <a:prstClr val="black"/>
              </a:solidFill>
            </a:endParaRPr>
          </a:p>
          <a:p>
            <a:r>
              <a:rPr lang="es-SV" sz="1100" b="1" dirty="0" err="1">
                <a:solidFill>
                  <a:prstClr val="black"/>
                </a:solidFill>
                <a:hlinkClick r:id="rId13"/>
              </a:rPr>
              <a:t>facebook</a:t>
            </a:r>
            <a:r>
              <a:rPr lang="es-SV" sz="1100" b="1" dirty="0">
                <a:solidFill>
                  <a:prstClr val="black"/>
                </a:solidFill>
                <a:hlinkClick r:id="rId13"/>
              </a:rPr>
              <a:t>: </a:t>
            </a:r>
            <a:r>
              <a:rPr lang="es-SV" sz="1100" dirty="0" err="1">
                <a:solidFill>
                  <a:prstClr val="black"/>
                </a:solidFill>
                <a:hlinkClick r:id="rId13"/>
              </a:rPr>
              <a:t>ComuniondelaGracia</a:t>
            </a:r>
            <a:endParaRPr lang="es-SV" sz="1100" dirty="0">
              <a:solidFill>
                <a:prstClr val="black"/>
              </a:solidFill>
            </a:endParaRPr>
          </a:p>
          <a:p>
            <a:r>
              <a:rPr lang="es-SV" sz="1100" b="1" dirty="0" err="1">
                <a:solidFill>
                  <a:prstClr val="black"/>
                </a:solidFill>
                <a:hlinkClick r:id="rId14"/>
              </a:rPr>
              <a:t>twitter</a:t>
            </a:r>
            <a:r>
              <a:rPr lang="es-SV" sz="1100" b="1" dirty="0">
                <a:solidFill>
                  <a:prstClr val="black"/>
                </a:solidFill>
                <a:hlinkClick r:id="rId14"/>
              </a:rPr>
              <a:t>:</a:t>
            </a:r>
            <a:r>
              <a:rPr lang="es-SV" sz="1100" dirty="0">
                <a:solidFill>
                  <a:prstClr val="black"/>
                </a:solidFill>
                <a:hlinkClick r:id="rId14"/>
              </a:rPr>
              <a:t> @</a:t>
            </a:r>
            <a:r>
              <a:rPr lang="es-SV" sz="1100" dirty="0" err="1">
                <a:solidFill>
                  <a:prstClr val="black"/>
                </a:solidFill>
                <a:hlinkClick r:id="rId14"/>
              </a:rPr>
              <a:t>comuniongracia</a:t>
            </a:r>
            <a:endParaRPr lang="es-SV" sz="1100" dirty="0">
              <a:solidFill>
                <a:prstClr val="black"/>
              </a:solidFill>
              <a:latin typeface="Tahoma" pitchFamily="34" charset="0"/>
              <a:ea typeface="ＭＳ Ｐゴシック" pitchFamily="48" charset="-128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0506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RG-1014_print_CrystalGraphics.com_PowerPoint_Templates_trial</Template>
  <TotalTime>825</TotalTime>
  <Words>693</Words>
  <Application>Microsoft Office PowerPoint</Application>
  <PresentationFormat>Personalizado</PresentationFormat>
  <Paragraphs>47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Contra la corriente Introducción</vt:lpstr>
      <vt:lpstr>¿Por qué estudiar  Colosenses? </vt:lpstr>
      <vt:lpstr>¿Quién escribió Colosenses  y a quién fue escrito? </vt:lpstr>
      <vt:lpstr>¿Cuándo fue escrito Colosenses? </vt:lpstr>
      <vt:lpstr>¿Por qué fue escrito Colosenses? </vt:lpstr>
      <vt:lpstr>¿Cuál es el fondo de Colosenses? </vt:lpstr>
      <vt:lpstr>¿Qué encontramos en Colosenses? </vt:lpstr>
      <vt:lpstr>Presentación de PowerPoint</vt:lpstr>
    </vt:vector>
  </TitlesOfParts>
  <Company>Agreda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Leyendo la Biblia  con Jesús como guía</dc:title>
  <dc:creator>David Agreda</dc:creator>
  <cp:lastModifiedBy>David E Agreda</cp:lastModifiedBy>
  <cp:revision>81</cp:revision>
  <dcterms:created xsi:type="dcterms:W3CDTF">2014-03-28T03:03:14Z</dcterms:created>
  <dcterms:modified xsi:type="dcterms:W3CDTF">2014-06-13T21:05:07Z</dcterms:modified>
</cp:coreProperties>
</file>