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5" r:id="rId3"/>
    <p:sldId id="270" r:id="rId4"/>
    <p:sldId id="276" r:id="rId5"/>
    <p:sldId id="275" r:id="rId6"/>
    <p:sldId id="274" r:id="rId7"/>
    <p:sldId id="279" r:id="rId8"/>
    <p:sldId id="280" r:id="rId9"/>
    <p:sldId id="282" r:id="rId10"/>
    <p:sldId id="285" r:id="rId11"/>
    <p:sldId id="284" r:id="rId12"/>
    <p:sldId id="286" r:id="rId13"/>
    <p:sldId id="281" r:id="rId14"/>
  </p:sldIdLst>
  <p:sldSz cx="9144000" cy="6858000" type="screen4x3"/>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136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780326-3C32-4A24-A009-94DEB8C4A8ED}" type="datetimeFigureOut">
              <a:rPr lang="bg-BG" smtClean="0"/>
              <a:pPr/>
              <a:t>16.4.2016 г.</a:t>
            </a:fld>
            <a:endParaRPr lang="bg-B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3F32AC-D486-490C-8E33-6F932B0A71E3}" type="slidenum">
              <a:rPr lang="bg-BG" smtClean="0"/>
              <a:pPr/>
              <a:t>‹#›</a:t>
            </a:fld>
            <a:endParaRPr lang="bg-BG"/>
          </a:p>
        </p:txBody>
      </p:sp>
    </p:spTree>
    <p:extLst>
      <p:ext uri="{BB962C8B-B14F-4D97-AF65-F5344CB8AC3E}">
        <p14:creationId xmlns:p14="http://schemas.microsoft.com/office/powerpoint/2010/main" val="2508583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1</a:t>
            </a:fld>
            <a:endParaRPr lang="bg-BG"/>
          </a:p>
        </p:txBody>
      </p:sp>
    </p:spTree>
    <p:extLst>
      <p:ext uri="{BB962C8B-B14F-4D97-AF65-F5344CB8AC3E}">
        <p14:creationId xmlns:p14="http://schemas.microsoft.com/office/powerpoint/2010/main" val="18151136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10</a:t>
            </a:fld>
            <a:endParaRPr lang="bg-BG"/>
          </a:p>
        </p:txBody>
      </p:sp>
    </p:spTree>
    <p:extLst>
      <p:ext uri="{BB962C8B-B14F-4D97-AF65-F5344CB8AC3E}">
        <p14:creationId xmlns:p14="http://schemas.microsoft.com/office/powerpoint/2010/main" val="17882832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11</a:t>
            </a:fld>
            <a:endParaRPr lang="bg-BG"/>
          </a:p>
        </p:txBody>
      </p:sp>
    </p:spTree>
    <p:extLst>
      <p:ext uri="{BB962C8B-B14F-4D97-AF65-F5344CB8AC3E}">
        <p14:creationId xmlns:p14="http://schemas.microsoft.com/office/powerpoint/2010/main" val="6416809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12</a:t>
            </a:fld>
            <a:endParaRPr lang="bg-BG"/>
          </a:p>
        </p:txBody>
      </p:sp>
    </p:spTree>
    <p:extLst>
      <p:ext uri="{BB962C8B-B14F-4D97-AF65-F5344CB8AC3E}">
        <p14:creationId xmlns:p14="http://schemas.microsoft.com/office/powerpoint/2010/main" val="2412948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13</a:t>
            </a:fld>
            <a:endParaRPr lang="bg-BG"/>
          </a:p>
        </p:txBody>
      </p:sp>
    </p:spTree>
    <p:extLst>
      <p:ext uri="{BB962C8B-B14F-4D97-AF65-F5344CB8AC3E}">
        <p14:creationId xmlns:p14="http://schemas.microsoft.com/office/powerpoint/2010/main" val="13104909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2</a:t>
            </a:fld>
            <a:endParaRPr lang="bg-BG"/>
          </a:p>
        </p:txBody>
      </p:sp>
    </p:spTree>
    <p:extLst>
      <p:ext uri="{BB962C8B-B14F-4D97-AF65-F5344CB8AC3E}">
        <p14:creationId xmlns:p14="http://schemas.microsoft.com/office/powerpoint/2010/main" val="3007289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3</a:t>
            </a:fld>
            <a:endParaRPr lang="bg-BG"/>
          </a:p>
        </p:txBody>
      </p:sp>
    </p:spTree>
    <p:extLst>
      <p:ext uri="{BB962C8B-B14F-4D97-AF65-F5344CB8AC3E}">
        <p14:creationId xmlns:p14="http://schemas.microsoft.com/office/powerpoint/2010/main" val="25552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4</a:t>
            </a:fld>
            <a:endParaRPr lang="bg-BG"/>
          </a:p>
        </p:txBody>
      </p:sp>
    </p:spTree>
    <p:extLst>
      <p:ext uri="{BB962C8B-B14F-4D97-AF65-F5344CB8AC3E}">
        <p14:creationId xmlns:p14="http://schemas.microsoft.com/office/powerpoint/2010/main" val="3426864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5</a:t>
            </a:fld>
            <a:endParaRPr lang="bg-BG"/>
          </a:p>
        </p:txBody>
      </p:sp>
    </p:spTree>
    <p:extLst>
      <p:ext uri="{BB962C8B-B14F-4D97-AF65-F5344CB8AC3E}">
        <p14:creationId xmlns:p14="http://schemas.microsoft.com/office/powerpoint/2010/main" val="1220891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6</a:t>
            </a:fld>
            <a:endParaRPr lang="bg-BG"/>
          </a:p>
        </p:txBody>
      </p:sp>
    </p:spTree>
    <p:extLst>
      <p:ext uri="{BB962C8B-B14F-4D97-AF65-F5344CB8AC3E}">
        <p14:creationId xmlns:p14="http://schemas.microsoft.com/office/powerpoint/2010/main" val="1554518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7</a:t>
            </a:fld>
            <a:endParaRPr lang="bg-BG"/>
          </a:p>
        </p:txBody>
      </p:sp>
    </p:spTree>
    <p:extLst>
      <p:ext uri="{BB962C8B-B14F-4D97-AF65-F5344CB8AC3E}">
        <p14:creationId xmlns:p14="http://schemas.microsoft.com/office/powerpoint/2010/main" val="3951337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8</a:t>
            </a:fld>
            <a:endParaRPr lang="bg-BG"/>
          </a:p>
        </p:txBody>
      </p:sp>
    </p:spTree>
    <p:extLst>
      <p:ext uri="{BB962C8B-B14F-4D97-AF65-F5344CB8AC3E}">
        <p14:creationId xmlns:p14="http://schemas.microsoft.com/office/powerpoint/2010/main" val="8390419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bg-BG"/>
          </a:p>
        </p:txBody>
      </p:sp>
      <p:sp>
        <p:nvSpPr>
          <p:cNvPr id="4" name="Slide Number Placeholder 3"/>
          <p:cNvSpPr>
            <a:spLocks noGrp="1"/>
          </p:cNvSpPr>
          <p:nvPr>
            <p:ph type="sldNum" sz="quarter" idx="10"/>
          </p:nvPr>
        </p:nvSpPr>
        <p:spPr/>
        <p:txBody>
          <a:bodyPr/>
          <a:lstStyle/>
          <a:p>
            <a:fld id="{803F32AC-D486-490C-8E33-6F932B0A71E3}" type="slidenum">
              <a:rPr lang="bg-BG" smtClean="0"/>
              <a:pPr/>
              <a:t>9</a:t>
            </a:fld>
            <a:endParaRPr lang="bg-BG"/>
          </a:p>
        </p:txBody>
      </p:sp>
    </p:spTree>
    <p:extLst>
      <p:ext uri="{BB962C8B-B14F-4D97-AF65-F5344CB8AC3E}">
        <p14:creationId xmlns:p14="http://schemas.microsoft.com/office/powerpoint/2010/main" val="1326926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bg-B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bg-BG"/>
          </a:p>
        </p:txBody>
      </p:sp>
      <p:sp>
        <p:nvSpPr>
          <p:cNvPr id="4" name="Date Placeholder 3"/>
          <p:cNvSpPr>
            <a:spLocks noGrp="1"/>
          </p:cNvSpPr>
          <p:nvPr>
            <p:ph type="dt" sz="half" idx="10"/>
          </p:nvPr>
        </p:nvSpPr>
        <p:spPr/>
        <p:txBody>
          <a:bodyPr/>
          <a:lstStyle/>
          <a:p>
            <a:fld id="{4E637D93-FF63-4E1C-AAAA-5AED799F1B8E}" type="datetime1">
              <a:rPr lang="bg-BG" smtClean="0"/>
              <a:pPr/>
              <a:t>16.4.2016 г.</a:t>
            </a:fld>
            <a:endParaRPr lang="bg-BG"/>
          </a:p>
        </p:txBody>
      </p:sp>
      <p:sp>
        <p:nvSpPr>
          <p:cNvPr id="5" name="Footer Placeholder 4"/>
          <p:cNvSpPr>
            <a:spLocks noGrp="1"/>
          </p:cNvSpPr>
          <p:nvPr>
            <p:ph type="ftr" sz="quarter" idx="11"/>
          </p:nvPr>
        </p:nvSpPr>
        <p:spPr/>
        <p:txBody>
          <a:bodyPr/>
          <a:lstStyle/>
          <a:p>
            <a:r>
              <a:rPr lang="bg-BG" smtClean="0"/>
              <a:t>СОФИЯ, 23.04.2014</a:t>
            </a:r>
            <a:endParaRPr lang="bg-BG"/>
          </a:p>
        </p:txBody>
      </p:sp>
      <p:sp>
        <p:nvSpPr>
          <p:cNvPr id="6" name="Slide Number Placeholder 5"/>
          <p:cNvSpPr>
            <a:spLocks noGrp="1"/>
          </p:cNvSpPr>
          <p:nvPr>
            <p:ph type="sldNum" sz="quarter" idx="12"/>
          </p:nvPr>
        </p:nvSpPr>
        <p:spPr/>
        <p:txBody>
          <a:bodyPr/>
          <a:lstStyle/>
          <a:p>
            <a:fld id="{8E870635-F580-43F8-A03F-AB2F1543CB80}" type="slidenum">
              <a:rPr lang="bg-BG" smtClean="0"/>
              <a:pPr/>
              <a:t>‹#›</a:t>
            </a:fld>
            <a:endParaRPr lang="bg-B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Date Placeholder 3"/>
          <p:cNvSpPr>
            <a:spLocks noGrp="1"/>
          </p:cNvSpPr>
          <p:nvPr>
            <p:ph type="dt" sz="half" idx="10"/>
          </p:nvPr>
        </p:nvSpPr>
        <p:spPr/>
        <p:txBody>
          <a:bodyPr/>
          <a:lstStyle/>
          <a:p>
            <a:fld id="{0263B52C-85E2-4C80-94B7-127CCDB62C02}" type="datetime1">
              <a:rPr lang="bg-BG" smtClean="0"/>
              <a:pPr/>
              <a:t>16.4.2016 г.</a:t>
            </a:fld>
            <a:endParaRPr lang="bg-BG"/>
          </a:p>
        </p:txBody>
      </p:sp>
      <p:sp>
        <p:nvSpPr>
          <p:cNvPr id="5" name="Footer Placeholder 4"/>
          <p:cNvSpPr>
            <a:spLocks noGrp="1"/>
          </p:cNvSpPr>
          <p:nvPr>
            <p:ph type="ftr" sz="quarter" idx="11"/>
          </p:nvPr>
        </p:nvSpPr>
        <p:spPr/>
        <p:txBody>
          <a:bodyPr/>
          <a:lstStyle/>
          <a:p>
            <a:r>
              <a:rPr lang="bg-BG" smtClean="0"/>
              <a:t>СОФИЯ, 23.04.2014</a:t>
            </a:r>
            <a:endParaRPr lang="bg-BG"/>
          </a:p>
        </p:txBody>
      </p:sp>
      <p:sp>
        <p:nvSpPr>
          <p:cNvPr id="6" name="Slide Number Placeholder 5"/>
          <p:cNvSpPr>
            <a:spLocks noGrp="1"/>
          </p:cNvSpPr>
          <p:nvPr>
            <p:ph type="sldNum" sz="quarter" idx="12"/>
          </p:nvPr>
        </p:nvSpPr>
        <p:spPr/>
        <p:txBody>
          <a:bodyPr/>
          <a:lstStyle/>
          <a:p>
            <a:fld id="{8E870635-F580-43F8-A03F-AB2F1543CB80}" type="slidenum">
              <a:rPr lang="bg-BG" smtClean="0"/>
              <a:pPr/>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bg-B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Date Placeholder 3"/>
          <p:cNvSpPr>
            <a:spLocks noGrp="1"/>
          </p:cNvSpPr>
          <p:nvPr>
            <p:ph type="dt" sz="half" idx="10"/>
          </p:nvPr>
        </p:nvSpPr>
        <p:spPr/>
        <p:txBody>
          <a:bodyPr/>
          <a:lstStyle/>
          <a:p>
            <a:fld id="{752F93DA-FB20-42FB-8030-8FDF1E346206}" type="datetime1">
              <a:rPr lang="bg-BG" smtClean="0"/>
              <a:pPr/>
              <a:t>16.4.2016 г.</a:t>
            </a:fld>
            <a:endParaRPr lang="bg-BG"/>
          </a:p>
        </p:txBody>
      </p:sp>
      <p:sp>
        <p:nvSpPr>
          <p:cNvPr id="5" name="Footer Placeholder 4"/>
          <p:cNvSpPr>
            <a:spLocks noGrp="1"/>
          </p:cNvSpPr>
          <p:nvPr>
            <p:ph type="ftr" sz="quarter" idx="11"/>
          </p:nvPr>
        </p:nvSpPr>
        <p:spPr/>
        <p:txBody>
          <a:bodyPr/>
          <a:lstStyle/>
          <a:p>
            <a:r>
              <a:rPr lang="bg-BG" smtClean="0"/>
              <a:t>СОФИЯ, 23.04.2014</a:t>
            </a:r>
            <a:endParaRPr lang="bg-BG"/>
          </a:p>
        </p:txBody>
      </p:sp>
      <p:sp>
        <p:nvSpPr>
          <p:cNvPr id="6" name="Slide Number Placeholder 5"/>
          <p:cNvSpPr>
            <a:spLocks noGrp="1"/>
          </p:cNvSpPr>
          <p:nvPr>
            <p:ph type="sldNum" sz="quarter" idx="12"/>
          </p:nvPr>
        </p:nvSpPr>
        <p:spPr/>
        <p:txBody>
          <a:bodyPr/>
          <a:lstStyle/>
          <a:p>
            <a:fld id="{8E870635-F580-43F8-A03F-AB2F1543CB80}" type="slidenum">
              <a:rPr lang="bg-BG" smtClean="0"/>
              <a:pPr/>
              <a:t>‹#›</a:t>
            </a:fld>
            <a:endParaRPr lang="bg-B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Date Placeholder 3"/>
          <p:cNvSpPr>
            <a:spLocks noGrp="1"/>
          </p:cNvSpPr>
          <p:nvPr>
            <p:ph type="dt" sz="half" idx="10"/>
          </p:nvPr>
        </p:nvSpPr>
        <p:spPr/>
        <p:txBody>
          <a:bodyPr/>
          <a:lstStyle/>
          <a:p>
            <a:fld id="{D6DDE3B2-2B7C-4FC5-93F7-899BEFDB2A83}" type="datetime1">
              <a:rPr lang="bg-BG" smtClean="0"/>
              <a:pPr/>
              <a:t>16.4.2016 г.</a:t>
            </a:fld>
            <a:endParaRPr lang="bg-BG"/>
          </a:p>
        </p:txBody>
      </p:sp>
      <p:sp>
        <p:nvSpPr>
          <p:cNvPr id="5" name="Footer Placeholder 4"/>
          <p:cNvSpPr>
            <a:spLocks noGrp="1"/>
          </p:cNvSpPr>
          <p:nvPr>
            <p:ph type="ftr" sz="quarter" idx="11"/>
          </p:nvPr>
        </p:nvSpPr>
        <p:spPr/>
        <p:txBody>
          <a:bodyPr/>
          <a:lstStyle/>
          <a:p>
            <a:r>
              <a:rPr lang="bg-BG" smtClean="0"/>
              <a:t>СОФИЯ, 23.04.2014</a:t>
            </a:r>
            <a:endParaRPr lang="bg-BG"/>
          </a:p>
        </p:txBody>
      </p:sp>
      <p:sp>
        <p:nvSpPr>
          <p:cNvPr id="6" name="Slide Number Placeholder 5"/>
          <p:cNvSpPr>
            <a:spLocks noGrp="1"/>
          </p:cNvSpPr>
          <p:nvPr>
            <p:ph type="sldNum" sz="quarter" idx="12"/>
          </p:nvPr>
        </p:nvSpPr>
        <p:spPr/>
        <p:txBody>
          <a:bodyPr/>
          <a:lstStyle/>
          <a:p>
            <a:fld id="{8E870635-F580-43F8-A03F-AB2F1543CB80}" type="slidenum">
              <a:rPr lang="bg-BG" smtClean="0"/>
              <a:pPr/>
              <a:t>‹#›</a:t>
            </a:fld>
            <a:endParaRPr lang="bg-B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g-B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B2C78B-0FFD-4AC4-99C7-1B635361F408}" type="datetime1">
              <a:rPr lang="bg-BG" smtClean="0"/>
              <a:pPr/>
              <a:t>16.4.2016 г.</a:t>
            </a:fld>
            <a:endParaRPr lang="bg-BG"/>
          </a:p>
        </p:txBody>
      </p:sp>
      <p:sp>
        <p:nvSpPr>
          <p:cNvPr id="5" name="Footer Placeholder 4"/>
          <p:cNvSpPr>
            <a:spLocks noGrp="1"/>
          </p:cNvSpPr>
          <p:nvPr>
            <p:ph type="ftr" sz="quarter" idx="11"/>
          </p:nvPr>
        </p:nvSpPr>
        <p:spPr/>
        <p:txBody>
          <a:bodyPr/>
          <a:lstStyle/>
          <a:p>
            <a:r>
              <a:rPr lang="bg-BG" smtClean="0"/>
              <a:t>СОФИЯ, 23.04.2014</a:t>
            </a:r>
            <a:endParaRPr lang="bg-BG"/>
          </a:p>
        </p:txBody>
      </p:sp>
      <p:sp>
        <p:nvSpPr>
          <p:cNvPr id="6" name="Slide Number Placeholder 5"/>
          <p:cNvSpPr>
            <a:spLocks noGrp="1"/>
          </p:cNvSpPr>
          <p:nvPr>
            <p:ph type="sldNum" sz="quarter" idx="12"/>
          </p:nvPr>
        </p:nvSpPr>
        <p:spPr/>
        <p:txBody>
          <a:bodyPr/>
          <a:lstStyle/>
          <a:p>
            <a:fld id="{8E870635-F580-43F8-A03F-AB2F1543CB80}" type="slidenum">
              <a:rPr lang="bg-BG" smtClean="0"/>
              <a:pPr/>
              <a:t>‹#›</a:t>
            </a:fld>
            <a:endParaRPr lang="bg-B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Date Placeholder 4"/>
          <p:cNvSpPr>
            <a:spLocks noGrp="1"/>
          </p:cNvSpPr>
          <p:nvPr>
            <p:ph type="dt" sz="half" idx="10"/>
          </p:nvPr>
        </p:nvSpPr>
        <p:spPr/>
        <p:txBody>
          <a:bodyPr/>
          <a:lstStyle/>
          <a:p>
            <a:fld id="{A35C89C9-CF9D-4740-B06A-F736F5F9C0F6}" type="datetime1">
              <a:rPr lang="bg-BG" smtClean="0"/>
              <a:pPr/>
              <a:t>16.4.2016 г.</a:t>
            </a:fld>
            <a:endParaRPr lang="bg-BG"/>
          </a:p>
        </p:txBody>
      </p:sp>
      <p:sp>
        <p:nvSpPr>
          <p:cNvPr id="6" name="Footer Placeholder 5"/>
          <p:cNvSpPr>
            <a:spLocks noGrp="1"/>
          </p:cNvSpPr>
          <p:nvPr>
            <p:ph type="ftr" sz="quarter" idx="11"/>
          </p:nvPr>
        </p:nvSpPr>
        <p:spPr/>
        <p:txBody>
          <a:bodyPr/>
          <a:lstStyle/>
          <a:p>
            <a:r>
              <a:rPr lang="bg-BG" smtClean="0"/>
              <a:t>СОФИЯ, 23.04.2014</a:t>
            </a:r>
            <a:endParaRPr lang="bg-BG"/>
          </a:p>
        </p:txBody>
      </p:sp>
      <p:sp>
        <p:nvSpPr>
          <p:cNvPr id="7" name="Slide Number Placeholder 6"/>
          <p:cNvSpPr>
            <a:spLocks noGrp="1"/>
          </p:cNvSpPr>
          <p:nvPr>
            <p:ph type="sldNum" sz="quarter" idx="12"/>
          </p:nvPr>
        </p:nvSpPr>
        <p:spPr/>
        <p:txBody>
          <a:bodyPr/>
          <a:lstStyle/>
          <a:p>
            <a:fld id="{8E870635-F580-43F8-A03F-AB2F1543CB80}" type="slidenum">
              <a:rPr lang="bg-BG" smtClean="0"/>
              <a:pPr/>
              <a:t>‹#›</a:t>
            </a:fld>
            <a:endParaRPr lang="bg-B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bg-B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7" name="Date Placeholder 6"/>
          <p:cNvSpPr>
            <a:spLocks noGrp="1"/>
          </p:cNvSpPr>
          <p:nvPr>
            <p:ph type="dt" sz="half" idx="10"/>
          </p:nvPr>
        </p:nvSpPr>
        <p:spPr/>
        <p:txBody>
          <a:bodyPr/>
          <a:lstStyle/>
          <a:p>
            <a:fld id="{A6073B2D-256F-4ABD-A65A-F7057386F825}" type="datetime1">
              <a:rPr lang="bg-BG" smtClean="0"/>
              <a:pPr/>
              <a:t>16.4.2016 г.</a:t>
            </a:fld>
            <a:endParaRPr lang="bg-BG"/>
          </a:p>
        </p:txBody>
      </p:sp>
      <p:sp>
        <p:nvSpPr>
          <p:cNvPr id="8" name="Footer Placeholder 7"/>
          <p:cNvSpPr>
            <a:spLocks noGrp="1"/>
          </p:cNvSpPr>
          <p:nvPr>
            <p:ph type="ftr" sz="quarter" idx="11"/>
          </p:nvPr>
        </p:nvSpPr>
        <p:spPr/>
        <p:txBody>
          <a:bodyPr/>
          <a:lstStyle/>
          <a:p>
            <a:r>
              <a:rPr lang="bg-BG" smtClean="0"/>
              <a:t>СОФИЯ, 23.04.2014</a:t>
            </a:r>
            <a:endParaRPr lang="bg-BG"/>
          </a:p>
        </p:txBody>
      </p:sp>
      <p:sp>
        <p:nvSpPr>
          <p:cNvPr id="9" name="Slide Number Placeholder 8"/>
          <p:cNvSpPr>
            <a:spLocks noGrp="1"/>
          </p:cNvSpPr>
          <p:nvPr>
            <p:ph type="sldNum" sz="quarter" idx="12"/>
          </p:nvPr>
        </p:nvSpPr>
        <p:spPr/>
        <p:txBody>
          <a:bodyPr/>
          <a:lstStyle/>
          <a:p>
            <a:fld id="{8E870635-F580-43F8-A03F-AB2F1543CB80}" type="slidenum">
              <a:rPr lang="bg-BG" smtClean="0"/>
              <a:pPr/>
              <a:t>‹#›</a:t>
            </a:fld>
            <a:endParaRPr lang="bg-B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Date Placeholder 2"/>
          <p:cNvSpPr>
            <a:spLocks noGrp="1"/>
          </p:cNvSpPr>
          <p:nvPr>
            <p:ph type="dt" sz="half" idx="10"/>
          </p:nvPr>
        </p:nvSpPr>
        <p:spPr/>
        <p:txBody>
          <a:bodyPr/>
          <a:lstStyle/>
          <a:p>
            <a:fld id="{7AABBB95-0A6D-4384-A312-ED5EFBAF452D}" type="datetime1">
              <a:rPr lang="bg-BG" smtClean="0"/>
              <a:pPr/>
              <a:t>16.4.2016 г.</a:t>
            </a:fld>
            <a:endParaRPr lang="bg-BG"/>
          </a:p>
        </p:txBody>
      </p:sp>
      <p:sp>
        <p:nvSpPr>
          <p:cNvPr id="4" name="Footer Placeholder 3"/>
          <p:cNvSpPr>
            <a:spLocks noGrp="1"/>
          </p:cNvSpPr>
          <p:nvPr>
            <p:ph type="ftr" sz="quarter" idx="11"/>
          </p:nvPr>
        </p:nvSpPr>
        <p:spPr/>
        <p:txBody>
          <a:bodyPr/>
          <a:lstStyle/>
          <a:p>
            <a:r>
              <a:rPr lang="bg-BG" smtClean="0"/>
              <a:t>СОФИЯ, 23.04.2014</a:t>
            </a:r>
            <a:endParaRPr lang="bg-BG"/>
          </a:p>
        </p:txBody>
      </p:sp>
      <p:sp>
        <p:nvSpPr>
          <p:cNvPr id="5" name="Slide Number Placeholder 4"/>
          <p:cNvSpPr>
            <a:spLocks noGrp="1"/>
          </p:cNvSpPr>
          <p:nvPr>
            <p:ph type="sldNum" sz="quarter" idx="12"/>
          </p:nvPr>
        </p:nvSpPr>
        <p:spPr/>
        <p:txBody>
          <a:bodyPr/>
          <a:lstStyle/>
          <a:p>
            <a:fld id="{8E870635-F580-43F8-A03F-AB2F1543CB80}" type="slidenum">
              <a:rPr lang="bg-BG" smtClean="0"/>
              <a:pPr/>
              <a:t>‹#›</a:t>
            </a:fld>
            <a:endParaRPr lang="bg-B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DDC40E-6BE0-4EFA-BA5F-69CA9D018D5E}" type="datetime1">
              <a:rPr lang="bg-BG" smtClean="0"/>
              <a:pPr/>
              <a:t>16.4.2016 г.</a:t>
            </a:fld>
            <a:endParaRPr lang="bg-BG"/>
          </a:p>
        </p:txBody>
      </p:sp>
      <p:sp>
        <p:nvSpPr>
          <p:cNvPr id="3" name="Footer Placeholder 2"/>
          <p:cNvSpPr>
            <a:spLocks noGrp="1"/>
          </p:cNvSpPr>
          <p:nvPr>
            <p:ph type="ftr" sz="quarter" idx="11"/>
          </p:nvPr>
        </p:nvSpPr>
        <p:spPr/>
        <p:txBody>
          <a:bodyPr/>
          <a:lstStyle/>
          <a:p>
            <a:r>
              <a:rPr lang="bg-BG" smtClean="0"/>
              <a:t>СОФИЯ, 23.04.2014</a:t>
            </a:r>
            <a:endParaRPr lang="bg-BG"/>
          </a:p>
        </p:txBody>
      </p:sp>
      <p:sp>
        <p:nvSpPr>
          <p:cNvPr id="4" name="Slide Number Placeholder 3"/>
          <p:cNvSpPr>
            <a:spLocks noGrp="1"/>
          </p:cNvSpPr>
          <p:nvPr>
            <p:ph type="sldNum" sz="quarter" idx="12"/>
          </p:nvPr>
        </p:nvSpPr>
        <p:spPr/>
        <p:txBody>
          <a:bodyPr/>
          <a:lstStyle/>
          <a:p>
            <a:fld id="{8E870635-F580-43F8-A03F-AB2F1543CB80}" type="slidenum">
              <a:rPr lang="bg-BG" smtClean="0"/>
              <a:pPr/>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g-B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3C3A05-2B4A-43F6-9DCB-812A24EBE6EF}" type="datetime1">
              <a:rPr lang="bg-BG" smtClean="0"/>
              <a:pPr/>
              <a:t>16.4.2016 г.</a:t>
            </a:fld>
            <a:endParaRPr lang="bg-BG"/>
          </a:p>
        </p:txBody>
      </p:sp>
      <p:sp>
        <p:nvSpPr>
          <p:cNvPr id="6" name="Footer Placeholder 5"/>
          <p:cNvSpPr>
            <a:spLocks noGrp="1"/>
          </p:cNvSpPr>
          <p:nvPr>
            <p:ph type="ftr" sz="quarter" idx="11"/>
          </p:nvPr>
        </p:nvSpPr>
        <p:spPr/>
        <p:txBody>
          <a:bodyPr/>
          <a:lstStyle/>
          <a:p>
            <a:r>
              <a:rPr lang="bg-BG" smtClean="0"/>
              <a:t>СОФИЯ, 23.04.2014</a:t>
            </a:r>
            <a:endParaRPr lang="bg-BG"/>
          </a:p>
        </p:txBody>
      </p:sp>
      <p:sp>
        <p:nvSpPr>
          <p:cNvPr id="7" name="Slide Number Placeholder 6"/>
          <p:cNvSpPr>
            <a:spLocks noGrp="1"/>
          </p:cNvSpPr>
          <p:nvPr>
            <p:ph type="sldNum" sz="quarter" idx="12"/>
          </p:nvPr>
        </p:nvSpPr>
        <p:spPr/>
        <p:txBody>
          <a:bodyPr/>
          <a:lstStyle/>
          <a:p>
            <a:fld id="{8E870635-F580-43F8-A03F-AB2F1543CB80}" type="slidenum">
              <a:rPr lang="bg-BG" smtClean="0"/>
              <a:pPr/>
              <a:t>‹#›</a:t>
            </a:fld>
            <a:endParaRPr lang="bg-B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g-B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g-B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B0CE18-BA21-4E73-8A2B-4FA720EDCAC9}" type="datetime1">
              <a:rPr lang="bg-BG" smtClean="0"/>
              <a:pPr/>
              <a:t>16.4.2016 г.</a:t>
            </a:fld>
            <a:endParaRPr lang="bg-BG"/>
          </a:p>
        </p:txBody>
      </p:sp>
      <p:sp>
        <p:nvSpPr>
          <p:cNvPr id="6" name="Footer Placeholder 5"/>
          <p:cNvSpPr>
            <a:spLocks noGrp="1"/>
          </p:cNvSpPr>
          <p:nvPr>
            <p:ph type="ftr" sz="quarter" idx="11"/>
          </p:nvPr>
        </p:nvSpPr>
        <p:spPr/>
        <p:txBody>
          <a:bodyPr/>
          <a:lstStyle/>
          <a:p>
            <a:r>
              <a:rPr lang="bg-BG" smtClean="0"/>
              <a:t>СОФИЯ, 23.04.2014</a:t>
            </a:r>
            <a:endParaRPr lang="bg-BG"/>
          </a:p>
        </p:txBody>
      </p:sp>
      <p:sp>
        <p:nvSpPr>
          <p:cNvPr id="7" name="Slide Number Placeholder 6"/>
          <p:cNvSpPr>
            <a:spLocks noGrp="1"/>
          </p:cNvSpPr>
          <p:nvPr>
            <p:ph type="sldNum" sz="quarter" idx="12"/>
          </p:nvPr>
        </p:nvSpPr>
        <p:spPr/>
        <p:txBody>
          <a:bodyPr/>
          <a:lstStyle/>
          <a:p>
            <a:fld id="{8E870635-F580-43F8-A03F-AB2F1543CB80}" type="slidenum">
              <a:rPr lang="bg-BG" smtClean="0"/>
              <a:pPr/>
              <a:t>‹#›</a:t>
            </a:fld>
            <a:endParaRPr lang="bg-B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bg-B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C0659B-7609-4BFC-9CE5-8E5A82F4FC7B}" type="datetime1">
              <a:rPr lang="bg-BG" smtClean="0"/>
              <a:pPr/>
              <a:t>16.4.2016 г.</a:t>
            </a:fld>
            <a:endParaRPr lang="bg-B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bg-BG" smtClean="0"/>
              <a:t>СОФИЯ, 23.04.2014</a:t>
            </a:r>
            <a:endParaRPr lang="bg-BG"/>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70635-F580-43F8-A03F-AB2F1543CB80}" type="slidenum">
              <a:rPr lang="bg-BG" smtClean="0"/>
              <a:pPr/>
              <a:t>‹#›</a:t>
            </a:fld>
            <a:endParaRPr lang="bg-BG"/>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emf"/><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9552" y="1196752"/>
            <a:ext cx="8064896" cy="3096344"/>
          </a:xfrm>
        </p:spPr>
        <p:txBody>
          <a:bodyPr>
            <a:normAutofit fontScale="92500" lnSpcReduction="10000"/>
          </a:bodyPr>
          <a:lstStyle/>
          <a:p>
            <a:endParaRPr lang="bg-BG" b="1" dirty="0" smtClean="0"/>
          </a:p>
          <a:p>
            <a:r>
              <a:rPr lang="en-GB" b="1" dirty="0"/>
              <a:t>Process benchmarking in water utilities in Bulgaria" within the competitive grant scheme operated by the provisions of the grant agreement TF012722, signed between the International Association of water supply utilities in the Danube region (IAWD) and the World Bank</a:t>
            </a:r>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1</a:t>
            </a:fld>
            <a:endParaRPr lang="bg-BG"/>
          </a:p>
        </p:txBody>
      </p:sp>
      <p:sp>
        <p:nvSpPr>
          <p:cNvPr id="9" name="Subtitle 2"/>
          <p:cNvSpPr txBox="1">
            <a:spLocks/>
          </p:cNvSpPr>
          <p:nvPr/>
        </p:nvSpPr>
        <p:spPr>
          <a:xfrm>
            <a:off x="683568" y="5157192"/>
            <a:ext cx="7992888" cy="1152128"/>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g-BG" sz="3200" b="1"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algn="ctr">
              <a:spcBef>
                <a:spcPct val="20000"/>
              </a:spcBef>
            </a:pPr>
            <a:r>
              <a:rPr kumimoji="0" lang="en-US" sz="1900" b="1" i="0" u="none" strike="noStrike" kern="1200" cap="none" spc="0" normalizeH="0" baseline="0" noProof="0" dirty="0" smtClean="0">
                <a:ln>
                  <a:noFill/>
                </a:ln>
                <a:solidFill>
                  <a:schemeClr val="tx1">
                    <a:tint val="75000"/>
                  </a:schemeClr>
                </a:solidFill>
                <a:effectLst/>
                <a:uLnTx/>
                <a:uFillTx/>
                <a:latin typeface="+mn-lt"/>
                <a:ea typeface="+mn-ea"/>
                <a:cs typeface="+mn-cs"/>
              </a:rPr>
              <a:t>Novi sad</a:t>
            </a:r>
            <a:r>
              <a:rPr kumimoji="0" lang="bg-BG" sz="1900" b="1" i="0" u="none" strike="noStrike" kern="1200" cap="none" spc="0" normalizeH="0" baseline="0" noProof="0" dirty="0" smtClean="0">
                <a:ln>
                  <a:noFill/>
                </a:ln>
                <a:solidFill>
                  <a:schemeClr val="tx1">
                    <a:tint val="75000"/>
                  </a:schemeClr>
                </a:solidFill>
                <a:effectLst/>
                <a:uLnTx/>
                <a:uFillTx/>
                <a:latin typeface="+mn-lt"/>
                <a:ea typeface="+mn-ea"/>
                <a:cs typeface="+mn-cs"/>
              </a:rPr>
              <a:t>, </a:t>
            </a:r>
            <a:r>
              <a:rPr kumimoji="0" lang="en-US" sz="1900" b="1" i="0" u="none" strike="noStrike" kern="1200" cap="none" spc="0" normalizeH="0" baseline="0" noProof="0" dirty="0" smtClean="0">
                <a:ln>
                  <a:noFill/>
                </a:ln>
                <a:solidFill>
                  <a:schemeClr val="tx1">
                    <a:tint val="75000"/>
                  </a:schemeClr>
                </a:solidFill>
                <a:effectLst/>
                <a:uLnTx/>
                <a:uFillTx/>
                <a:latin typeface="+mn-lt"/>
                <a:ea typeface="+mn-ea"/>
                <a:cs typeface="+mn-cs"/>
              </a:rPr>
              <a:t>19</a:t>
            </a:r>
            <a:r>
              <a:rPr kumimoji="0" lang="bg-BG" sz="1900" b="1" i="0" u="none" strike="noStrike" kern="1200" cap="none" spc="0" normalizeH="0" baseline="0" noProof="0" dirty="0" smtClean="0">
                <a:ln>
                  <a:noFill/>
                </a:ln>
                <a:solidFill>
                  <a:schemeClr val="tx1">
                    <a:tint val="75000"/>
                  </a:schemeClr>
                </a:solidFill>
                <a:effectLst/>
                <a:uLnTx/>
                <a:uFillTx/>
                <a:latin typeface="+mn-lt"/>
                <a:ea typeface="+mn-ea"/>
                <a:cs typeface="+mn-cs"/>
              </a:rPr>
              <a:t>.</a:t>
            </a:r>
            <a:r>
              <a:rPr kumimoji="0" lang="en-US" sz="1900" b="1" i="0" u="none" strike="noStrike" kern="1200" cap="none" spc="0" normalizeH="0" baseline="0" noProof="0" dirty="0" smtClean="0">
                <a:ln>
                  <a:noFill/>
                </a:ln>
                <a:solidFill>
                  <a:schemeClr val="tx1">
                    <a:tint val="75000"/>
                  </a:schemeClr>
                </a:solidFill>
                <a:effectLst/>
                <a:uLnTx/>
                <a:uFillTx/>
                <a:latin typeface="+mn-lt"/>
                <a:ea typeface="+mn-ea"/>
                <a:cs typeface="+mn-cs"/>
              </a:rPr>
              <a:t>04</a:t>
            </a:r>
            <a:r>
              <a:rPr kumimoji="0" lang="bg-BG" sz="1900" b="1" i="0" u="none" strike="noStrike" kern="1200" cap="none" spc="0" normalizeH="0" baseline="0" noProof="0" dirty="0" smtClean="0">
                <a:ln>
                  <a:noFill/>
                </a:ln>
                <a:solidFill>
                  <a:schemeClr val="tx1">
                    <a:tint val="75000"/>
                  </a:schemeClr>
                </a:solidFill>
                <a:effectLst/>
                <a:uLnTx/>
                <a:uFillTx/>
                <a:latin typeface="+mn-lt"/>
                <a:ea typeface="+mn-ea"/>
                <a:cs typeface="+mn-cs"/>
              </a:rPr>
              <a:t>.201</a:t>
            </a:r>
            <a:r>
              <a:rPr kumimoji="0" lang="en-US" sz="1900" b="1" i="0" u="none" strike="noStrike" kern="1200" cap="none" spc="0" normalizeH="0" baseline="0" noProof="0" dirty="0" smtClean="0">
                <a:ln>
                  <a:noFill/>
                </a:ln>
                <a:solidFill>
                  <a:schemeClr val="tx1">
                    <a:tint val="75000"/>
                  </a:schemeClr>
                </a:solidFill>
                <a:effectLst/>
                <a:uLnTx/>
                <a:uFillTx/>
                <a:latin typeface="+mn-lt"/>
                <a:ea typeface="+mn-ea"/>
                <a:cs typeface="+mn-cs"/>
              </a:rPr>
              <a:t>6</a:t>
            </a:r>
            <a:endParaRPr kumimoji="0" lang="bg-BG" sz="3200" b="1"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g-BG"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bg-BG"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a:bodyPr>
          <a:lstStyle/>
          <a:p>
            <a:pPr lvl="1" algn="l">
              <a:buFont typeface="Wingdings" pitchFamily="2" charset="2"/>
              <a:buChar char="Ø"/>
            </a:pPr>
            <a:endParaRPr lang="en-GB" sz="1600" b="1" dirty="0" smtClean="0"/>
          </a:p>
          <a:p>
            <a:pPr lvl="1" algn="l">
              <a:buFont typeface="Wingdings" pitchFamily="2" charset="2"/>
              <a:buChar char="Ø"/>
            </a:pPr>
            <a:endParaRPr lang="en-US" sz="1600" b="1" dirty="0" smtClean="0"/>
          </a:p>
          <a:p>
            <a:pPr algn="l">
              <a:buFont typeface="Wingdings" pitchFamily="2" charset="2"/>
              <a:buChar char="Ø"/>
            </a:pPr>
            <a:endParaRPr lang="en-US" sz="1600" b="1" dirty="0" smtClean="0"/>
          </a:p>
          <a:p>
            <a:pPr lvl="1" algn="l"/>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160437"/>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10</a:t>
            </a:fld>
            <a:endParaRPr lang="bg-BG"/>
          </a:p>
        </p:txBody>
      </p:sp>
      <p:sp>
        <p:nvSpPr>
          <p:cNvPr id="8" name="Title 1"/>
          <p:cNvSpPr>
            <a:spLocks noGrp="1"/>
          </p:cNvSpPr>
          <p:nvPr>
            <p:ph type="ctrTitle"/>
          </p:nvPr>
        </p:nvSpPr>
        <p:spPr>
          <a:xfrm>
            <a:off x="539552" y="980728"/>
            <a:ext cx="8136904" cy="720079"/>
          </a:xfrm>
        </p:spPr>
        <p:txBody>
          <a:bodyPr>
            <a:normAutofit/>
          </a:bodyPr>
          <a:lstStyle/>
          <a:p>
            <a:r>
              <a:rPr lang="en-US" sz="2800" b="1" dirty="0"/>
              <a:t>Results 2015, examples, key findings </a:t>
            </a:r>
            <a:r>
              <a:rPr lang="en-US" sz="2800" b="1" dirty="0" smtClean="0"/>
              <a:t>(</a:t>
            </a:r>
            <a:r>
              <a:rPr lang="bg-BG" sz="2800" b="1" dirty="0" smtClean="0"/>
              <a:t>2</a:t>
            </a:r>
            <a:r>
              <a:rPr lang="en-US" sz="2800" b="1" dirty="0" smtClean="0"/>
              <a:t>/</a:t>
            </a:r>
            <a:r>
              <a:rPr lang="bg-BG" sz="2800" b="1" dirty="0" smtClean="0"/>
              <a:t>2</a:t>
            </a:r>
            <a:r>
              <a:rPr lang="en-US" sz="2800" b="1" dirty="0" smtClean="0"/>
              <a:t>)</a:t>
            </a:r>
            <a:endParaRPr lang="bg-BG" sz="2800" b="1" dirty="0" smtClean="0"/>
          </a:p>
        </p:txBody>
      </p:sp>
      <p:pic>
        <p:nvPicPr>
          <p:cNvPr id="9" name="Picture 8"/>
          <p:cNvPicPr>
            <a:picLocks noChangeAspect="1"/>
          </p:cNvPicPr>
          <p:nvPr/>
        </p:nvPicPr>
        <p:blipFill>
          <a:blip r:embed="rId5"/>
          <a:stretch>
            <a:fillRect/>
          </a:stretch>
        </p:blipFill>
        <p:spPr>
          <a:xfrm>
            <a:off x="265224" y="1550013"/>
            <a:ext cx="8685559" cy="5013373"/>
          </a:xfrm>
          <a:prstGeom prst="rect">
            <a:avLst/>
          </a:prstGeom>
        </p:spPr>
      </p:pic>
    </p:spTree>
    <p:extLst>
      <p:ext uri="{BB962C8B-B14F-4D97-AF65-F5344CB8AC3E}">
        <p14:creationId xmlns:p14="http://schemas.microsoft.com/office/powerpoint/2010/main" val="748365011"/>
      </p:ext>
    </p:extLst>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a:bodyPr>
          <a:lstStyle/>
          <a:p>
            <a:pPr algn="l">
              <a:lnSpc>
                <a:spcPct val="150000"/>
              </a:lnSpc>
              <a:buFont typeface="Wingdings" pitchFamily="2" charset="2"/>
              <a:buChar char="Ø"/>
            </a:pPr>
            <a:r>
              <a:rPr lang="en-US" sz="2000" b="1" dirty="0" smtClean="0"/>
              <a:t>Preparation for 2016 activities:</a:t>
            </a:r>
          </a:p>
          <a:p>
            <a:pPr lvl="1" algn="l">
              <a:lnSpc>
                <a:spcPct val="150000"/>
              </a:lnSpc>
              <a:buFont typeface="Wingdings" pitchFamily="2" charset="2"/>
              <a:buChar char="Ø"/>
            </a:pPr>
            <a:r>
              <a:rPr lang="en-US" sz="1600" b="1" dirty="0" smtClean="0"/>
              <a:t>Change the approach – move from analysis to real actions</a:t>
            </a:r>
          </a:p>
          <a:p>
            <a:pPr lvl="1" algn="l">
              <a:lnSpc>
                <a:spcPct val="150000"/>
              </a:lnSpc>
              <a:buFont typeface="Wingdings" pitchFamily="2" charset="2"/>
              <a:buChar char="Ø"/>
            </a:pPr>
            <a:r>
              <a:rPr lang="en-US" sz="1600" b="1" dirty="0" smtClean="0"/>
              <a:t>Identify areas where you can “win” relatively fast (quick wins)</a:t>
            </a:r>
          </a:p>
          <a:p>
            <a:pPr lvl="1" algn="l">
              <a:lnSpc>
                <a:spcPct val="150000"/>
              </a:lnSpc>
              <a:buFont typeface="Wingdings" pitchFamily="2" charset="2"/>
              <a:buChar char="Ø"/>
            </a:pPr>
            <a:r>
              <a:rPr lang="en-US" sz="1600" b="1" dirty="0" smtClean="0"/>
              <a:t>Find necessary resources to apply this approach</a:t>
            </a:r>
          </a:p>
          <a:p>
            <a:pPr lvl="1" algn="l">
              <a:lnSpc>
                <a:spcPct val="150000"/>
              </a:lnSpc>
              <a:buFont typeface="Wingdings" pitchFamily="2" charset="2"/>
              <a:buChar char="Ø"/>
            </a:pPr>
            <a:r>
              <a:rPr lang="en-US" sz="1600" b="1" dirty="0" smtClean="0"/>
              <a:t>Prepare detailed action plan</a:t>
            </a:r>
          </a:p>
          <a:p>
            <a:pPr lvl="1" algn="l">
              <a:lnSpc>
                <a:spcPct val="150000"/>
              </a:lnSpc>
              <a:buFont typeface="Wingdings" pitchFamily="2" charset="2"/>
              <a:buChar char="Ø"/>
            </a:pPr>
            <a:r>
              <a:rPr lang="en-US" sz="1600" b="1" dirty="0" smtClean="0"/>
              <a:t>Inform WSSCs for potential areas for improvements</a:t>
            </a:r>
          </a:p>
          <a:p>
            <a:pPr lvl="1" algn="l">
              <a:lnSpc>
                <a:spcPct val="150000"/>
              </a:lnSpc>
              <a:buFont typeface="Wingdings" pitchFamily="2" charset="2"/>
              <a:buChar char="Ø"/>
            </a:pPr>
            <a:r>
              <a:rPr lang="en-US" sz="1600" b="1" dirty="0" smtClean="0"/>
              <a:t>Hire appropriate experts + representatives from the best WSSCs from benchmarking</a:t>
            </a:r>
          </a:p>
          <a:p>
            <a:pPr lvl="1" algn="l">
              <a:lnSpc>
                <a:spcPct val="150000"/>
              </a:lnSpc>
              <a:buFont typeface="Wingdings" pitchFamily="2" charset="2"/>
              <a:buChar char="Ø"/>
            </a:pPr>
            <a:r>
              <a:rPr lang="en-US" sz="1600" b="1" dirty="0" smtClean="0"/>
              <a:t>Continue with benchmarking in parallel with improvements process</a:t>
            </a:r>
          </a:p>
          <a:p>
            <a:pPr lvl="1" algn="l">
              <a:lnSpc>
                <a:spcPct val="150000"/>
              </a:lnSpc>
              <a:buFont typeface="Wingdings" pitchFamily="2" charset="2"/>
              <a:buChar char="Ø"/>
            </a:pPr>
            <a:r>
              <a:rPr lang="en-US" sz="1600" b="1" dirty="0" smtClean="0"/>
              <a:t>Invite new participants to join the project</a:t>
            </a:r>
          </a:p>
          <a:p>
            <a:pPr lvl="1" algn="l">
              <a:buFont typeface="Wingdings" pitchFamily="2" charset="2"/>
              <a:buChar char="Ø"/>
            </a:pPr>
            <a:endParaRPr lang="en-GB" sz="1600" b="1" dirty="0" smtClean="0"/>
          </a:p>
          <a:p>
            <a:pPr lvl="1" algn="l">
              <a:buFont typeface="Wingdings" pitchFamily="2" charset="2"/>
              <a:buChar char="Ø"/>
            </a:pPr>
            <a:endParaRPr lang="en-US" sz="1600" b="1" dirty="0" smtClean="0"/>
          </a:p>
          <a:p>
            <a:pPr algn="l">
              <a:buFont typeface="Wingdings" pitchFamily="2" charset="2"/>
              <a:buChar char="Ø"/>
            </a:pPr>
            <a:endParaRPr lang="en-US" sz="1600" b="1" dirty="0" smtClean="0"/>
          </a:p>
          <a:p>
            <a:pPr lvl="1" algn="l"/>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11</a:t>
            </a:fld>
            <a:endParaRPr lang="bg-BG"/>
          </a:p>
        </p:txBody>
      </p:sp>
      <p:sp>
        <p:nvSpPr>
          <p:cNvPr id="8" name="Title 1"/>
          <p:cNvSpPr>
            <a:spLocks noGrp="1"/>
          </p:cNvSpPr>
          <p:nvPr>
            <p:ph type="ctrTitle"/>
          </p:nvPr>
        </p:nvSpPr>
        <p:spPr>
          <a:xfrm>
            <a:off x="539552" y="980728"/>
            <a:ext cx="8136904" cy="720079"/>
          </a:xfrm>
        </p:spPr>
        <p:txBody>
          <a:bodyPr>
            <a:normAutofit/>
          </a:bodyPr>
          <a:lstStyle/>
          <a:p>
            <a:r>
              <a:rPr lang="en-US" sz="2800" b="1" dirty="0" smtClean="0"/>
              <a:t>Third phase 2016</a:t>
            </a:r>
            <a:endParaRPr lang="bg-BG" sz="2800" b="1" dirty="0" smtClean="0"/>
          </a:p>
        </p:txBody>
      </p:sp>
    </p:spTree>
    <p:extLst>
      <p:ext uri="{BB962C8B-B14F-4D97-AF65-F5344CB8AC3E}">
        <p14:creationId xmlns:p14="http://schemas.microsoft.com/office/powerpoint/2010/main" val="236497491"/>
      </p:ext>
    </p:extLst>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fontScale="92500" lnSpcReduction="20000"/>
          </a:bodyPr>
          <a:lstStyle/>
          <a:p>
            <a:pPr algn="l">
              <a:lnSpc>
                <a:spcPct val="150000"/>
              </a:lnSpc>
              <a:buFont typeface="Wingdings" pitchFamily="2" charset="2"/>
              <a:buChar char="Ø"/>
            </a:pPr>
            <a:r>
              <a:rPr lang="en-US" sz="2000" b="1" dirty="0" smtClean="0"/>
              <a:t>Time </a:t>
            </a:r>
            <a:r>
              <a:rPr lang="en-US" sz="2000" b="1" dirty="0"/>
              <a:t>to touch benefits is relatively long – 3-5 years…</a:t>
            </a:r>
            <a:endParaRPr lang="en-US" sz="2000" b="1" dirty="0" smtClean="0"/>
          </a:p>
          <a:p>
            <a:pPr algn="l">
              <a:lnSpc>
                <a:spcPct val="150000"/>
              </a:lnSpc>
              <a:buFont typeface="Wingdings" pitchFamily="2" charset="2"/>
              <a:buChar char="Ø"/>
            </a:pPr>
            <a:r>
              <a:rPr lang="en-GB" sz="2000" b="1" dirty="0"/>
              <a:t>Most of the problems related to the smooth implementation of the project are dictated by what is happening and upcoming changes related to the implementation of water reform in Bulgaria</a:t>
            </a:r>
            <a:r>
              <a:rPr lang="en-GB" sz="2000" b="1" dirty="0" smtClean="0"/>
              <a:t>.</a:t>
            </a:r>
          </a:p>
          <a:p>
            <a:pPr algn="l">
              <a:lnSpc>
                <a:spcPct val="150000"/>
              </a:lnSpc>
              <a:buFont typeface="Wingdings" pitchFamily="2" charset="2"/>
              <a:buChar char="Ø"/>
            </a:pPr>
            <a:r>
              <a:rPr lang="en-GB" sz="2000" b="1" dirty="0" smtClean="0"/>
              <a:t>WSSCs haven’t </a:t>
            </a:r>
            <a:r>
              <a:rPr lang="en-GB" sz="2000" b="1" dirty="0"/>
              <a:t>enough resources as manpower and </a:t>
            </a:r>
            <a:r>
              <a:rPr lang="en-GB" sz="2000" b="1" dirty="0" smtClean="0"/>
              <a:t>time</a:t>
            </a:r>
          </a:p>
          <a:p>
            <a:pPr algn="l">
              <a:lnSpc>
                <a:spcPct val="150000"/>
              </a:lnSpc>
              <a:buFont typeface="Wingdings" pitchFamily="2" charset="2"/>
              <a:buChar char="Ø"/>
            </a:pPr>
            <a:r>
              <a:rPr lang="en-US" sz="2000" b="1" dirty="0" smtClean="0"/>
              <a:t>A lack of stability in management of the utilities (political influence) - </a:t>
            </a:r>
            <a:r>
              <a:rPr lang="en-GB" sz="2000" b="1" dirty="0"/>
              <a:t>For many of them projects such as benchmarking, can reveal the true results for managed by them utility, which in many cases can be used (although the project ensure anonymity) as a tool for their </a:t>
            </a:r>
            <a:r>
              <a:rPr lang="en-GB" sz="2000" b="1" dirty="0" smtClean="0"/>
              <a:t>replacement</a:t>
            </a:r>
          </a:p>
          <a:p>
            <a:pPr algn="l">
              <a:lnSpc>
                <a:spcPct val="150000"/>
              </a:lnSpc>
              <a:buFont typeface="Wingdings" pitchFamily="2" charset="2"/>
              <a:buChar char="Ø"/>
            </a:pPr>
            <a:r>
              <a:rPr lang="en-US" sz="2100" b="1" dirty="0"/>
              <a:t>Experience from benchmarking was </a:t>
            </a:r>
            <a:r>
              <a:rPr lang="en-US" sz="2100" b="1" dirty="0" smtClean="0"/>
              <a:t>used in the preparation of new regulatory legislation (part of the PI and definitions)</a:t>
            </a:r>
            <a:endParaRPr lang="en-GB" sz="2100" b="1" dirty="0"/>
          </a:p>
          <a:p>
            <a:pPr algn="l">
              <a:lnSpc>
                <a:spcPct val="150000"/>
              </a:lnSpc>
              <a:buFont typeface="Wingdings" pitchFamily="2" charset="2"/>
              <a:buChar char="Ø"/>
            </a:pPr>
            <a:endParaRPr lang="en-GB" sz="2000" b="1" dirty="0" smtClean="0"/>
          </a:p>
          <a:p>
            <a:pPr lvl="1" algn="l">
              <a:buFont typeface="Wingdings" pitchFamily="2" charset="2"/>
              <a:buChar char="Ø"/>
            </a:pPr>
            <a:endParaRPr lang="en-US" sz="1600" b="1" dirty="0" smtClean="0"/>
          </a:p>
          <a:p>
            <a:pPr algn="l">
              <a:buFont typeface="Wingdings" pitchFamily="2" charset="2"/>
              <a:buChar char="Ø"/>
            </a:pPr>
            <a:endParaRPr lang="en-US" sz="1600" b="1" dirty="0" smtClean="0"/>
          </a:p>
          <a:p>
            <a:pPr lvl="1" algn="l"/>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12</a:t>
            </a:fld>
            <a:endParaRPr lang="bg-BG"/>
          </a:p>
        </p:txBody>
      </p:sp>
      <p:sp>
        <p:nvSpPr>
          <p:cNvPr id="8" name="Title 1"/>
          <p:cNvSpPr>
            <a:spLocks noGrp="1"/>
          </p:cNvSpPr>
          <p:nvPr>
            <p:ph type="ctrTitle"/>
          </p:nvPr>
        </p:nvSpPr>
        <p:spPr>
          <a:xfrm>
            <a:off x="539552" y="980728"/>
            <a:ext cx="8136904" cy="720079"/>
          </a:xfrm>
        </p:spPr>
        <p:txBody>
          <a:bodyPr>
            <a:normAutofit/>
          </a:bodyPr>
          <a:lstStyle/>
          <a:p>
            <a:r>
              <a:rPr lang="en-US" sz="2800" b="1" dirty="0" smtClean="0"/>
              <a:t>Conclusions</a:t>
            </a:r>
            <a:endParaRPr lang="bg-BG" sz="2800" b="1" dirty="0" smtClean="0"/>
          </a:p>
        </p:txBody>
      </p:sp>
    </p:spTree>
    <p:extLst>
      <p:ext uri="{BB962C8B-B14F-4D97-AF65-F5344CB8AC3E}">
        <p14:creationId xmlns:p14="http://schemas.microsoft.com/office/powerpoint/2010/main" val="2067465856"/>
      </p:ext>
    </p:extLst>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a:bodyPr>
          <a:lstStyle/>
          <a:p>
            <a:pPr lvl="1"/>
            <a:endParaRPr lang="en-US" b="1" dirty="0" smtClean="0"/>
          </a:p>
          <a:p>
            <a:pPr lvl="1"/>
            <a:endParaRPr lang="en-US" b="1" dirty="0"/>
          </a:p>
          <a:p>
            <a:pPr lvl="1"/>
            <a:endParaRPr lang="en-US" b="1" dirty="0" smtClean="0"/>
          </a:p>
          <a:p>
            <a:pPr lvl="1" algn="l">
              <a:buFont typeface="Wingdings" pitchFamily="2" charset="2"/>
              <a:buChar char="Ø"/>
            </a:pPr>
            <a:endParaRPr lang="en-US" sz="1600" b="1" dirty="0" smtClean="0"/>
          </a:p>
          <a:p>
            <a:pPr algn="l">
              <a:buFont typeface="Wingdings" pitchFamily="2" charset="2"/>
              <a:buChar char="Ø"/>
            </a:pPr>
            <a:endParaRPr lang="en-US" sz="1600" b="1" dirty="0" smtClean="0"/>
          </a:p>
          <a:p>
            <a:pPr lvl="1" algn="l"/>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13</a:t>
            </a:fld>
            <a:endParaRPr lang="bg-BG"/>
          </a:p>
        </p:txBody>
      </p:sp>
      <p:sp>
        <p:nvSpPr>
          <p:cNvPr id="8" name="Title 1"/>
          <p:cNvSpPr>
            <a:spLocks noGrp="1"/>
          </p:cNvSpPr>
          <p:nvPr>
            <p:ph type="ctrTitle"/>
          </p:nvPr>
        </p:nvSpPr>
        <p:spPr>
          <a:xfrm>
            <a:off x="696067" y="1929408"/>
            <a:ext cx="8136904" cy="720079"/>
          </a:xfrm>
        </p:spPr>
        <p:txBody>
          <a:bodyPr>
            <a:normAutofit/>
          </a:bodyPr>
          <a:lstStyle/>
          <a:p>
            <a:r>
              <a:rPr lang="en-US" sz="2800" b="1" dirty="0" smtClean="0"/>
              <a:t>Thank you for your attention!</a:t>
            </a:r>
            <a:endParaRPr lang="bg-BG" sz="2800" b="1" dirty="0" smtClean="0"/>
          </a:p>
        </p:txBody>
      </p:sp>
    </p:spTree>
    <p:extLst>
      <p:ext uri="{BB962C8B-B14F-4D97-AF65-F5344CB8AC3E}">
        <p14:creationId xmlns:p14="http://schemas.microsoft.com/office/powerpoint/2010/main" val="1165025253"/>
      </p:ext>
    </p:extLst>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a:bodyPr>
          <a:lstStyle/>
          <a:p>
            <a:pPr algn="l">
              <a:buFont typeface="Wingdings" pitchFamily="2" charset="2"/>
              <a:buChar char="Ø"/>
            </a:pPr>
            <a:r>
              <a:rPr lang="en-US" sz="2000" b="1" dirty="0" smtClean="0"/>
              <a:t>12 participating WSSCs</a:t>
            </a:r>
          </a:p>
          <a:p>
            <a:pPr algn="l">
              <a:buFont typeface="Wingdings" pitchFamily="2" charset="2"/>
              <a:buChar char="Ø"/>
            </a:pPr>
            <a:endParaRPr lang="bg-BG" sz="2000" b="1" dirty="0" smtClean="0"/>
          </a:p>
          <a:p>
            <a:pPr lvl="1" algn="l">
              <a:buFont typeface="Wingdings" pitchFamily="2" charset="2"/>
              <a:buChar char="Ø"/>
            </a:pPr>
            <a:endParaRPr lang="bg-BG" sz="2100" dirty="0" smtClean="0"/>
          </a:p>
          <a:p>
            <a:pPr lvl="1" algn="l">
              <a:buFont typeface="Wingdings" pitchFamily="2" charset="2"/>
              <a:buChar char="Ø"/>
            </a:pPr>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2</a:t>
            </a:fld>
            <a:endParaRPr lang="bg-BG"/>
          </a:p>
        </p:txBody>
      </p:sp>
      <p:sp>
        <p:nvSpPr>
          <p:cNvPr id="8" name="Title 1"/>
          <p:cNvSpPr>
            <a:spLocks noGrp="1"/>
          </p:cNvSpPr>
          <p:nvPr>
            <p:ph type="ctrTitle"/>
          </p:nvPr>
        </p:nvSpPr>
        <p:spPr>
          <a:xfrm>
            <a:off x="539552" y="980728"/>
            <a:ext cx="8136904" cy="720079"/>
          </a:xfrm>
        </p:spPr>
        <p:txBody>
          <a:bodyPr>
            <a:normAutofit/>
          </a:bodyPr>
          <a:lstStyle/>
          <a:p>
            <a:r>
              <a:rPr lang="en-US" sz="2800" b="1" dirty="0"/>
              <a:t>Results 2014, examples, key </a:t>
            </a:r>
            <a:r>
              <a:rPr lang="en-US" sz="2800" b="1" dirty="0" smtClean="0"/>
              <a:t>findings (</a:t>
            </a:r>
            <a:r>
              <a:rPr lang="en-US" sz="2800" b="1" dirty="0" smtClean="0"/>
              <a:t>1/</a:t>
            </a:r>
            <a:r>
              <a:rPr lang="bg-BG" sz="2800" b="1" dirty="0" smtClean="0"/>
              <a:t>7</a:t>
            </a:r>
            <a:r>
              <a:rPr lang="en-US" sz="2800" b="1" dirty="0" smtClean="0"/>
              <a:t>)</a:t>
            </a:r>
            <a:endParaRPr lang="bg-BG" sz="2800" b="1" dirty="0" smtClean="0"/>
          </a:p>
        </p:txBody>
      </p:sp>
      <p:graphicFrame>
        <p:nvGraphicFramePr>
          <p:cNvPr id="6" name="Table 5"/>
          <p:cNvGraphicFramePr>
            <a:graphicFrameLocks noGrp="1"/>
          </p:cNvGraphicFramePr>
          <p:nvPr>
            <p:extLst>
              <p:ext uri="{D42A27DB-BD31-4B8C-83A1-F6EECF244321}">
                <p14:modId xmlns:p14="http://schemas.microsoft.com/office/powerpoint/2010/main" val="537320824"/>
              </p:ext>
            </p:extLst>
          </p:nvPr>
        </p:nvGraphicFramePr>
        <p:xfrm>
          <a:off x="1115616" y="2348880"/>
          <a:ext cx="7238752" cy="3849484"/>
        </p:xfrm>
        <a:graphic>
          <a:graphicData uri="http://schemas.openxmlformats.org/drawingml/2006/table">
            <a:tbl>
              <a:tblPr/>
              <a:tblGrid>
                <a:gridCol w="3466582"/>
                <a:gridCol w="1608278"/>
                <a:gridCol w="933281"/>
                <a:gridCol w="1230611"/>
              </a:tblGrid>
              <a:tr h="430237">
                <a:tc>
                  <a:txBody>
                    <a:bodyPr/>
                    <a:lstStyle/>
                    <a:p>
                      <a:pPr>
                        <a:spcAft>
                          <a:spcPts val="0"/>
                        </a:spcAft>
                      </a:pPr>
                      <a:r>
                        <a:rPr lang="de-DE" sz="800" kern="150" dirty="0">
                          <a:solidFill>
                            <a:srgbClr val="FFFFFF"/>
                          </a:solidFill>
                          <a:effectLst/>
                          <a:latin typeface="Arial" panose="020B0604020202020204" pitchFamily="34" charset="0"/>
                          <a:ea typeface="Arial" panose="020B0604020202020204" pitchFamily="34" charset="0"/>
                          <a:cs typeface="Tahoma" panose="020B0604030504040204" pitchFamily="34" charset="0"/>
                        </a:rPr>
                        <a:t>Name of organisation</a:t>
                      </a:r>
                      <a:endParaRPr lang="en-GB" sz="800" kern="150" dirty="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solidFill>
                      <a:srgbClr val="0084D1"/>
                    </a:solidFill>
                  </a:tcPr>
                </a:tc>
                <a:tc>
                  <a:txBody>
                    <a:bodyPr/>
                    <a:lstStyle/>
                    <a:p>
                      <a:pPr algn="ctr">
                        <a:spcAft>
                          <a:spcPts val="0"/>
                        </a:spcAft>
                      </a:pPr>
                      <a:r>
                        <a:rPr lang="de-DE" sz="800" kern="150">
                          <a:solidFill>
                            <a:srgbClr val="FFFFFF"/>
                          </a:solidFill>
                          <a:effectLst/>
                          <a:latin typeface="Arial" panose="020B0604020202020204" pitchFamily="34" charset="0"/>
                          <a:ea typeface="Arial" panose="020B0604020202020204" pitchFamily="34" charset="0"/>
                          <a:cs typeface="Tahoma" panose="020B0604030504040204" pitchFamily="34" charset="0"/>
                        </a:rPr>
                        <a:t>Country</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a:noFill/>
                    </a:lnT>
                    <a:lnB w="12700" cap="flat" cmpd="sng" algn="ctr">
                      <a:solidFill>
                        <a:srgbClr val="4C4C4C"/>
                      </a:solidFill>
                      <a:prstDash val="solid"/>
                      <a:round/>
                      <a:headEnd type="none" w="med" len="med"/>
                      <a:tailEnd type="none" w="med" len="med"/>
                    </a:lnB>
                    <a:solidFill>
                      <a:srgbClr val="0084D1"/>
                    </a:solidFill>
                  </a:tcPr>
                </a:tc>
                <a:tc>
                  <a:txBody>
                    <a:bodyPr/>
                    <a:lstStyle/>
                    <a:p>
                      <a:pPr algn="ctr">
                        <a:spcAft>
                          <a:spcPts val="0"/>
                        </a:spcAft>
                      </a:pPr>
                      <a:r>
                        <a:rPr lang="de-DE" sz="800" kern="150">
                          <a:solidFill>
                            <a:srgbClr val="FFFFFF"/>
                          </a:solidFill>
                          <a:effectLst/>
                          <a:latin typeface="Arial" panose="020B0604020202020204" pitchFamily="34" charset="0"/>
                          <a:ea typeface="Arial" panose="020B0604020202020204" pitchFamily="34" charset="0"/>
                          <a:cs typeface="Tahoma" panose="020B0604030504040204" pitchFamily="34" charset="0"/>
                        </a:rPr>
                        <a:t>Supply Area (km²)</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a:noFill/>
                    </a:lnT>
                    <a:lnB w="12700" cap="flat" cmpd="sng" algn="ctr">
                      <a:solidFill>
                        <a:srgbClr val="4C4C4C"/>
                      </a:solidFill>
                      <a:prstDash val="solid"/>
                      <a:round/>
                      <a:headEnd type="none" w="med" len="med"/>
                      <a:tailEnd type="none" w="med" len="med"/>
                    </a:lnB>
                    <a:solidFill>
                      <a:srgbClr val="0084D1"/>
                    </a:solidFill>
                  </a:tcPr>
                </a:tc>
                <a:tc>
                  <a:txBody>
                    <a:bodyPr/>
                    <a:lstStyle/>
                    <a:p>
                      <a:pPr algn="ctr">
                        <a:spcAft>
                          <a:spcPts val="0"/>
                        </a:spcAft>
                      </a:pPr>
                      <a:r>
                        <a:rPr lang="de-DE" sz="800" kern="150">
                          <a:solidFill>
                            <a:srgbClr val="FFFFFF"/>
                          </a:solidFill>
                          <a:effectLst/>
                          <a:latin typeface="Arial" panose="020B0604020202020204" pitchFamily="34" charset="0"/>
                          <a:ea typeface="Arial" panose="020B0604020202020204" pitchFamily="34" charset="0"/>
                          <a:cs typeface="Tahoma" panose="020B0604030504040204" pitchFamily="34" charset="0"/>
                        </a:rPr>
                        <a:t>Population supplied (no.)</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a:noFill/>
                    </a:lnT>
                    <a:lnB w="12700" cap="flat" cmpd="sng" algn="ctr">
                      <a:solidFill>
                        <a:srgbClr val="4C4C4C"/>
                      </a:solidFill>
                      <a:prstDash val="solid"/>
                      <a:round/>
                      <a:headEnd type="none" w="med" len="med"/>
                      <a:tailEnd type="none" w="med" len="med"/>
                    </a:lnB>
                    <a:solidFill>
                      <a:srgbClr val="0084D1"/>
                    </a:solidFill>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Sofyiska Voda AD</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1.340</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1.309.634</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ViK AD Lovech</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3.239</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103.303</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ViK Burgas</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7.400</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415.063</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ViK EOOD Blagoevgrad</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4.104</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205.725</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ViK EOOD Pazardjik</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1.003</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153.188</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ViK EOOD Plovdiv</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5.973</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715.252</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ViK EOOD St.Zagora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5.858</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346.500</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ViK EOOD Vidin</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3.032</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100.419</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ViK EOOD Yambol</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3.335</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128.432</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ViK OOD Gabrovo</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1.088</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86.324</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ViK OOD Ruse</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2.803</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248.483</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ViK OOD Vratza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Bulgaria</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3.619</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196.893</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63019">
                <a:tc>
                  <a:txBody>
                    <a:bodyPr/>
                    <a:lstStyle/>
                    <a:p>
                      <a:pP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 </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 </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a:solidFill>
                            <a:srgbClr val="000000"/>
                          </a:solidFill>
                          <a:effectLst/>
                          <a:latin typeface="Arial" panose="020B0604020202020204" pitchFamily="34" charset="0"/>
                          <a:ea typeface="Arial" panose="020B0604020202020204" pitchFamily="34" charset="0"/>
                          <a:cs typeface="Tahoma" panose="020B0604030504040204" pitchFamily="34" charset="0"/>
                        </a:rPr>
                        <a:t> </a:t>
                      </a:r>
                      <a:endParaRPr lang="en-GB" sz="800" kern="15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spcAft>
                          <a:spcPts val="0"/>
                        </a:spcAft>
                      </a:pPr>
                      <a:r>
                        <a:rPr lang="de-DE" sz="800" kern="150" dirty="0">
                          <a:solidFill>
                            <a:srgbClr val="000000"/>
                          </a:solidFill>
                          <a:effectLst/>
                          <a:latin typeface="Arial" panose="020B0604020202020204" pitchFamily="34" charset="0"/>
                          <a:ea typeface="Arial" panose="020B0604020202020204" pitchFamily="34" charset="0"/>
                          <a:cs typeface="Tahoma" panose="020B0604030504040204" pitchFamily="34" charset="0"/>
                        </a:rPr>
                        <a:t> </a:t>
                      </a:r>
                      <a:endParaRPr lang="en-GB" sz="800" kern="150" dirty="0">
                        <a:solidFill>
                          <a:srgbClr val="000000"/>
                        </a:solidFill>
                        <a:effectLst/>
                        <a:latin typeface="Arial" panose="020B0604020202020204" pitchFamily="34" charset="0"/>
                        <a:ea typeface="Arial" panose="020B0604020202020204" pitchFamily="34" charset="0"/>
                        <a:cs typeface="Tahoma" panose="020B060403050404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bl>
          </a:graphicData>
        </a:graphic>
      </p:graphicFrame>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a:bodyPr>
          <a:lstStyle/>
          <a:p>
            <a:pPr algn="l">
              <a:lnSpc>
                <a:spcPct val="150000"/>
              </a:lnSpc>
              <a:buFont typeface="Wingdings" pitchFamily="2" charset="2"/>
              <a:buChar char="Ø"/>
            </a:pPr>
            <a:r>
              <a:rPr lang="en-US" sz="2000" b="1" dirty="0" smtClean="0"/>
              <a:t>Internal Analysis</a:t>
            </a:r>
          </a:p>
          <a:p>
            <a:pPr lvl="1" algn="l">
              <a:lnSpc>
                <a:spcPct val="150000"/>
              </a:lnSpc>
              <a:buFont typeface="Wingdings" pitchFamily="2" charset="2"/>
              <a:buChar char="Ø"/>
            </a:pPr>
            <a:r>
              <a:rPr lang="en-US" sz="1800" b="1" dirty="0"/>
              <a:t>P</a:t>
            </a:r>
            <a:r>
              <a:rPr lang="en-US" sz="1800" b="1" dirty="0" smtClean="0"/>
              <a:t>repared at the end of 2014 – comparison only between 12 participating WSSCs</a:t>
            </a:r>
          </a:p>
          <a:p>
            <a:pPr lvl="1" algn="l">
              <a:lnSpc>
                <a:spcPct val="150000"/>
              </a:lnSpc>
              <a:buFont typeface="Wingdings" pitchFamily="2" charset="2"/>
              <a:buChar char="Ø"/>
            </a:pPr>
            <a:r>
              <a:rPr lang="en-US" sz="1800" b="1" dirty="0" smtClean="0"/>
              <a:t>For the </a:t>
            </a:r>
            <a:r>
              <a:rPr lang="bg-BG" sz="1800" b="1" dirty="0" err="1" smtClean="0"/>
              <a:t>purpose</a:t>
            </a:r>
            <a:r>
              <a:rPr lang="en-US" sz="1800" b="1" dirty="0" smtClean="0"/>
              <a:t> of data collection - </a:t>
            </a:r>
            <a:r>
              <a:rPr lang="bg-BG" sz="1800" b="1" dirty="0" smtClean="0"/>
              <a:t> </a:t>
            </a:r>
            <a:r>
              <a:rPr lang="bg-BG" sz="1800" b="1" dirty="0" err="1"/>
              <a:t>have</a:t>
            </a:r>
            <a:r>
              <a:rPr lang="bg-BG" sz="1800" b="1" dirty="0"/>
              <a:t> </a:t>
            </a:r>
            <a:r>
              <a:rPr lang="bg-BG" sz="1800" b="1" dirty="0" err="1"/>
              <a:t>been</a:t>
            </a:r>
            <a:r>
              <a:rPr lang="bg-BG" sz="1800" b="1" dirty="0"/>
              <a:t> </a:t>
            </a:r>
            <a:r>
              <a:rPr lang="bg-BG" sz="1800" b="1" dirty="0" err="1"/>
              <a:t>developed</a:t>
            </a:r>
            <a:r>
              <a:rPr lang="bg-BG" sz="1800" b="1" dirty="0"/>
              <a:t> </a:t>
            </a:r>
            <a:r>
              <a:rPr lang="bg-BG" sz="1800" b="1" dirty="0" err="1"/>
              <a:t>unified</a:t>
            </a:r>
            <a:r>
              <a:rPr lang="bg-BG" sz="1800" b="1" dirty="0"/>
              <a:t> </a:t>
            </a:r>
            <a:r>
              <a:rPr lang="en-US" sz="1800" b="1" dirty="0"/>
              <a:t>templates</a:t>
            </a:r>
            <a:r>
              <a:rPr lang="bg-BG" sz="1800" b="1" dirty="0"/>
              <a:t> </a:t>
            </a:r>
            <a:r>
              <a:rPr lang="bg-BG" sz="1800" b="1" dirty="0" err="1"/>
              <a:t>based</a:t>
            </a:r>
            <a:r>
              <a:rPr lang="bg-BG" sz="1800" b="1" dirty="0"/>
              <a:t> </a:t>
            </a:r>
            <a:r>
              <a:rPr lang="en-US" sz="1800" b="1" dirty="0"/>
              <a:t>on the </a:t>
            </a:r>
            <a:r>
              <a:rPr lang="bg-BG" sz="1800" b="1" dirty="0" err="1"/>
              <a:t>methodology</a:t>
            </a:r>
            <a:r>
              <a:rPr lang="bg-BG" sz="1800" b="1" dirty="0"/>
              <a:t> </a:t>
            </a:r>
            <a:r>
              <a:rPr lang="en-US" sz="1800" b="1" dirty="0"/>
              <a:t>of </a:t>
            </a:r>
            <a:r>
              <a:rPr lang="en-US" sz="1800" b="1" dirty="0" smtClean="0"/>
              <a:t>EBC</a:t>
            </a:r>
          </a:p>
          <a:p>
            <a:pPr lvl="1" algn="l">
              <a:lnSpc>
                <a:spcPct val="150000"/>
              </a:lnSpc>
              <a:buFont typeface="Wingdings" pitchFamily="2" charset="2"/>
              <a:buChar char="Ø"/>
            </a:pPr>
            <a:r>
              <a:rPr lang="en-US" sz="1800" b="1" dirty="0" smtClean="0"/>
              <a:t>Internal tool for data aggregation and output charts with the results for analysis</a:t>
            </a:r>
          </a:p>
          <a:p>
            <a:pPr lvl="1" algn="l">
              <a:lnSpc>
                <a:spcPct val="150000"/>
              </a:lnSpc>
              <a:buFont typeface="Wingdings" pitchFamily="2" charset="2"/>
              <a:buChar char="Ø"/>
            </a:pPr>
            <a:r>
              <a:rPr lang="en-US" sz="1800" b="1" dirty="0" smtClean="0"/>
              <a:t>Prepared 12 individual and one summary comparative analysis report</a:t>
            </a:r>
            <a:endParaRPr lang="en-US" sz="1800" b="1" dirty="0"/>
          </a:p>
          <a:p>
            <a:pPr lvl="1" algn="l"/>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3</a:t>
            </a:fld>
            <a:endParaRPr lang="bg-BG"/>
          </a:p>
        </p:txBody>
      </p:sp>
      <p:sp>
        <p:nvSpPr>
          <p:cNvPr id="8" name="Title 1"/>
          <p:cNvSpPr>
            <a:spLocks noGrp="1"/>
          </p:cNvSpPr>
          <p:nvPr>
            <p:ph type="ctrTitle"/>
          </p:nvPr>
        </p:nvSpPr>
        <p:spPr>
          <a:xfrm>
            <a:off x="539552" y="980728"/>
            <a:ext cx="8136904" cy="720079"/>
          </a:xfrm>
        </p:spPr>
        <p:txBody>
          <a:bodyPr>
            <a:normAutofit/>
          </a:bodyPr>
          <a:lstStyle/>
          <a:p>
            <a:r>
              <a:rPr lang="en-US" sz="2800" b="1" dirty="0" smtClean="0"/>
              <a:t>Results 2014, examples, </a:t>
            </a:r>
            <a:r>
              <a:rPr lang="en-US" sz="2800" b="1" dirty="0"/>
              <a:t>key findings </a:t>
            </a:r>
            <a:r>
              <a:rPr lang="en-US" sz="2800" b="1" dirty="0" smtClean="0"/>
              <a:t>(</a:t>
            </a:r>
            <a:r>
              <a:rPr lang="en-US" sz="2800" b="1" dirty="0" smtClean="0"/>
              <a:t>2/</a:t>
            </a:r>
            <a:r>
              <a:rPr lang="bg-BG" sz="2800" b="1" dirty="0" smtClean="0"/>
              <a:t>7</a:t>
            </a:r>
            <a:r>
              <a:rPr lang="en-US" sz="2800" b="1" dirty="0" smtClean="0"/>
              <a:t>)</a:t>
            </a:r>
            <a:endParaRPr lang="bg-BG" sz="2800" b="1" dirty="0" smtClean="0"/>
          </a:p>
        </p:txBody>
      </p:sp>
    </p:spTree>
    <p:extLst>
      <p:ext uri="{BB962C8B-B14F-4D97-AF65-F5344CB8AC3E}">
        <p14:creationId xmlns:p14="http://schemas.microsoft.com/office/powerpoint/2010/main" val="1308024440"/>
      </p:ext>
    </p:extLst>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a:bodyPr>
          <a:lstStyle/>
          <a:p>
            <a:pPr algn="l">
              <a:buFont typeface="Wingdings" pitchFamily="2" charset="2"/>
              <a:buChar char="Ø"/>
            </a:pPr>
            <a:r>
              <a:rPr lang="en-US" sz="2000" b="1" dirty="0" smtClean="0"/>
              <a:t>Key findings</a:t>
            </a:r>
          </a:p>
          <a:p>
            <a:pPr lvl="1" algn="l">
              <a:lnSpc>
                <a:spcPct val="150000"/>
              </a:lnSpc>
              <a:buFont typeface="Wingdings" pitchFamily="2" charset="2"/>
              <a:buChar char="Ø"/>
            </a:pPr>
            <a:r>
              <a:rPr lang="en-GB" sz="1800" b="1" dirty="0"/>
              <a:t>L</a:t>
            </a:r>
            <a:r>
              <a:rPr lang="en-GB" sz="1800" b="1" dirty="0" smtClean="0"/>
              <a:t>arge </a:t>
            </a:r>
            <a:r>
              <a:rPr lang="en-GB" sz="1800" b="1" dirty="0"/>
              <a:t>differences in the values of individual PIs of the 12 compared  WSSC as this is typical for all functional </a:t>
            </a:r>
            <a:r>
              <a:rPr lang="en-GB" sz="1800" b="1" dirty="0" smtClean="0"/>
              <a:t>areas</a:t>
            </a:r>
          </a:p>
          <a:p>
            <a:pPr lvl="1" algn="l">
              <a:lnSpc>
                <a:spcPct val="150000"/>
              </a:lnSpc>
              <a:buFont typeface="Wingdings" pitchFamily="2" charset="2"/>
              <a:buChar char="Ø"/>
            </a:pPr>
            <a:r>
              <a:rPr lang="en-GB" sz="1800" b="1" dirty="0" smtClean="0"/>
              <a:t>Distortions </a:t>
            </a:r>
            <a:r>
              <a:rPr lang="en-GB" sz="1800" b="1" dirty="0"/>
              <a:t>in the share of individual types of costs in the different utilities; higher costs hide reserve </a:t>
            </a:r>
            <a:r>
              <a:rPr lang="en-GB" sz="1800" b="1" dirty="0" smtClean="0"/>
              <a:t>optimization</a:t>
            </a:r>
          </a:p>
          <a:p>
            <a:pPr lvl="1" algn="l">
              <a:lnSpc>
                <a:spcPct val="150000"/>
              </a:lnSpc>
              <a:buFont typeface="Wingdings" pitchFamily="2" charset="2"/>
              <a:buChar char="Ø"/>
            </a:pPr>
            <a:r>
              <a:rPr lang="en-US" sz="1800" b="1" dirty="0" smtClean="0"/>
              <a:t>S</a:t>
            </a:r>
            <a:r>
              <a:rPr lang="en-GB" sz="1800" b="1" dirty="0" err="1" smtClean="0"/>
              <a:t>ignificant</a:t>
            </a:r>
            <a:r>
              <a:rPr lang="en-GB" sz="1800" b="1" dirty="0" smtClean="0"/>
              <a:t> </a:t>
            </a:r>
            <a:r>
              <a:rPr lang="en-GB" sz="1800" b="1" dirty="0"/>
              <a:t>reserve for increasing energy efficiency in the sector: only 4 of the 12 water utilities use cogeneration and only 2 recover </a:t>
            </a:r>
            <a:r>
              <a:rPr lang="en-GB" sz="1800" b="1" dirty="0" smtClean="0"/>
              <a:t>energy</a:t>
            </a:r>
          </a:p>
          <a:p>
            <a:pPr lvl="1" algn="l">
              <a:lnSpc>
                <a:spcPct val="150000"/>
              </a:lnSpc>
              <a:buFont typeface="Wingdings" pitchFamily="2" charset="2"/>
              <a:buChar char="Ø"/>
            </a:pPr>
            <a:r>
              <a:rPr lang="en-GB" sz="1800" b="1" dirty="0" smtClean="0"/>
              <a:t>Lowest </a:t>
            </a:r>
            <a:r>
              <a:rPr lang="en-GB" sz="1800" b="1" dirty="0"/>
              <a:t>are differences between the WSSC regarding indicators for water quality and </a:t>
            </a:r>
            <a:r>
              <a:rPr lang="en-GB" sz="1800" b="1" dirty="0" smtClean="0"/>
              <a:t>collection</a:t>
            </a:r>
          </a:p>
          <a:p>
            <a:pPr lvl="1" algn="l">
              <a:buFont typeface="Wingdings" pitchFamily="2" charset="2"/>
              <a:buChar char="Ø"/>
            </a:pPr>
            <a:endParaRPr lang="en-GB" sz="1600" b="1" dirty="0" smtClean="0"/>
          </a:p>
          <a:p>
            <a:pPr lvl="1" algn="l">
              <a:buFont typeface="Wingdings" pitchFamily="2" charset="2"/>
              <a:buChar char="Ø"/>
            </a:pPr>
            <a:endParaRPr lang="en-US" sz="1600" b="1" dirty="0" smtClean="0"/>
          </a:p>
          <a:p>
            <a:pPr algn="l">
              <a:buFont typeface="Wingdings" pitchFamily="2" charset="2"/>
              <a:buChar char="Ø"/>
            </a:pPr>
            <a:endParaRPr lang="en-US" sz="1600" b="1" dirty="0" smtClean="0"/>
          </a:p>
          <a:p>
            <a:pPr lvl="1" algn="l"/>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4</a:t>
            </a:fld>
            <a:endParaRPr lang="bg-BG"/>
          </a:p>
        </p:txBody>
      </p:sp>
      <p:sp>
        <p:nvSpPr>
          <p:cNvPr id="8" name="Title 1"/>
          <p:cNvSpPr>
            <a:spLocks noGrp="1"/>
          </p:cNvSpPr>
          <p:nvPr>
            <p:ph type="ctrTitle"/>
          </p:nvPr>
        </p:nvSpPr>
        <p:spPr>
          <a:xfrm>
            <a:off x="539552" y="980728"/>
            <a:ext cx="8136904" cy="720079"/>
          </a:xfrm>
        </p:spPr>
        <p:txBody>
          <a:bodyPr>
            <a:normAutofit/>
          </a:bodyPr>
          <a:lstStyle/>
          <a:p>
            <a:r>
              <a:rPr lang="en-US" sz="2800" b="1" dirty="0" smtClean="0"/>
              <a:t>Results 2014, examples, </a:t>
            </a:r>
            <a:r>
              <a:rPr lang="en-US" sz="2800" b="1" dirty="0"/>
              <a:t>key findings </a:t>
            </a:r>
            <a:r>
              <a:rPr lang="en-US" sz="2800" b="1" dirty="0" smtClean="0"/>
              <a:t>(</a:t>
            </a:r>
            <a:r>
              <a:rPr lang="en-US" sz="2800" b="1" dirty="0" smtClean="0"/>
              <a:t>3/</a:t>
            </a:r>
            <a:r>
              <a:rPr lang="bg-BG" sz="2800" b="1" dirty="0" smtClean="0"/>
              <a:t>7</a:t>
            </a:r>
            <a:r>
              <a:rPr lang="en-US" sz="2800" b="1" dirty="0" smtClean="0"/>
              <a:t>)</a:t>
            </a:r>
            <a:endParaRPr lang="bg-BG" sz="2800" b="1" dirty="0" smtClean="0"/>
          </a:p>
        </p:txBody>
      </p:sp>
    </p:spTree>
    <p:extLst>
      <p:ext uri="{BB962C8B-B14F-4D97-AF65-F5344CB8AC3E}">
        <p14:creationId xmlns:p14="http://schemas.microsoft.com/office/powerpoint/2010/main" val="2426476148"/>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a:bodyPr>
          <a:lstStyle/>
          <a:p>
            <a:pPr algn="l">
              <a:buFont typeface="Wingdings" pitchFamily="2" charset="2"/>
              <a:buChar char="Ø"/>
            </a:pPr>
            <a:r>
              <a:rPr lang="en-US" sz="2000" b="1" dirty="0" smtClean="0"/>
              <a:t>Examples: Water loses</a:t>
            </a:r>
          </a:p>
          <a:p>
            <a:pPr algn="l">
              <a:buFont typeface="Wingdings" pitchFamily="2" charset="2"/>
              <a:buChar char="Ø"/>
            </a:pPr>
            <a:endParaRPr lang="en-US" sz="1600" b="1" dirty="0" smtClean="0"/>
          </a:p>
          <a:p>
            <a:pPr lvl="1" algn="l"/>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5</a:t>
            </a:fld>
            <a:endParaRPr lang="bg-BG"/>
          </a:p>
        </p:txBody>
      </p:sp>
      <p:sp>
        <p:nvSpPr>
          <p:cNvPr id="8" name="Title 1"/>
          <p:cNvSpPr>
            <a:spLocks noGrp="1"/>
          </p:cNvSpPr>
          <p:nvPr>
            <p:ph type="ctrTitle"/>
          </p:nvPr>
        </p:nvSpPr>
        <p:spPr>
          <a:xfrm>
            <a:off x="539552" y="980728"/>
            <a:ext cx="8136904" cy="720079"/>
          </a:xfrm>
        </p:spPr>
        <p:txBody>
          <a:bodyPr>
            <a:normAutofit/>
          </a:bodyPr>
          <a:lstStyle/>
          <a:p>
            <a:r>
              <a:rPr lang="en-US" sz="2800" b="1" dirty="0" smtClean="0"/>
              <a:t>Results 2014, examples, </a:t>
            </a:r>
            <a:r>
              <a:rPr lang="en-US" sz="2800" b="1" dirty="0"/>
              <a:t>key findings </a:t>
            </a:r>
            <a:r>
              <a:rPr lang="en-US" sz="2800" b="1" dirty="0" smtClean="0"/>
              <a:t>(</a:t>
            </a:r>
            <a:r>
              <a:rPr lang="bg-BG" sz="2800" b="1" dirty="0" smtClean="0"/>
              <a:t>4</a:t>
            </a:r>
            <a:r>
              <a:rPr lang="en-US" sz="2800" b="1" dirty="0" smtClean="0"/>
              <a:t>/</a:t>
            </a:r>
            <a:r>
              <a:rPr lang="bg-BG" sz="2800" b="1" dirty="0" smtClean="0"/>
              <a:t>7</a:t>
            </a:r>
            <a:r>
              <a:rPr lang="en-US" sz="2800" b="1" dirty="0" smtClean="0"/>
              <a:t>)</a:t>
            </a:r>
            <a:endParaRPr lang="bg-BG" sz="2800" b="1" dirty="0" smtClean="0"/>
          </a:p>
        </p:txBody>
      </p:sp>
      <p:pic>
        <p:nvPicPr>
          <p:cNvPr id="9" name="Picture 8"/>
          <p:cNvPicPr/>
          <p:nvPr/>
        </p:nvPicPr>
        <p:blipFill>
          <a:blip r:embed="rId5">
            <a:extLst>
              <a:ext uri="{28A0092B-C50C-407E-A947-70E740481C1C}">
                <a14:useLocalDpi xmlns:a14="http://schemas.microsoft.com/office/drawing/2010/main" val="0"/>
              </a:ext>
            </a:extLst>
          </a:blip>
          <a:srcRect/>
          <a:stretch>
            <a:fillRect/>
          </a:stretch>
        </p:blipFill>
        <p:spPr bwMode="auto">
          <a:xfrm>
            <a:off x="1016250" y="2578472"/>
            <a:ext cx="7471540" cy="3960440"/>
          </a:xfrm>
          <a:prstGeom prst="rect">
            <a:avLst/>
          </a:prstGeom>
          <a:noFill/>
          <a:ln>
            <a:noFill/>
          </a:ln>
        </p:spPr>
      </p:pic>
    </p:spTree>
    <p:extLst>
      <p:ext uri="{BB962C8B-B14F-4D97-AF65-F5344CB8AC3E}">
        <p14:creationId xmlns:p14="http://schemas.microsoft.com/office/powerpoint/2010/main" val="546466531"/>
      </p:ext>
    </p:extLst>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a:bodyPr>
          <a:lstStyle/>
          <a:p>
            <a:pPr algn="l">
              <a:buFont typeface="Wingdings" pitchFamily="2" charset="2"/>
              <a:buChar char="Ø"/>
            </a:pPr>
            <a:r>
              <a:rPr lang="en-US" sz="2000" b="1" dirty="0" smtClean="0"/>
              <a:t>Examples: Collection</a:t>
            </a:r>
          </a:p>
          <a:p>
            <a:pPr algn="l">
              <a:buFont typeface="Wingdings" pitchFamily="2" charset="2"/>
              <a:buChar char="Ø"/>
            </a:pPr>
            <a:endParaRPr lang="en-US" sz="1600" b="1" dirty="0" smtClean="0"/>
          </a:p>
          <a:p>
            <a:pPr lvl="1" algn="l"/>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6</a:t>
            </a:fld>
            <a:endParaRPr lang="bg-BG"/>
          </a:p>
        </p:txBody>
      </p:sp>
      <p:sp>
        <p:nvSpPr>
          <p:cNvPr id="8" name="Title 1"/>
          <p:cNvSpPr>
            <a:spLocks noGrp="1"/>
          </p:cNvSpPr>
          <p:nvPr>
            <p:ph type="ctrTitle"/>
          </p:nvPr>
        </p:nvSpPr>
        <p:spPr>
          <a:xfrm>
            <a:off x="539552" y="980728"/>
            <a:ext cx="8136904" cy="720079"/>
          </a:xfrm>
        </p:spPr>
        <p:txBody>
          <a:bodyPr>
            <a:normAutofit/>
          </a:bodyPr>
          <a:lstStyle/>
          <a:p>
            <a:r>
              <a:rPr lang="en-US" sz="2800" b="1" dirty="0" smtClean="0"/>
              <a:t>Results 2014, examples, </a:t>
            </a:r>
            <a:r>
              <a:rPr lang="en-US" sz="2800" b="1" dirty="0"/>
              <a:t>key findings </a:t>
            </a:r>
            <a:r>
              <a:rPr lang="en-US" sz="2800" b="1" dirty="0" smtClean="0"/>
              <a:t>(</a:t>
            </a:r>
            <a:r>
              <a:rPr lang="bg-BG" sz="2800" b="1" dirty="0" smtClean="0"/>
              <a:t>5</a:t>
            </a:r>
            <a:r>
              <a:rPr lang="en-US" sz="2800" b="1" dirty="0" smtClean="0"/>
              <a:t>/</a:t>
            </a:r>
            <a:r>
              <a:rPr lang="bg-BG" sz="2800" b="1" dirty="0" smtClean="0"/>
              <a:t>7</a:t>
            </a:r>
            <a:r>
              <a:rPr lang="en-US" sz="2800" b="1" dirty="0" smtClean="0"/>
              <a:t>)</a:t>
            </a:r>
            <a:endParaRPr lang="bg-BG" sz="2800" b="1" dirty="0" smtClean="0"/>
          </a:p>
        </p:txBody>
      </p:sp>
      <p:pic>
        <p:nvPicPr>
          <p:cNvPr id="10" name="Picture 9"/>
          <p:cNvPicPr/>
          <p:nvPr/>
        </p:nvPicPr>
        <p:blipFill>
          <a:blip r:embed="rId5">
            <a:extLst>
              <a:ext uri="{28A0092B-C50C-407E-A947-70E740481C1C}">
                <a14:useLocalDpi xmlns:a14="http://schemas.microsoft.com/office/drawing/2010/main" val="0"/>
              </a:ext>
            </a:extLst>
          </a:blip>
          <a:srcRect/>
          <a:stretch>
            <a:fillRect/>
          </a:stretch>
        </p:blipFill>
        <p:spPr bwMode="auto">
          <a:xfrm>
            <a:off x="1259632" y="2395910"/>
            <a:ext cx="7128792" cy="3960440"/>
          </a:xfrm>
          <a:prstGeom prst="rect">
            <a:avLst/>
          </a:prstGeom>
          <a:noFill/>
          <a:ln>
            <a:noFill/>
          </a:ln>
        </p:spPr>
      </p:pic>
    </p:spTree>
    <p:extLst>
      <p:ext uri="{BB962C8B-B14F-4D97-AF65-F5344CB8AC3E}">
        <p14:creationId xmlns:p14="http://schemas.microsoft.com/office/powerpoint/2010/main" val="3645827398"/>
      </p:ext>
    </p:extLst>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a:bodyPr>
          <a:lstStyle/>
          <a:p>
            <a:pPr algn="l">
              <a:buFont typeface="Wingdings" pitchFamily="2" charset="2"/>
              <a:buChar char="Ø"/>
            </a:pPr>
            <a:r>
              <a:rPr lang="en-US" sz="2000" b="1" dirty="0" smtClean="0"/>
              <a:t>Examples: Cost coverage ratio, water service</a:t>
            </a:r>
          </a:p>
          <a:p>
            <a:pPr algn="l">
              <a:buFont typeface="Wingdings" pitchFamily="2" charset="2"/>
              <a:buChar char="Ø"/>
            </a:pPr>
            <a:endParaRPr lang="en-US" sz="1600" b="1" dirty="0" smtClean="0"/>
          </a:p>
          <a:p>
            <a:pPr lvl="1" algn="l"/>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7</a:t>
            </a:fld>
            <a:endParaRPr lang="bg-BG"/>
          </a:p>
        </p:txBody>
      </p:sp>
      <p:sp>
        <p:nvSpPr>
          <p:cNvPr id="8" name="Title 1"/>
          <p:cNvSpPr>
            <a:spLocks noGrp="1"/>
          </p:cNvSpPr>
          <p:nvPr>
            <p:ph type="ctrTitle"/>
          </p:nvPr>
        </p:nvSpPr>
        <p:spPr>
          <a:xfrm>
            <a:off x="539552" y="980728"/>
            <a:ext cx="8136904" cy="720079"/>
          </a:xfrm>
        </p:spPr>
        <p:txBody>
          <a:bodyPr>
            <a:normAutofit/>
          </a:bodyPr>
          <a:lstStyle/>
          <a:p>
            <a:r>
              <a:rPr lang="en-US" sz="2800" b="1" dirty="0" smtClean="0"/>
              <a:t>Results 2014, examples, </a:t>
            </a:r>
            <a:r>
              <a:rPr lang="en-US" sz="2800" b="1" dirty="0"/>
              <a:t>key findings </a:t>
            </a:r>
            <a:r>
              <a:rPr lang="en-US" sz="2800" b="1" dirty="0" smtClean="0"/>
              <a:t>(</a:t>
            </a:r>
            <a:r>
              <a:rPr lang="bg-BG" sz="2800" b="1" dirty="0" smtClean="0"/>
              <a:t>6</a:t>
            </a:r>
            <a:r>
              <a:rPr lang="en-US" sz="2800" b="1" dirty="0" smtClean="0"/>
              <a:t>/</a:t>
            </a:r>
            <a:r>
              <a:rPr lang="bg-BG" sz="2800" b="1" dirty="0" smtClean="0"/>
              <a:t>7</a:t>
            </a:r>
            <a:r>
              <a:rPr lang="en-US" sz="2800" b="1" dirty="0" smtClean="0"/>
              <a:t>)</a:t>
            </a:r>
            <a:endParaRPr lang="bg-BG" sz="2800" b="1" dirty="0" smtClean="0"/>
          </a:p>
        </p:txBody>
      </p:sp>
      <p:pic>
        <p:nvPicPr>
          <p:cNvPr id="10" name="Picture 9"/>
          <p:cNvPicPr/>
          <p:nvPr/>
        </p:nvPicPr>
        <p:blipFill>
          <a:blip r:embed="rId5">
            <a:extLst>
              <a:ext uri="{28A0092B-C50C-407E-A947-70E740481C1C}">
                <a14:useLocalDpi xmlns:a14="http://schemas.microsoft.com/office/drawing/2010/main" val="0"/>
              </a:ext>
            </a:extLst>
          </a:blip>
          <a:srcRect/>
          <a:stretch>
            <a:fillRect/>
          </a:stretch>
        </p:blipFill>
        <p:spPr bwMode="auto">
          <a:xfrm>
            <a:off x="1286921" y="2509765"/>
            <a:ext cx="6642165" cy="3704575"/>
          </a:xfrm>
          <a:prstGeom prst="rect">
            <a:avLst/>
          </a:prstGeom>
          <a:noFill/>
          <a:ln>
            <a:noFill/>
          </a:ln>
        </p:spPr>
      </p:pic>
    </p:spTree>
    <p:extLst>
      <p:ext uri="{BB962C8B-B14F-4D97-AF65-F5344CB8AC3E}">
        <p14:creationId xmlns:p14="http://schemas.microsoft.com/office/powerpoint/2010/main" val="270292938"/>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a:bodyPr>
          <a:lstStyle/>
          <a:p>
            <a:pPr algn="l">
              <a:lnSpc>
                <a:spcPct val="150000"/>
              </a:lnSpc>
              <a:buFont typeface="Wingdings" pitchFamily="2" charset="2"/>
              <a:buChar char="Ø"/>
            </a:pPr>
            <a:r>
              <a:rPr lang="en-US" sz="2000" b="1" dirty="0" smtClean="0"/>
              <a:t>Conclusion 2014: </a:t>
            </a:r>
            <a:endParaRPr lang="bg-BG" sz="2000" b="1" dirty="0" smtClean="0"/>
          </a:p>
          <a:p>
            <a:pPr algn="l">
              <a:lnSpc>
                <a:spcPct val="150000"/>
              </a:lnSpc>
            </a:pPr>
            <a:r>
              <a:rPr lang="en-US" sz="2000" b="1" dirty="0" smtClean="0"/>
              <a:t>These </a:t>
            </a:r>
            <a:r>
              <a:rPr lang="en-GB" sz="2000" b="1" dirty="0" smtClean="0"/>
              <a:t>analyses</a:t>
            </a:r>
            <a:r>
              <a:rPr lang="en-GB" sz="2000" dirty="0" smtClean="0"/>
              <a:t> </a:t>
            </a:r>
            <a:r>
              <a:rPr lang="en-GB" sz="2000" b="1" dirty="0" smtClean="0"/>
              <a:t>should </a:t>
            </a:r>
            <a:r>
              <a:rPr lang="en-GB" sz="2000" b="1" dirty="0"/>
              <a:t>be </a:t>
            </a:r>
            <a:r>
              <a:rPr lang="en-GB" sz="2000" b="1" dirty="0" smtClean="0"/>
              <a:t>used:</a:t>
            </a:r>
          </a:p>
          <a:p>
            <a:pPr marL="800100" lvl="1" indent="-342900" algn="l">
              <a:lnSpc>
                <a:spcPct val="150000"/>
              </a:lnSpc>
              <a:buFont typeface="Wingdings" panose="05000000000000000000" pitchFamily="2" charset="2"/>
              <a:buChar char="Ø"/>
            </a:pPr>
            <a:r>
              <a:rPr lang="en-GB" sz="1600" b="1" dirty="0" smtClean="0"/>
              <a:t> </a:t>
            </a:r>
            <a:r>
              <a:rPr lang="en-GB" sz="2000" b="1" dirty="0"/>
              <a:t>as a starting point for tracing </a:t>
            </a:r>
            <a:r>
              <a:rPr lang="en-GB" sz="2000" b="1" dirty="0" smtClean="0"/>
              <a:t>reasons in </a:t>
            </a:r>
            <a:r>
              <a:rPr lang="en-GB" sz="2000" b="1" dirty="0"/>
              <a:t>order to detect deficiencies in given </a:t>
            </a:r>
            <a:r>
              <a:rPr lang="en-GB" sz="2000" b="1" dirty="0" smtClean="0"/>
              <a:t>processes;</a:t>
            </a:r>
            <a:endParaRPr lang="en-GB" sz="2000" b="1" dirty="0"/>
          </a:p>
          <a:p>
            <a:pPr marL="800100" lvl="1" indent="-342900" algn="l">
              <a:lnSpc>
                <a:spcPct val="150000"/>
              </a:lnSpc>
              <a:buFont typeface="Wingdings" panose="05000000000000000000" pitchFamily="2" charset="2"/>
              <a:buChar char="Ø"/>
            </a:pPr>
            <a:r>
              <a:rPr lang="en-GB" sz="2000" b="1" dirty="0" smtClean="0"/>
              <a:t>identifying </a:t>
            </a:r>
            <a:r>
              <a:rPr lang="en-GB" sz="2000" b="1" dirty="0"/>
              <a:t>areas for </a:t>
            </a:r>
            <a:r>
              <a:rPr lang="en-GB" sz="2000" b="1" dirty="0" smtClean="0"/>
              <a:t>improvement</a:t>
            </a:r>
          </a:p>
          <a:p>
            <a:pPr marL="800100" lvl="1" indent="-342900" algn="l">
              <a:lnSpc>
                <a:spcPct val="150000"/>
              </a:lnSpc>
              <a:buFont typeface="Wingdings" panose="05000000000000000000" pitchFamily="2" charset="2"/>
              <a:buChar char="Ø"/>
            </a:pPr>
            <a:r>
              <a:rPr lang="en-GB" sz="2000" b="1" dirty="0" smtClean="0"/>
              <a:t>exchange </a:t>
            </a:r>
            <a:r>
              <a:rPr lang="en-GB" sz="2000" b="1" dirty="0"/>
              <a:t>of good practices between utilities, aimed at improving the work of each of </a:t>
            </a:r>
            <a:r>
              <a:rPr lang="en-GB" sz="2000" b="1" dirty="0" smtClean="0"/>
              <a:t>them.</a:t>
            </a:r>
            <a:endParaRPr lang="en-GB" sz="1400" b="1" dirty="0"/>
          </a:p>
          <a:p>
            <a:pPr lvl="1" algn="l">
              <a:buFont typeface="Wingdings" pitchFamily="2" charset="2"/>
              <a:buChar char="Ø"/>
            </a:pPr>
            <a:endParaRPr lang="en-GB" sz="1600" b="1" dirty="0" smtClean="0"/>
          </a:p>
          <a:p>
            <a:pPr lvl="1" algn="l">
              <a:buFont typeface="Wingdings" pitchFamily="2" charset="2"/>
              <a:buChar char="Ø"/>
            </a:pPr>
            <a:endParaRPr lang="en-US" sz="1600" b="1" dirty="0" smtClean="0"/>
          </a:p>
          <a:p>
            <a:pPr algn="l">
              <a:buFont typeface="Wingdings" pitchFamily="2" charset="2"/>
              <a:buChar char="Ø"/>
            </a:pPr>
            <a:endParaRPr lang="en-US" sz="1600" b="1" dirty="0" smtClean="0"/>
          </a:p>
          <a:p>
            <a:pPr lvl="1" algn="l"/>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8</a:t>
            </a:fld>
            <a:endParaRPr lang="bg-BG"/>
          </a:p>
        </p:txBody>
      </p:sp>
      <p:sp>
        <p:nvSpPr>
          <p:cNvPr id="8" name="Title 1"/>
          <p:cNvSpPr>
            <a:spLocks noGrp="1"/>
          </p:cNvSpPr>
          <p:nvPr>
            <p:ph type="ctrTitle"/>
          </p:nvPr>
        </p:nvSpPr>
        <p:spPr>
          <a:xfrm>
            <a:off x="539552" y="980728"/>
            <a:ext cx="8136904" cy="720079"/>
          </a:xfrm>
        </p:spPr>
        <p:txBody>
          <a:bodyPr>
            <a:normAutofit/>
          </a:bodyPr>
          <a:lstStyle/>
          <a:p>
            <a:r>
              <a:rPr lang="en-US" sz="2800" b="1" dirty="0" smtClean="0"/>
              <a:t>Results 2014, examples, </a:t>
            </a:r>
            <a:r>
              <a:rPr lang="en-US" sz="2800" b="1" dirty="0"/>
              <a:t>key findings </a:t>
            </a:r>
            <a:r>
              <a:rPr lang="en-US" sz="2800" b="1" dirty="0" smtClean="0"/>
              <a:t>(</a:t>
            </a:r>
            <a:r>
              <a:rPr lang="bg-BG" sz="2800" b="1" dirty="0" smtClean="0"/>
              <a:t>7</a:t>
            </a:r>
            <a:r>
              <a:rPr lang="en-US" sz="2800" b="1" dirty="0" smtClean="0"/>
              <a:t>/</a:t>
            </a:r>
            <a:r>
              <a:rPr lang="bg-BG" sz="2800" b="1" dirty="0" smtClean="0"/>
              <a:t>7</a:t>
            </a:r>
            <a:r>
              <a:rPr lang="en-US" sz="2800" b="1" dirty="0" smtClean="0"/>
              <a:t>)</a:t>
            </a:r>
            <a:endParaRPr lang="bg-BG" sz="2800" b="1" dirty="0" smtClean="0"/>
          </a:p>
        </p:txBody>
      </p:sp>
    </p:spTree>
    <p:extLst>
      <p:ext uri="{BB962C8B-B14F-4D97-AF65-F5344CB8AC3E}">
        <p14:creationId xmlns:p14="http://schemas.microsoft.com/office/powerpoint/2010/main" val="2169291154"/>
      </p:ext>
    </p:extLst>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1772816"/>
            <a:ext cx="7992888" cy="4536504"/>
          </a:xfrm>
        </p:spPr>
        <p:txBody>
          <a:bodyPr>
            <a:normAutofit/>
          </a:bodyPr>
          <a:lstStyle/>
          <a:p>
            <a:pPr algn="l">
              <a:lnSpc>
                <a:spcPct val="150000"/>
              </a:lnSpc>
              <a:buFont typeface="Wingdings" pitchFamily="2" charset="2"/>
              <a:buChar char="Ø"/>
            </a:pPr>
            <a:r>
              <a:rPr lang="en-US" sz="2000" b="1" dirty="0" smtClean="0"/>
              <a:t>4 new utilities joined the project (total number 16): </a:t>
            </a:r>
            <a:endParaRPr lang="en-US" sz="2000" b="1" dirty="0"/>
          </a:p>
          <a:p>
            <a:pPr algn="l">
              <a:lnSpc>
                <a:spcPct val="150000"/>
              </a:lnSpc>
              <a:buFont typeface="Wingdings" pitchFamily="2" charset="2"/>
              <a:buChar char="Ø"/>
            </a:pPr>
            <a:endParaRPr lang="en-US" sz="1600" b="1" dirty="0" smtClean="0"/>
          </a:p>
          <a:p>
            <a:pPr algn="l">
              <a:buFont typeface="Wingdings" pitchFamily="2" charset="2"/>
              <a:buChar char="Ø"/>
            </a:pPr>
            <a:endParaRPr lang="en-US" sz="1600" b="1" dirty="0" smtClean="0"/>
          </a:p>
          <a:p>
            <a:pPr lvl="1" algn="l"/>
            <a:endParaRPr lang="bg-BG" sz="2000" b="1" dirty="0"/>
          </a:p>
          <a:p>
            <a:pPr lvl="0" algn="l">
              <a:buFont typeface="Wingdings" pitchFamily="2" charset="2"/>
              <a:buChar char="Ø"/>
            </a:pPr>
            <a:endParaRPr lang="bg-BG" b="1" dirty="0" smtClean="0"/>
          </a:p>
          <a:p>
            <a:pPr lvl="0" algn="l">
              <a:buFont typeface="Wingdings" pitchFamily="2" charset="2"/>
              <a:buChar char="Ø"/>
            </a:pPr>
            <a:endParaRPr lang="bg-BG" dirty="0" smtClean="0"/>
          </a:p>
          <a:p>
            <a:pPr algn="l">
              <a:buFont typeface="Wingdings" pitchFamily="2" charset="2"/>
              <a:buChar char="Ø"/>
            </a:pPr>
            <a:endParaRPr lang="bg-BG" b="1" dirty="0" smtClean="0"/>
          </a:p>
          <a:p>
            <a:endParaRPr lang="bg-BG" dirty="0" smtClean="0"/>
          </a:p>
          <a:p>
            <a:endParaRPr lang="bg-BG" dirty="0"/>
          </a:p>
        </p:txBody>
      </p:sp>
      <p:pic>
        <p:nvPicPr>
          <p:cNvPr id="4" name="Picture 3"/>
          <p:cNvPicPr/>
          <p:nvPr/>
        </p:nvPicPr>
        <p:blipFill>
          <a:blip r:embed="rId3" cstate="print"/>
          <a:srcRect/>
          <a:stretch>
            <a:fillRect/>
          </a:stretch>
        </p:blipFill>
        <p:spPr bwMode="auto">
          <a:xfrm>
            <a:off x="7236296" y="332656"/>
            <a:ext cx="1628775" cy="447675"/>
          </a:xfrm>
          <a:prstGeom prst="rect">
            <a:avLst/>
          </a:prstGeom>
          <a:noFill/>
          <a:ln w="9525">
            <a:noFill/>
            <a:miter lim="800000"/>
            <a:headEnd/>
            <a:tailEnd/>
          </a:ln>
        </p:spPr>
      </p:pic>
      <p:pic>
        <p:nvPicPr>
          <p:cNvPr id="1026" name="Picture 2"/>
          <p:cNvPicPr>
            <a:picLocks noChangeAspect="1" noChangeArrowheads="1"/>
          </p:cNvPicPr>
          <p:nvPr/>
        </p:nvPicPr>
        <p:blipFill>
          <a:blip r:embed="rId4" cstate="print"/>
          <a:srcRect/>
          <a:stretch>
            <a:fillRect/>
          </a:stretch>
        </p:blipFill>
        <p:spPr bwMode="auto">
          <a:xfrm>
            <a:off x="395536" y="260648"/>
            <a:ext cx="1009650" cy="676275"/>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8E870635-F580-43F8-A03F-AB2F1543CB80}" type="slidenum">
              <a:rPr lang="bg-BG" smtClean="0"/>
              <a:pPr/>
              <a:t>9</a:t>
            </a:fld>
            <a:endParaRPr lang="bg-BG"/>
          </a:p>
        </p:txBody>
      </p:sp>
      <p:sp>
        <p:nvSpPr>
          <p:cNvPr id="8" name="Title 1"/>
          <p:cNvSpPr>
            <a:spLocks noGrp="1"/>
          </p:cNvSpPr>
          <p:nvPr>
            <p:ph type="ctrTitle"/>
          </p:nvPr>
        </p:nvSpPr>
        <p:spPr>
          <a:xfrm>
            <a:off x="539552" y="980728"/>
            <a:ext cx="8136904" cy="720079"/>
          </a:xfrm>
        </p:spPr>
        <p:txBody>
          <a:bodyPr>
            <a:normAutofit/>
          </a:bodyPr>
          <a:lstStyle/>
          <a:p>
            <a:r>
              <a:rPr lang="en-US" sz="2800" b="1" dirty="0" smtClean="0"/>
              <a:t>Results 2015, examples, </a:t>
            </a:r>
            <a:r>
              <a:rPr lang="en-US" sz="2800" b="1" dirty="0"/>
              <a:t>key findings </a:t>
            </a:r>
            <a:r>
              <a:rPr lang="en-US" sz="2800" b="1" dirty="0" smtClean="0"/>
              <a:t>(</a:t>
            </a:r>
            <a:r>
              <a:rPr lang="en-US" sz="2800" b="1" dirty="0" smtClean="0"/>
              <a:t>1/</a:t>
            </a:r>
            <a:r>
              <a:rPr lang="bg-BG" sz="2800" b="1" dirty="0" smtClean="0"/>
              <a:t>2</a:t>
            </a:r>
            <a:r>
              <a:rPr lang="en-US" sz="2800" b="1" dirty="0" smtClean="0"/>
              <a:t>)</a:t>
            </a:r>
            <a:endParaRPr lang="bg-BG" sz="2800" b="1" dirty="0" smtClean="0"/>
          </a:p>
        </p:txBody>
      </p:sp>
      <p:graphicFrame>
        <p:nvGraphicFramePr>
          <p:cNvPr id="10" name="Table 9"/>
          <p:cNvGraphicFramePr>
            <a:graphicFrameLocks noGrp="1"/>
          </p:cNvGraphicFramePr>
          <p:nvPr>
            <p:extLst>
              <p:ext uri="{D42A27DB-BD31-4B8C-83A1-F6EECF244321}">
                <p14:modId xmlns:p14="http://schemas.microsoft.com/office/powerpoint/2010/main" val="2639523098"/>
              </p:ext>
            </p:extLst>
          </p:nvPr>
        </p:nvGraphicFramePr>
        <p:xfrm>
          <a:off x="1405187" y="2311580"/>
          <a:ext cx="6839222" cy="4069757"/>
        </p:xfrm>
        <a:graphic>
          <a:graphicData uri="http://schemas.openxmlformats.org/drawingml/2006/table">
            <a:tbl>
              <a:tblPr/>
              <a:tblGrid>
                <a:gridCol w="3275250"/>
                <a:gridCol w="1519512"/>
                <a:gridCol w="881771"/>
                <a:gridCol w="1162689"/>
              </a:tblGrid>
              <a:tr h="380717">
                <a:tc>
                  <a:txBody>
                    <a:bodyPr/>
                    <a:lstStyle/>
                    <a:p>
                      <a:pPr>
                        <a:lnSpc>
                          <a:spcPct val="107000"/>
                        </a:lnSpc>
                        <a:spcAft>
                          <a:spcPts val="0"/>
                        </a:spcAft>
                      </a:pPr>
                      <a:r>
                        <a:rPr lang="de-DE" sz="800" kern="150">
                          <a:solidFill>
                            <a:srgbClr val="FFFFFF"/>
                          </a:solidFill>
                          <a:effectLst/>
                          <a:latin typeface="Arial" panose="020B0604020202020204" pitchFamily="34" charset="0"/>
                          <a:ea typeface="Arial" panose="020B0604020202020204" pitchFamily="34" charset="0"/>
                        </a:rPr>
                        <a:t>Name of organisation</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solidFill>
                      <a:srgbClr val="0084D1"/>
                    </a:solidFill>
                  </a:tcPr>
                </a:tc>
                <a:tc>
                  <a:txBody>
                    <a:bodyPr/>
                    <a:lstStyle/>
                    <a:p>
                      <a:pPr algn="ctr">
                        <a:lnSpc>
                          <a:spcPct val="107000"/>
                        </a:lnSpc>
                        <a:spcAft>
                          <a:spcPts val="0"/>
                        </a:spcAft>
                      </a:pPr>
                      <a:r>
                        <a:rPr lang="de-DE" sz="800" kern="150">
                          <a:solidFill>
                            <a:srgbClr val="FFFFFF"/>
                          </a:solidFill>
                          <a:effectLst/>
                          <a:latin typeface="Arial" panose="020B0604020202020204" pitchFamily="34" charset="0"/>
                          <a:ea typeface="Arial" panose="020B0604020202020204" pitchFamily="34" charset="0"/>
                        </a:rPr>
                        <a:t>Country</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a:noFill/>
                    </a:lnT>
                    <a:lnB w="12700" cap="flat" cmpd="sng" algn="ctr">
                      <a:solidFill>
                        <a:srgbClr val="4C4C4C"/>
                      </a:solidFill>
                      <a:prstDash val="solid"/>
                      <a:round/>
                      <a:headEnd type="none" w="med" len="med"/>
                      <a:tailEnd type="none" w="med" len="med"/>
                    </a:lnB>
                    <a:solidFill>
                      <a:srgbClr val="0084D1"/>
                    </a:solidFill>
                  </a:tcPr>
                </a:tc>
                <a:tc>
                  <a:txBody>
                    <a:bodyPr/>
                    <a:lstStyle/>
                    <a:p>
                      <a:pPr algn="ctr">
                        <a:lnSpc>
                          <a:spcPct val="107000"/>
                        </a:lnSpc>
                        <a:spcAft>
                          <a:spcPts val="0"/>
                        </a:spcAft>
                      </a:pPr>
                      <a:r>
                        <a:rPr lang="de-DE" sz="800" kern="150">
                          <a:solidFill>
                            <a:srgbClr val="FFFFFF"/>
                          </a:solidFill>
                          <a:effectLst/>
                          <a:latin typeface="Arial" panose="020B0604020202020204" pitchFamily="34" charset="0"/>
                          <a:ea typeface="Arial" panose="020B0604020202020204" pitchFamily="34" charset="0"/>
                        </a:rPr>
                        <a:t>Supply Area (km²)</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a:noFill/>
                    </a:lnT>
                    <a:lnB w="12700" cap="flat" cmpd="sng" algn="ctr">
                      <a:solidFill>
                        <a:srgbClr val="4C4C4C"/>
                      </a:solidFill>
                      <a:prstDash val="solid"/>
                      <a:round/>
                      <a:headEnd type="none" w="med" len="med"/>
                      <a:tailEnd type="none" w="med" len="med"/>
                    </a:lnB>
                    <a:solidFill>
                      <a:srgbClr val="0084D1"/>
                    </a:solidFill>
                  </a:tcPr>
                </a:tc>
                <a:tc>
                  <a:txBody>
                    <a:bodyPr/>
                    <a:lstStyle/>
                    <a:p>
                      <a:pPr algn="ctr">
                        <a:lnSpc>
                          <a:spcPct val="107000"/>
                        </a:lnSpc>
                        <a:spcAft>
                          <a:spcPts val="0"/>
                        </a:spcAft>
                      </a:pPr>
                      <a:r>
                        <a:rPr lang="de-DE" sz="800" kern="150">
                          <a:solidFill>
                            <a:srgbClr val="FFFFFF"/>
                          </a:solidFill>
                          <a:effectLst/>
                          <a:latin typeface="Arial" panose="020B0604020202020204" pitchFamily="34" charset="0"/>
                          <a:ea typeface="Arial" panose="020B0604020202020204" pitchFamily="34" charset="0"/>
                        </a:rPr>
                        <a:t>Population supplied (no.)</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a:noFill/>
                    </a:lnT>
                    <a:lnB w="12700" cap="flat" cmpd="sng" algn="ctr">
                      <a:solidFill>
                        <a:srgbClr val="4C4C4C"/>
                      </a:solidFill>
                      <a:prstDash val="solid"/>
                      <a:round/>
                      <a:headEnd type="none" w="med" len="med"/>
                      <a:tailEnd type="none" w="med" len="med"/>
                    </a:lnB>
                    <a:solidFill>
                      <a:srgbClr val="0084D1"/>
                    </a:solidFill>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Sofyiska Voda AD</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1.340</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1.309.634</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AD Lovech</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3.239</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103.303</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Burgas</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7.400</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415.063</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EOOD Blagoevgrad</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4.104</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205.725</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EOOD Pazardjik</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1.003</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153.188</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EOOD Plovdiv</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5.973</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715.252</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EOOD St.Zagora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5.858</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346.500</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EOOD Vidin</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3.032</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100.419</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EOOD Yambol</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3.335</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128.432</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OOD Gabrovo</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1.088</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86.324</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OOD Ruse</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2.803</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248.483</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OOD Vratza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3.619</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196.893</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en-GB" sz="800" kern="0">
                          <a:solidFill>
                            <a:srgbClr val="000000"/>
                          </a:solidFill>
                          <a:effectLst/>
                          <a:latin typeface="ArialMT"/>
                          <a:ea typeface="Calibri" panose="020F0502020204030204" pitchFamily="34" charset="0"/>
                          <a:cs typeface="ArialMT"/>
                        </a:rPr>
                        <a:t>ViK OOD Silistra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en-GB" sz="800" kern="0">
                          <a:solidFill>
                            <a:srgbClr val="000000"/>
                          </a:solidFill>
                          <a:effectLst/>
                          <a:latin typeface="ArialMT"/>
                          <a:ea typeface="Calibri" panose="020F0502020204030204" pitchFamily="34" charset="0"/>
                          <a:cs typeface="ArialMT"/>
                        </a:rPr>
                        <a:t>2.850</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en-GB" sz="800" kern="0">
                          <a:solidFill>
                            <a:srgbClr val="000000"/>
                          </a:solidFill>
                          <a:effectLst/>
                          <a:latin typeface="ArialMT"/>
                          <a:ea typeface="Calibri" panose="020F0502020204030204" pitchFamily="34" charset="0"/>
                          <a:cs typeface="ArialMT"/>
                        </a:rPr>
                        <a:t>116.626</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en-GB" sz="800" kern="0">
                          <a:solidFill>
                            <a:srgbClr val="000000"/>
                          </a:solidFill>
                          <a:effectLst/>
                          <a:latin typeface="ArialMT"/>
                          <a:ea typeface="Calibri" panose="020F0502020204030204" pitchFamily="34" charset="0"/>
                          <a:cs typeface="ArialMT"/>
                        </a:rPr>
                        <a:t>ViK OOD Turgoviste</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en-GB" sz="800" kern="0">
                          <a:solidFill>
                            <a:srgbClr val="000000"/>
                          </a:solidFill>
                          <a:effectLst/>
                          <a:latin typeface="ArialMT"/>
                          <a:ea typeface="Calibri" panose="020F0502020204030204" pitchFamily="34" charset="0"/>
                          <a:cs typeface="ArialMT"/>
                        </a:rPr>
                        <a:t>1.720</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en-GB" sz="800" kern="0">
                          <a:solidFill>
                            <a:srgbClr val="000000"/>
                          </a:solidFill>
                          <a:effectLst/>
                          <a:latin typeface="ArialMT"/>
                          <a:ea typeface="Calibri" panose="020F0502020204030204" pitchFamily="34" charset="0"/>
                          <a:cs typeface="ArialMT"/>
                        </a:rPr>
                        <a:t>85.115</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en-GB" sz="800" kern="0">
                          <a:solidFill>
                            <a:srgbClr val="000000"/>
                          </a:solidFill>
                          <a:effectLst/>
                          <a:latin typeface="ArialMT"/>
                          <a:ea typeface="Calibri" panose="020F0502020204030204" pitchFamily="34" charset="0"/>
                          <a:cs typeface="ArialMT"/>
                        </a:rPr>
                        <a:t>ViK OOD Kurdjali</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en-GB" sz="800" kern="0">
                          <a:solidFill>
                            <a:srgbClr val="000000"/>
                          </a:solidFill>
                          <a:effectLst/>
                          <a:latin typeface="ArialMT"/>
                          <a:ea typeface="Calibri" panose="020F0502020204030204" pitchFamily="34" charset="0"/>
                          <a:cs typeface="ArialMT"/>
                        </a:rPr>
                        <a:t>3.209</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en-GB" sz="800" kern="0">
                          <a:solidFill>
                            <a:srgbClr val="000000"/>
                          </a:solidFill>
                          <a:effectLst/>
                          <a:latin typeface="ArialMT"/>
                          <a:ea typeface="Calibri" panose="020F0502020204030204" pitchFamily="34" charset="0"/>
                          <a:cs typeface="ArialMT"/>
                        </a:rPr>
                        <a:t>135.578</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r h="230565">
                <a:tc>
                  <a:txBody>
                    <a:bodyPr/>
                    <a:lstStyle/>
                    <a:p>
                      <a:pP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ViK EOOD </a:t>
                      </a:r>
                      <a:r>
                        <a:rPr lang="en-GB" sz="800" kern="0">
                          <a:solidFill>
                            <a:srgbClr val="000000"/>
                          </a:solidFill>
                          <a:effectLst/>
                          <a:latin typeface="ArialMT"/>
                          <a:ea typeface="Calibri" panose="020F0502020204030204" pitchFamily="34" charset="0"/>
                          <a:cs typeface="ArialMT"/>
                        </a:rPr>
                        <a:t>Haskovo</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de-DE" sz="800" kern="150">
                          <a:solidFill>
                            <a:srgbClr val="000000"/>
                          </a:solidFill>
                          <a:effectLst/>
                          <a:latin typeface="Arial" panose="020B0604020202020204" pitchFamily="34" charset="0"/>
                          <a:ea typeface="Arial" panose="020B0604020202020204" pitchFamily="34" charset="0"/>
                        </a:rPr>
                        <a:t>Bulgaria</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en-GB" sz="800" kern="0">
                          <a:solidFill>
                            <a:srgbClr val="000000"/>
                          </a:solidFill>
                          <a:effectLst/>
                          <a:latin typeface="ArialMT"/>
                          <a:ea typeface="Calibri" panose="020F0502020204030204" pitchFamily="34" charset="0"/>
                          <a:cs typeface="ArialMT"/>
                        </a:rPr>
                        <a:t>4.255</a:t>
                      </a:r>
                      <a:endParaRPr lang="en-GB" sz="800" kern="15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c>
                  <a:txBody>
                    <a:bodyPr/>
                    <a:lstStyle/>
                    <a:p>
                      <a:pPr algn="r">
                        <a:lnSpc>
                          <a:spcPct val="107000"/>
                        </a:lnSpc>
                        <a:spcAft>
                          <a:spcPts val="0"/>
                        </a:spcAft>
                      </a:pPr>
                      <a:r>
                        <a:rPr lang="en-GB" sz="800" kern="0" dirty="0">
                          <a:solidFill>
                            <a:srgbClr val="000000"/>
                          </a:solidFill>
                          <a:effectLst/>
                          <a:latin typeface="ArialMT"/>
                          <a:ea typeface="Calibri" panose="020F0502020204030204" pitchFamily="34" charset="0"/>
                          <a:cs typeface="ArialMT"/>
                        </a:rPr>
                        <a:t>166.687</a:t>
                      </a:r>
                      <a:endParaRPr lang="en-GB" sz="800" kern="150" dirty="0">
                        <a:solidFill>
                          <a:srgbClr val="000000"/>
                        </a:solidFill>
                        <a:effectLst/>
                        <a:latin typeface="Arial" panose="020B0604020202020204" pitchFamily="34" charset="0"/>
                        <a:ea typeface="Arial" panose="020B0604020202020204" pitchFamily="34" charset="0"/>
                      </a:endParaRPr>
                    </a:p>
                  </a:txBody>
                  <a:tcPr marL="34925" marR="34925" marT="34925" marB="34925">
                    <a:lnL w="12700" cap="flat" cmpd="sng" algn="ctr">
                      <a:solidFill>
                        <a:srgbClr val="4C4C4C"/>
                      </a:solidFill>
                      <a:prstDash val="solid"/>
                      <a:round/>
                      <a:headEnd type="none" w="med" len="med"/>
                      <a:tailEnd type="none" w="med" len="med"/>
                    </a:lnL>
                    <a:lnR w="12700" cap="flat" cmpd="sng" algn="ctr">
                      <a:solidFill>
                        <a:srgbClr val="4C4C4C"/>
                      </a:solidFill>
                      <a:prstDash val="solid"/>
                      <a:round/>
                      <a:headEnd type="none" w="med" len="med"/>
                      <a:tailEnd type="none" w="med" len="med"/>
                    </a:lnR>
                    <a:lnT w="12700" cap="flat" cmpd="sng" algn="ctr">
                      <a:solidFill>
                        <a:srgbClr val="4C4C4C"/>
                      </a:solidFill>
                      <a:prstDash val="solid"/>
                      <a:round/>
                      <a:headEnd type="none" w="med" len="med"/>
                      <a:tailEnd type="none" w="med" len="med"/>
                    </a:lnT>
                    <a:lnB w="12700" cap="flat" cmpd="sng" algn="ctr">
                      <a:solidFill>
                        <a:srgbClr val="4C4C4C"/>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65495252"/>
      </p:ext>
    </p:extLst>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1092</TotalTime>
  <Words>793</Words>
  <Application>Microsoft Office PowerPoint</Application>
  <PresentationFormat>On-screen Show (4:3)</PresentationFormat>
  <Paragraphs>275</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ArialMT</vt:lpstr>
      <vt:lpstr>Calibri</vt:lpstr>
      <vt:lpstr>Tahoma</vt:lpstr>
      <vt:lpstr>Wingdings</vt:lpstr>
      <vt:lpstr>Office Theme</vt:lpstr>
      <vt:lpstr>PowerPoint Presentation</vt:lpstr>
      <vt:lpstr>Results 2014, examples, key findings (1/7)</vt:lpstr>
      <vt:lpstr>Results 2014, examples, key findings (2/7)</vt:lpstr>
      <vt:lpstr>Results 2014, examples, key findings (3/7)</vt:lpstr>
      <vt:lpstr>Results 2014, examples, key findings (4/7)</vt:lpstr>
      <vt:lpstr>Results 2014, examples, key findings (5/7)</vt:lpstr>
      <vt:lpstr>Results 2014, examples, key findings (6/7)</vt:lpstr>
      <vt:lpstr>Results 2014, examples, key findings (7/7)</vt:lpstr>
      <vt:lpstr>Results 2015, examples, key findings (1/2)</vt:lpstr>
      <vt:lpstr>Results 2015, examples, key findings (2/2)</vt:lpstr>
      <vt:lpstr>Third phase 2016</vt:lpstr>
      <vt:lpstr>Conclusions</vt:lpstr>
      <vt:lpstr>Thank you for your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Miro</dc:creator>
  <cp:lastModifiedBy>Miroslav Mitkov</cp:lastModifiedBy>
  <cp:revision>80</cp:revision>
  <dcterms:created xsi:type="dcterms:W3CDTF">2014-04-17T08:17:36Z</dcterms:created>
  <dcterms:modified xsi:type="dcterms:W3CDTF">2016-04-16T15:25:24Z</dcterms:modified>
</cp:coreProperties>
</file>