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1" r:id="rId2"/>
    <p:sldId id="324" r:id="rId3"/>
    <p:sldId id="364" r:id="rId4"/>
    <p:sldId id="365" r:id="rId5"/>
    <p:sldId id="366" r:id="rId6"/>
    <p:sldId id="367" r:id="rId7"/>
    <p:sldId id="392" r:id="rId8"/>
    <p:sldId id="355" r:id="rId9"/>
    <p:sldId id="326" r:id="rId10"/>
    <p:sldId id="334" r:id="rId11"/>
    <p:sldId id="332" r:id="rId12"/>
    <p:sldId id="393" r:id="rId13"/>
    <p:sldId id="336" r:id="rId14"/>
    <p:sldId id="397" r:id="rId15"/>
    <p:sldId id="398" r:id="rId16"/>
    <p:sldId id="401" r:id="rId17"/>
    <p:sldId id="339" r:id="rId18"/>
    <p:sldId id="343" r:id="rId19"/>
    <p:sldId id="345" r:id="rId20"/>
    <p:sldId id="400" r:id="rId21"/>
    <p:sldId id="394" r:id="rId22"/>
    <p:sldId id="395" r:id="rId23"/>
    <p:sldId id="396" r:id="rId24"/>
    <p:sldId id="354" r:id="rId25"/>
    <p:sldId id="357" r:id="rId26"/>
    <p:sldId id="402" r:id="rId27"/>
    <p:sldId id="391" r:id="rId28"/>
  </p:sldIdLst>
  <p:sldSz cx="9144000" cy="6858000" type="screen4x3"/>
  <p:notesSz cx="6669088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2091D0"/>
    <a:srgbClr val="283583"/>
    <a:srgbClr val="CE112F"/>
    <a:srgbClr val="1D2664"/>
    <a:srgbClr val="B61F22"/>
    <a:srgbClr val="00FF00"/>
    <a:srgbClr val="3366FF"/>
    <a:srgbClr val="0092D2"/>
    <a:srgbClr val="1D2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88319" autoAdjust="0"/>
  </p:normalViewPr>
  <p:slideViewPr>
    <p:cSldViewPr snapToGrid="0" snapToObjects="1">
      <p:cViewPr>
        <p:scale>
          <a:sx n="60" d="100"/>
          <a:sy n="60" d="100"/>
        </p:scale>
        <p:origin x="-15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23132-C49A-4E46-9F2B-7AB9D4EE19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963DEB12-74AB-468C-9C82-C98A2CA881E2}">
      <dgm:prSet custT="1"/>
      <dgm:spPr>
        <a:solidFill>
          <a:srgbClr val="003399"/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altLang="ja-JP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EBC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Found.</a:t>
          </a:r>
          <a:endParaRPr kumimoji="0" lang="nl-NL" sz="7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gm:t>
    </dgm:pt>
    <dgm:pt modelId="{C902E48C-4064-402A-AB17-24E8846EC064}" type="parTrans" cxnId="{34BEFF2C-6754-4E1E-AB00-3971F1CF6B7C}">
      <dgm:prSet/>
      <dgm:spPr/>
      <dgm:t>
        <a:bodyPr/>
        <a:lstStyle/>
        <a:p>
          <a:pPr algn="ctr"/>
          <a:endParaRPr lang="nl-NL"/>
        </a:p>
      </dgm:t>
    </dgm:pt>
    <dgm:pt modelId="{4E014817-E893-43B6-9F41-4E70F11EEE5E}" type="sibTrans" cxnId="{34BEFF2C-6754-4E1E-AB00-3971F1CF6B7C}">
      <dgm:prSet/>
      <dgm:spPr/>
      <dgm:t>
        <a:bodyPr/>
        <a:lstStyle/>
        <a:p>
          <a:pPr algn="ctr"/>
          <a:endParaRPr lang="nl-NL"/>
        </a:p>
      </dgm:t>
    </dgm:pt>
    <dgm:pt modelId="{ACFAA927-03E2-459C-89BE-7F957EA64D6D}">
      <dgm:prSet custT="1"/>
      <dgm:spPr>
        <a:solidFill>
          <a:srgbClr val="6699FF"/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altLang="ja-JP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W. EUR</a:t>
          </a:r>
          <a:endParaRPr kumimoji="0" lang="nl-NL" sz="7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gm:t>
    </dgm:pt>
    <dgm:pt modelId="{5441AFE0-4A48-4EB0-81DD-0DD357106C51}" type="parTrans" cxnId="{FB60C30A-6F2B-4C35-BFCD-0EC0D688E513}">
      <dgm:prSet custT="1"/>
      <dgm:spPr>
        <a:ln w="12700">
          <a:solidFill>
            <a:srgbClr val="6699FF"/>
          </a:solidFill>
        </a:ln>
      </dgm:spPr>
      <dgm:t>
        <a:bodyPr/>
        <a:lstStyle/>
        <a:p>
          <a:pPr algn="ctr"/>
          <a:endParaRPr lang="nl-NL" sz="700" b="1" dirty="0">
            <a:latin typeface="+mj-lt"/>
          </a:endParaRPr>
        </a:p>
      </dgm:t>
    </dgm:pt>
    <dgm:pt modelId="{62A39200-4678-4ABC-8D47-DBF81FF46CF5}" type="sibTrans" cxnId="{FB60C30A-6F2B-4C35-BFCD-0EC0D688E513}">
      <dgm:prSet/>
      <dgm:spPr/>
      <dgm:t>
        <a:bodyPr/>
        <a:lstStyle/>
        <a:p>
          <a:pPr algn="ctr"/>
          <a:endParaRPr lang="nl-NL"/>
        </a:p>
      </dgm:t>
    </dgm:pt>
    <dgm:pt modelId="{71413CC5-427E-49C3-939C-7E898229A6ED}">
      <dgm:prSet custT="1"/>
      <dgm:spPr>
        <a:solidFill>
          <a:srgbClr val="6699FF"/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altLang="ja-JP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…</a:t>
          </a:r>
          <a:endParaRPr kumimoji="0" lang="nl-NL" sz="7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gm:t>
    </dgm:pt>
    <dgm:pt modelId="{A4D7BAC1-B5B9-452C-8711-E9B23C55F53B}" type="parTrans" cxnId="{C044C8F4-D1A6-48AE-A59B-3B1313038F6D}">
      <dgm:prSet custT="1"/>
      <dgm:spPr>
        <a:ln w="12700">
          <a:solidFill>
            <a:srgbClr val="6699FF"/>
          </a:solidFill>
        </a:ln>
      </dgm:spPr>
      <dgm:t>
        <a:bodyPr/>
        <a:lstStyle/>
        <a:p>
          <a:pPr algn="ctr"/>
          <a:endParaRPr lang="nl-NL" sz="700" b="1" dirty="0">
            <a:latin typeface="+mj-lt"/>
          </a:endParaRPr>
        </a:p>
      </dgm:t>
    </dgm:pt>
    <dgm:pt modelId="{D2779335-7BFF-418A-B70F-B5A875942EF8}" type="sibTrans" cxnId="{C044C8F4-D1A6-48AE-A59B-3B1313038F6D}">
      <dgm:prSet/>
      <dgm:spPr/>
      <dgm:t>
        <a:bodyPr/>
        <a:lstStyle/>
        <a:p>
          <a:pPr algn="ctr"/>
          <a:endParaRPr lang="nl-NL"/>
        </a:p>
      </dgm:t>
    </dgm:pt>
    <dgm:pt modelId="{F9771406-997D-4899-87AB-0E80F16FC7A5}">
      <dgm:prSet custT="1"/>
      <dgm:spPr>
        <a:solidFill>
          <a:srgbClr val="6699FF"/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altLang="ja-JP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BG</a:t>
          </a:r>
          <a:endParaRPr kumimoji="0" lang="nl-NL" sz="7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gm:t>
    </dgm:pt>
    <dgm:pt modelId="{FE651AF0-B886-43E7-B66B-72936CC7AE6A}" type="parTrans" cxnId="{A4D27E4D-E182-4618-BAD8-51AA225DB181}">
      <dgm:prSet custT="1"/>
      <dgm:spPr>
        <a:ln w="12700">
          <a:solidFill>
            <a:srgbClr val="6699FF"/>
          </a:solidFill>
        </a:ln>
      </dgm:spPr>
      <dgm:t>
        <a:bodyPr/>
        <a:lstStyle/>
        <a:p>
          <a:pPr algn="ctr"/>
          <a:endParaRPr lang="nl-NL" sz="700" b="1" dirty="0">
            <a:latin typeface="+mj-lt"/>
          </a:endParaRPr>
        </a:p>
      </dgm:t>
    </dgm:pt>
    <dgm:pt modelId="{D87FDAB8-BA73-43FA-A57D-979AC9DAB402}" type="sibTrans" cxnId="{A4D27E4D-E182-4618-BAD8-51AA225DB181}">
      <dgm:prSet/>
      <dgm:spPr/>
      <dgm:t>
        <a:bodyPr/>
        <a:lstStyle/>
        <a:p>
          <a:pPr algn="ctr"/>
          <a:endParaRPr lang="nl-NL"/>
        </a:p>
      </dgm:t>
    </dgm:pt>
    <dgm:pt modelId="{0CC529B4-7B58-4D04-AFF1-0FD83D402F39}">
      <dgm:prSet custT="1"/>
      <dgm:spPr>
        <a:solidFill>
          <a:srgbClr val="6699FF"/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rPr>
            <a:t>…</a:t>
          </a:r>
        </a:p>
      </dgm:t>
    </dgm:pt>
    <dgm:pt modelId="{308D233F-9988-40B6-8EB8-CED112D14F3F}" type="sibTrans" cxnId="{5B15F799-15EE-4022-BEC0-EABCABA9196A}">
      <dgm:prSet/>
      <dgm:spPr/>
      <dgm:t>
        <a:bodyPr/>
        <a:lstStyle/>
        <a:p>
          <a:pPr algn="ctr"/>
          <a:endParaRPr lang="nl-NL"/>
        </a:p>
      </dgm:t>
    </dgm:pt>
    <dgm:pt modelId="{9331B6F2-85D7-46E9-AD06-E3631AF2DFC9}" type="parTrans" cxnId="{5B15F799-15EE-4022-BEC0-EABCABA9196A}">
      <dgm:prSet custT="1"/>
      <dgm:spPr>
        <a:ln w="12700">
          <a:solidFill>
            <a:srgbClr val="6699FF"/>
          </a:solidFill>
        </a:ln>
      </dgm:spPr>
      <dgm:t>
        <a:bodyPr/>
        <a:lstStyle/>
        <a:p>
          <a:pPr algn="ctr"/>
          <a:endParaRPr lang="nl-NL" sz="700" b="1" dirty="0">
            <a:latin typeface="+mj-lt"/>
          </a:endParaRPr>
        </a:p>
      </dgm:t>
    </dgm:pt>
    <dgm:pt modelId="{76B25057-5700-454E-9942-C50D8DB7A5D9}">
      <dgm:prSet custT="1"/>
      <dgm:spPr>
        <a:solidFill>
          <a:srgbClr val="6699FF"/>
        </a:solidFill>
        <a:ln>
          <a:noFill/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nl-NL" altLang="ja-JP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AL / RSB</a:t>
          </a:r>
        </a:p>
      </dgm:t>
    </dgm:pt>
    <dgm:pt modelId="{F4F54C04-3BFC-4802-BBE3-EDF3C3BFD854}" type="parTrans" cxnId="{ADA8D174-19BE-4E08-804C-35A102630C28}">
      <dgm:prSet custT="1"/>
      <dgm:spPr>
        <a:ln w="12700">
          <a:solidFill>
            <a:srgbClr val="6699FF"/>
          </a:solidFill>
        </a:ln>
      </dgm:spPr>
      <dgm:t>
        <a:bodyPr/>
        <a:lstStyle/>
        <a:p>
          <a:endParaRPr lang="nl-NL" sz="700" dirty="0">
            <a:latin typeface="+mj-lt"/>
          </a:endParaRPr>
        </a:p>
      </dgm:t>
    </dgm:pt>
    <dgm:pt modelId="{16E7EA2C-D3B1-42B5-85DE-D83BBF3EDB1E}" type="sibTrans" cxnId="{ADA8D174-19BE-4E08-804C-35A102630C28}">
      <dgm:prSet/>
      <dgm:spPr/>
      <dgm:t>
        <a:bodyPr/>
        <a:lstStyle/>
        <a:p>
          <a:endParaRPr lang="nl-NL"/>
        </a:p>
      </dgm:t>
    </dgm:pt>
    <dgm:pt modelId="{D7C09BDD-F0C6-41F4-9FC5-1B72A6C3C727}">
      <dgm:prSet custT="1"/>
      <dgm:spPr>
        <a:solidFill>
          <a:srgbClr val="0092D2"/>
        </a:solidFill>
        <a:ln>
          <a:noFill/>
        </a:ln>
      </dgm:spPr>
      <dgm:t>
        <a:bodyPr/>
        <a:lstStyle/>
        <a:p>
          <a:r>
            <a:rPr lang="nl-NL" sz="700" b="1" baseline="0" dirty="0" smtClean="0">
              <a:latin typeface="+mj-lt"/>
            </a:rPr>
            <a:t>IBNet</a:t>
          </a:r>
          <a:endParaRPr lang="nl-NL" sz="700" b="1" baseline="0" dirty="0">
            <a:latin typeface="+mj-lt"/>
          </a:endParaRPr>
        </a:p>
      </dgm:t>
    </dgm:pt>
    <dgm:pt modelId="{24A527F2-6288-43D1-A3A8-B4F8895E361E}" type="parTrans" cxnId="{6CC24C4D-CD90-4475-97C3-7AF5A8E2EB95}">
      <dgm:prSet custT="1"/>
      <dgm:spPr>
        <a:ln w="12700">
          <a:solidFill>
            <a:srgbClr val="003399"/>
          </a:solidFill>
        </a:ln>
      </dgm:spPr>
      <dgm:t>
        <a:bodyPr/>
        <a:lstStyle/>
        <a:p>
          <a:endParaRPr lang="nl-NL" sz="700" dirty="0">
            <a:latin typeface="+mj-lt"/>
          </a:endParaRPr>
        </a:p>
      </dgm:t>
    </dgm:pt>
    <dgm:pt modelId="{52A9698A-E149-418B-9C2E-F2B434CCBEAC}" type="sibTrans" cxnId="{6CC24C4D-CD90-4475-97C3-7AF5A8E2EB95}">
      <dgm:prSet/>
      <dgm:spPr/>
      <dgm:t>
        <a:bodyPr/>
        <a:lstStyle/>
        <a:p>
          <a:endParaRPr lang="nl-NL"/>
        </a:p>
      </dgm:t>
    </dgm:pt>
    <dgm:pt modelId="{4D32BD84-B0C5-4DFF-A8D2-79D53BF0C20B}">
      <dgm:prSet custT="1"/>
      <dgm:spPr>
        <a:solidFill>
          <a:srgbClr val="6699FF"/>
        </a:solidFill>
        <a:ln>
          <a:noFill/>
        </a:ln>
      </dgm:spPr>
      <dgm:t>
        <a:bodyPr/>
        <a:lstStyle/>
        <a:p>
          <a:r>
            <a:rPr lang="nl-NL" sz="700" b="1" dirty="0">
              <a:latin typeface="+mj-lt"/>
            </a:rPr>
            <a:t>...</a:t>
          </a:r>
        </a:p>
      </dgm:t>
    </dgm:pt>
    <dgm:pt modelId="{21C62D40-68A6-4BC3-914D-EB95046D81BF}" type="parTrans" cxnId="{FB3EFC20-87D5-4B97-BBB0-A199784A7551}">
      <dgm:prSet custT="1"/>
      <dgm:spPr>
        <a:ln w="12700">
          <a:solidFill>
            <a:srgbClr val="6699FF"/>
          </a:solidFill>
        </a:ln>
      </dgm:spPr>
      <dgm:t>
        <a:bodyPr/>
        <a:lstStyle/>
        <a:p>
          <a:endParaRPr lang="nl-NL" sz="700" dirty="0">
            <a:latin typeface="+mj-lt"/>
          </a:endParaRPr>
        </a:p>
      </dgm:t>
    </dgm:pt>
    <dgm:pt modelId="{BE000938-08CC-485C-A55B-E23A8513D988}" type="sibTrans" cxnId="{FB3EFC20-87D5-4B97-BBB0-A199784A7551}">
      <dgm:prSet/>
      <dgm:spPr/>
      <dgm:t>
        <a:bodyPr/>
        <a:lstStyle/>
        <a:p>
          <a:endParaRPr lang="nl-NL"/>
        </a:p>
      </dgm:t>
    </dgm:pt>
    <dgm:pt modelId="{8026B19D-EB07-405B-A568-E6911171998D}">
      <dgm:prSet custT="1"/>
      <dgm:spPr>
        <a:solidFill>
          <a:srgbClr val="6699FF"/>
        </a:solidFill>
        <a:ln>
          <a:noFill/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nl-NL" altLang="ja-JP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Ex-YU</a:t>
          </a:r>
        </a:p>
      </dgm:t>
    </dgm:pt>
    <dgm:pt modelId="{272C8ED7-7A52-4966-A6C3-2BFA837C7341}" type="parTrans" cxnId="{FAF34589-B402-49E4-9872-7C338FBB362D}">
      <dgm:prSet/>
      <dgm:spPr>
        <a:ln w="12700">
          <a:solidFill>
            <a:srgbClr val="6699FF"/>
          </a:solidFill>
        </a:ln>
      </dgm:spPr>
      <dgm:t>
        <a:bodyPr/>
        <a:lstStyle/>
        <a:p>
          <a:endParaRPr lang="nl-NL" dirty="0"/>
        </a:p>
      </dgm:t>
    </dgm:pt>
    <dgm:pt modelId="{B9BF225D-EA2E-4B0A-AB33-6E59EA93B36F}" type="sibTrans" cxnId="{FAF34589-B402-49E4-9872-7C338FBB362D}">
      <dgm:prSet/>
      <dgm:spPr/>
      <dgm:t>
        <a:bodyPr/>
        <a:lstStyle/>
        <a:p>
          <a:endParaRPr lang="nl-NL"/>
        </a:p>
      </dgm:t>
    </dgm:pt>
    <dgm:pt modelId="{DE66493A-8AD0-49F7-AE55-84B460637AB3}">
      <dgm:prSet custT="1"/>
      <dgm:spPr>
        <a:solidFill>
          <a:srgbClr val="6699FF"/>
        </a:solidFill>
        <a:ln>
          <a:noFill/>
        </a:ln>
      </dgm:spPr>
      <dgm:t>
        <a:bodyPr/>
        <a:lstStyle/>
        <a:p>
          <a:r>
            <a:rPr lang="nl-NL" sz="700" b="1" dirty="0">
              <a:latin typeface="+mj-lt"/>
            </a:rPr>
            <a:t>UA</a:t>
          </a:r>
        </a:p>
      </dgm:t>
    </dgm:pt>
    <dgm:pt modelId="{6AA6CA9A-A3BC-4D28-ADF0-433FD347E9A5}" type="parTrans" cxnId="{627B819E-E5DB-47EB-8D39-AE6108C1F47C}">
      <dgm:prSet/>
      <dgm:spPr>
        <a:ln w="12700">
          <a:solidFill>
            <a:srgbClr val="6699FF"/>
          </a:solidFill>
        </a:ln>
      </dgm:spPr>
      <dgm:t>
        <a:bodyPr/>
        <a:lstStyle/>
        <a:p>
          <a:endParaRPr lang="nl-NL" b="1" dirty="0">
            <a:latin typeface="+mj-lt"/>
          </a:endParaRPr>
        </a:p>
      </dgm:t>
    </dgm:pt>
    <dgm:pt modelId="{FFE421A1-2E52-4B39-A0D9-D68D3A5F4988}" type="sibTrans" cxnId="{627B819E-E5DB-47EB-8D39-AE6108C1F47C}">
      <dgm:prSet/>
      <dgm:spPr/>
      <dgm:t>
        <a:bodyPr/>
        <a:lstStyle/>
        <a:p>
          <a:endParaRPr lang="nl-NL"/>
        </a:p>
      </dgm:t>
    </dgm:pt>
    <dgm:pt modelId="{5215CCE7-173E-4DB3-9B91-28983D309688}">
      <dgm:prSet custT="1"/>
      <dgm:spPr>
        <a:solidFill>
          <a:srgbClr val="6699FF"/>
        </a:solidFill>
        <a:ln>
          <a:noFill/>
        </a:ln>
      </dgm:spPr>
      <dgm:t>
        <a:bodyPr/>
        <a:lstStyle/>
        <a:p>
          <a:r>
            <a:rPr lang="nl-NL" sz="700" b="1" dirty="0">
              <a:latin typeface="+mj-lt"/>
            </a:rPr>
            <a:t>...</a:t>
          </a:r>
        </a:p>
      </dgm:t>
    </dgm:pt>
    <dgm:pt modelId="{0905E3E0-6A9C-4B8B-8329-73B1A10ED0BF}" type="parTrans" cxnId="{D08C61B4-EFB5-4080-ADFF-BD6C7DD06E0B}">
      <dgm:prSet/>
      <dgm:spPr>
        <a:ln w="12700">
          <a:solidFill>
            <a:srgbClr val="6699FF"/>
          </a:solidFill>
        </a:ln>
      </dgm:spPr>
      <dgm:t>
        <a:bodyPr/>
        <a:lstStyle/>
        <a:p>
          <a:endParaRPr lang="nl-NL" dirty="0"/>
        </a:p>
      </dgm:t>
    </dgm:pt>
    <dgm:pt modelId="{EAB04DF0-5ECE-45FA-A97D-3F3727AE1CD8}" type="sibTrans" cxnId="{D08C61B4-EFB5-4080-ADFF-BD6C7DD06E0B}">
      <dgm:prSet/>
      <dgm:spPr/>
      <dgm:t>
        <a:bodyPr/>
        <a:lstStyle/>
        <a:p>
          <a:endParaRPr lang="nl-NL"/>
        </a:p>
      </dgm:t>
    </dgm:pt>
    <dgm:pt modelId="{D3D63BC6-9998-47F7-A456-4CBCC110CDA7}">
      <dgm:prSet custT="1"/>
      <dgm:spPr>
        <a:solidFill>
          <a:srgbClr val="6699FF"/>
        </a:solidFill>
        <a:ln>
          <a:noFill/>
        </a:ln>
      </dgm:spPr>
      <dgm:t>
        <a:bodyPr/>
        <a:lstStyle/>
        <a:p>
          <a:r>
            <a:rPr lang="nl-NL" sz="700" b="1" dirty="0">
              <a:latin typeface="+mj-lt"/>
            </a:rPr>
            <a:t>...</a:t>
          </a:r>
        </a:p>
      </dgm:t>
    </dgm:pt>
    <dgm:pt modelId="{B061600E-C3ED-49FE-BD40-DF590001D5AD}" type="parTrans" cxnId="{E06939A7-C5FE-476D-85C8-157BF7CCC150}">
      <dgm:prSet/>
      <dgm:spPr>
        <a:ln w="12700">
          <a:solidFill>
            <a:srgbClr val="6699FF"/>
          </a:solidFill>
        </a:ln>
      </dgm:spPr>
      <dgm:t>
        <a:bodyPr/>
        <a:lstStyle/>
        <a:p>
          <a:endParaRPr lang="nl-NL" dirty="0"/>
        </a:p>
      </dgm:t>
    </dgm:pt>
    <dgm:pt modelId="{0E871020-2C5A-463C-9FE9-EF840BF66433}" type="sibTrans" cxnId="{E06939A7-C5FE-476D-85C8-157BF7CCC150}">
      <dgm:prSet/>
      <dgm:spPr/>
      <dgm:t>
        <a:bodyPr/>
        <a:lstStyle/>
        <a:p>
          <a:endParaRPr lang="nl-NL"/>
        </a:p>
      </dgm:t>
    </dgm:pt>
    <dgm:pt modelId="{4F9D1965-BEDF-4BCB-A6B9-6CA72365900A}" type="pres">
      <dgm:prSet presAssocID="{8CE23132-C49A-4E46-9F2B-7AB9D4EE19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389788-B160-4611-A8E5-EC224451B1C8}" type="pres">
      <dgm:prSet presAssocID="{963DEB12-74AB-468C-9C82-C98A2CA881E2}" presName="centerShape" presStyleLbl="node0" presStyleIdx="0" presStyleCnt="1" custScaleX="63405" custScaleY="59943" custLinFactNeighborX="-14749" custLinFactNeighborY="4971"/>
      <dgm:spPr/>
      <dgm:t>
        <a:bodyPr/>
        <a:lstStyle/>
        <a:p>
          <a:endParaRPr lang="nl-NL"/>
        </a:p>
      </dgm:t>
    </dgm:pt>
    <dgm:pt modelId="{909FA218-D585-449D-82E0-5C87AD58EF46}" type="pres">
      <dgm:prSet presAssocID="{5441AFE0-4A48-4EB0-81DD-0DD357106C51}" presName="Name9" presStyleLbl="parChTrans1D2" presStyleIdx="0" presStyleCnt="11" custScaleX="2000000" custScaleY="149527"/>
      <dgm:spPr/>
      <dgm:t>
        <a:bodyPr/>
        <a:lstStyle/>
        <a:p>
          <a:endParaRPr lang="nl-NL"/>
        </a:p>
      </dgm:t>
    </dgm:pt>
    <dgm:pt modelId="{92654B98-91CD-4897-B714-6AEA81D6729C}" type="pres">
      <dgm:prSet presAssocID="{5441AFE0-4A48-4EB0-81DD-0DD357106C51}" presName="connTx" presStyleLbl="parChTrans1D2" presStyleIdx="0" presStyleCnt="11"/>
      <dgm:spPr/>
      <dgm:t>
        <a:bodyPr/>
        <a:lstStyle/>
        <a:p>
          <a:endParaRPr lang="nl-NL"/>
        </a:p>
      </dgm:t>
    </dgm:pt>
    <dgm:pt modelId="{68ED4DC9-D9C5-4559-AAE9-23F89E2CCE8D}" type="pres">
      <dgm:prSet presAssocID="{ACFAA927-03E2-459C-89BE-7F957EA64D6D}" presName="node" presStyleLbl="node1" presStyleIdx="0" presStyleCnt="11" custScaleX="44392" custScaleY="44392" custRadScaleRad="49735" custRadScaleInc="-43462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D735C8-FE66-47BA-B0E4-0D2550B5B2CE}" type="pres">
      <dgm:prSet presAssocID="{F4F54C04-3BFC-4802-BBE3-EDF3C3BFD854}" presName="Name9" presStyleLbl="parChTrans1D2" presStyleIdx="1" presStyleCnt="11" custScaleX="2000000" custScaleY="149527"/>
      <dgm:spPr/>
      <dgm:t>
        <a:bodyPr/>
        <a:lstStyle/>
        <a:p>
          <a:endParaRPr lang="nl-NL"/>
        </a:p>
      </dgm:t>
    </dgm:pt>
    <dgm:pt modelId="{FA773CB0-6D71-479E-8AC4-297F0B311ED9}" type="pres">
      <dgm:prSet presAssocID="{F4F54C04-3BFC-4802-BBE3-EDF3C3BFD854}" presName="connTx" presStyleLbl="parChTrans1D2" presStyleIdx="1" presStyleCnt="11"/>
      <dgm:spPr/>
      <dgm:t>
        <a:bodyPr/>
        <a:lstStyle/>
        <a:p>
          <a:endParaRPr lang="nl-NL"/>
        </a:p>
      </dgm:t>
    </dgm:pt>
    <dgm:pt modelId="{461D4471-E9ED-4EFC-B6AA-F9F3859511C5}" type="pres">
      <dgm:prSet presAssocID="{76B25057-5700-454E-9942-C50D8DB7A5D9}" presName="node" presStyleLbl="node1" presStyleIdx="1" presStyleCnt="11" custScaleX="44392" custScaleY="44392" custRadScaleRad="61154" custRadScaleInc="88621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4772C8-3484-4D88-AECB-72F651B76E1D}" type="pres">
      <dgm:prSet presAssocID="{272C8ED7-7A52-4966-A6C3-2BFA837C7341}" presName="Name9" presStyleLbl="parChTrans1D2" presStyleIdx="2" presStyleCnt="11"/>
      <dgm:spPr/>
      <dgm:t>
        <a:bodyPr/>
        <a:lstStyle/>
        <a:p>
          <a:endParaRPr lang="nl-NL"/>
        </a:p>
      </dgm:t>
    </dgm:pt>
    <dgm:pt modelId="{655DDEF4-378D-4BB5-9D02-A9F3F6F05C56}" type="pres">
      <dgm:prSet presAssocID="{272C8ED7-7A52-4966-A6C3-2BFA837C7341}" presName="connTx" presStyleLbl="parChTrans1D2" presStyleIdx="2" presStyleCnt="11"/>
      <dgm:spPr/>
      <dgm:t>
        <a:bodyPr/>
        <a:lstStyle/>
        <a:p>
          <a:endParaRPr lang="nl-NL"/>
        </a:p>
      </dgm:t>
    </dgm:pt>
    <dgm:pt modelId="{C049F7EB-616D-43DF-8C84-FBEC32F6E964}" type="pres">
      <dgm:prSet presAssocID="{8026B19D-EB07-405B-A568-E6911171998D}" presName="node" presStyleLbl="node1" presStyleIdx="2" presStyleCnt="11" custScaleX="44392" custScaleY="44392" custRadScaleRad="40381" custRadScaleInc="68139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F1B6408-7DA8-41B7-AA9B-59CA1082D29C}" type="pres">
      <dgm:prSet presAssocID="{6AA6CA9A-A3BC-4D28-ADF0-433FD347E9A5}" presName="Name9" presStyleLbl="parChTrans1D2" presStyleIdx="3" presStyleCnt="11" custScaleX="2000000" custScaleY="149527"/>
      <dgm:spPr/>
      <dgm:t>
        <a:bodyPr/>
        <a:lstStyle/>
        <a:p>
          <a:endParaRPr lang="nl-NL"/>
        </a:p>
      </dgm:t>
    </dgm:pt>
    <dgm:pt modelId="{1299F659-D303-4BF0-AB33-5F81D77FDAA0}" type="pres">
      <dgm:prSet presAssocID="{6AA6CA9A-A3BC-4D28-ADF0-433FD347E9A5}" presName="connTx" presStyleLbl="parChTrans1D2" presStyleIdx="3" presStyleCnt="11"/>
      <dgm:spPr/>
      <dgm:t>
        <a:bodyPr/>
        <a:lstStyle/>
        <a:p>
          <a:endParaRPr lang="nl-NL"/>
        </a:p>
      </dgm:t>
    </dgm:pt>
    <dgm:pt modelId="{DAEBD24C-B847-4B91-878B-9CC16BA5F2AC}" type="pres">
      <dgm:prSet presAssocID="{DE66493A-8AD0-49F7-AE55-84B460637AB3}" presName="node" presStyleLbl="node1" presStyleIdx="3" presStyleCnt="11" custScaleX="44392" custScaleY="44392" custRadScaleRad="48191" custRadScaleInc="9530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1366F19-15FF-4DDD-AC7A-D1F5B229F42B}" type="pres">
      <dgm:prSet presAssocID="{21C62D40-68A6-4BC3-914D-EB95046D81BF}" presName="Name9" presStyleLbl="parChTrans1D2" presStyleIdx="4" presStyleCnt="11" custScaleX="2000000" custScaleY="149527"/>
      <dgm:spPr/>
      <dgm:t>
        <a:bodyPr/>
        <a:lstStyle/>
        <a:p>
          <a:endParaRPr lang="nl-NL"/>
        </a:p>
      </dgm:t>
    </dgm:pt>
    <dgm:pt modelId="{07A5A6AE-3795-455B-A2FC-DF8DBC17CAD1}" type="pres">
      <dgm:prSet presAssocID="{21C62D40-68A6-4BC3-914D-EB95046D81BF}" presName="connTx" presStyleLbl="parChTrans1D2" presStyleIdx="4" presStyleCnt="11"/>
      <dgm:spPr/>
      <dgm:t>
        <a:bodyPr/>
        <a:lstStyle/>
        <a:p>
          <a:endParaRPr lang="nl-NL"/>
        </a:p>
      </dgm:t>
    </dgm:pt>
    <dgm:pt modelId="{C8439856-8511-4FF0-9007-4BA6D6115F4D}" type="pres">
      <dgm:prSet presAssocID="{4D32BD84-B0C5-4DFF-A8D2-79D53BF0C20B}" presName="node" presStyleLbl="node1" presStyleIdx="4" presStyleCnt="11" custScaleX="44528" custScaleY="44392" custRadScaleRad="102741" custRadScaleInc="43135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85D0415-D623-4971-B7DF-3BECD121E4B0}" type="pres">
      <dgm:prSet presAssocID="{B061600E-C3ED-49FE-BD40-DF590001D5AD}" presName="Name9" presStyleLbl="parChTrans1D2" presStyleIdx="5" presStyleCnt="11" custScaleX="2000000" custScaleY="149527"/>
      <dgm:spPr/>
      <dgm:t>
        <a:bodyPr/>
        <a:lstStyle/>
        <a:p>
          <a:endParaRPr lang="nl-NL"/>
        </a:p>
      </dgm:t>
    </dgm:pt>
    <dgm:pt modelId="{1FD6F249-766C-4602-B0DB-57C55A0BCA82}" type="pres">
      <dgm:prSet presAssocID="{B061600E-C3ED-49FE-BD40-DF590001D5AD}" presName="connTx" presStyleLbl="parChTrans1D2" presStyleIdx="5" presStyleCnt="11"/>
      <dgm:spPr/>
      <dgm:t>
        <a:bodyPr/>
        <a:lstStyle/>
        <a:p>
          <a:endParaRPr lang="nl-NL"/>
        </a:p>
      </dgm:t>
    </dgm:pt>
    <dgm:pt modelId="{6713ABF3-7273-4648-A79D-EEB9F2FFC30C}" type="pres">
      <dgm:prSet presAssocID="{D3D63BC6-9998-47F7-A456-4CBCC110CDA7}" presName="node" presStyleLbl="node1" presStyleIdx="5" presStyleCnt="11" custScaleX="44528" custScaleY="44392" custRadScaleRad="155530" custRadScaleInc="45267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36F35E-F4BF-4114-B24B-659AB692D621}" type="pres">
      <dgm:prSet presAssocID="{A4D7BAC1-B5B9-452C-8711-E9B23C55F53B}" presName="Name9" presStyleLbl="parChTrans1D2" presStyleIdx="6" presStyleCnt="11" custScaleX="2000000" custScaleY="149527"/>
      <dgm:spPr/>
      <dgm:t>
        <a:bodyPr/>
        <a:lstStyle/>
        <a:p>
          <a:endParaRPr lang="nl-NL"/>
        </a:p>
      </dgm:t>
    </dgm:pt>
    <dgm:pt modelId="{2ED66A54-CB60-4357-BB3A-620E7573E221}" type="pres">
      <dgm:prSet presAssocID="{A4D7BAC1-B5B9-452C-8711-E9B23C55F53B}" presName="connTx" presStyleLbl="parChTrans1D2" presStyleIdx="6" presStyleCnt="11"/>
      <dgm:spPr/>
      <dgm:t>
        <a:bodyPr/>
        <a:lstStyle/>
        <a:p>
          <a:endParaRPr lang="nl-NL"/>
        </a:p>
      </dgm:t>
    </dgm:pt>
    <dgm:pt modelId="{334B4C34-739C-423F-A510-D8E2241A0C76}" type="pres">
      <dgm:prSet presAssocID="{71413CC5-427E-49C3-939C-7E898229A6ED}" presName="node" presStyleLbl="node1" presStyleIdx="6" presStyleCnt="11" custScaleX="44528" custScaleY="44392" custRadScaleRad="42064" custRadScaleInc="-31866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0DC9584-F157-4B7F-B058-072FF014F1D9}" type="pres">
      <dgm:prSet presAssocID="{FE651AF0-B886-43E7-B66B-72936CC7AE6A}" presName="Name9" presStyleLbl="parChTrans1D2" presStyleIdx="7" presStyleCnt="11" custScaleX="2000000" custScaleY="149527"/>
      <dgm:spPr/>
      <dgm:t>
        <a:bodyPr/>
        <a:lstStyle/>
        <a:p>
          <a:endParaRPr lang="nl-NL"/>
        </a:p>
      </dgm:t>
    </dgm:pt>
    <dgm:pt modelId="{E1DD0C14-0A41-4049-AEE4-EDF19EDFA521}" type="pres">
      <dgm:prSet presAssocID="{FE651AF0-B886-43E7-B66B-72936CC7AE6A}" presName="connTx" presStyleLbl="parChTrans1D2" presStyleIdx="7" presStyleCnt="11"/>
      <dgm:spPr/>
      <dgm:t>
        <a:bodyPr/>
        <a:lstStyle/>
        <a:p>
          <a:endParaRPr lang="nl-NL"/>
        </a:p>
      </dgm:t>
    </dgm:pt>
    <dgm:pt modelId="{27196824-B4A8-4E77-979D-2A97DBAFC759}" type="pres">
      <dgm:prSet presAssocID="{F9771406-997D-4899-87AB-0E80F16FC7A5}" presName="node" presStyleLbl="node1" presStyleIdx="7" presStyleCnt="11" custScaleX="44528" custScaleY="44392" custRadScaleRad="60457" custRadScaleInc="-46013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EC5F9EB-AB7B-4F8E-91CC-D1367E52169F}" type="pres">
      <dgm:prSet presAssocID="{0905E3E0-6A9C-4B8B-8329-73B1A10ED0BF}" presName="Name9" presStyleLbl="parChTrans1D2" presStyleIdx="8" presStyleCnt="11"/>
      <dgm:spPr/>
      <dgm:t>
        <a:bodyPr/>
        <a:lstStyle/>
        <a:p>
          <a:endParaRPr lang="nl-NL"/>
        </a:p>
      </dgm:t>
    </dgm:pt>
    <dgm:pt modelId="{453F262B-F44D-4C85-B032-1BB621227D8F}" type="pres">
      <dgm:prSet presAssocID="{0905E3E0-6A9C-4B8B-8329-73B1A10ED0BF}" presName="connTx" presStyleLbl="parChTrans1D2" presStyleIdx="8" presStyleCnt="11"/>
      <dgm:spPr/>
      <dgm:t>
        <a:bodyPr/>
        <a:lstStyle/>
        <a:p>
          <a:endParaRPr lang="nl-NL"/>
        </a:p>
      </dgm:t>
    </dgm:pt>
    <dgm:pt modelId="{9FAE0875-8174-412A-A0B1-777F4BCAE840}" type="pres">
      <dgm:prSet presAssocID="{5215CCE7-173E-4DB3-9B91-28983D309688}" presName="node" presStyleLbl="node1" presStyleIdx="8" presStyleCnt="11" custScaleX="44392" custScaleY="44392" custRadScaleRad="10206" custRadScaleInc="-91275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428A71-67D5-402E-84ED-B444ED9ACF20}" type="pres">
      <dgm:prSet presAssocID="{9331B6F2-85D7-46E9-AD06-E3631AF2DFC9}" presName="Name9" presStyleLbl="parChTrans1D2" presStyleIdx="9" presStyleCnt="11" custScaleX="2000000" custScaleY="149527"/>
      <dgm:spPr/>
      <dgm:t>
        <a:bodyPr/>
        <a:lstStyle/>
        <a:p>
          <a:endParaRPr lang="nl-NL"/>
        </a:p>
      </dgm:t>
    </dgm:pt>
    <dgm:pt modelId="{26229BA6-0966-4CA9-8306-BB1272567E29}" type="pres">
      <dgm:prSet presAssocID="{9331B6F2-85D7-46E9-AD06-E3631AF2DFC9}" presName="connTx" presStyleLbl="parChTrans1D2" presStyleIdx="9" presStyleCnt="11"/>
      <dgm:spPr/>
      <dgm:t>
        <a:bodyPr/>
        <a:lstStyle/>
        <a:p>
          <a:endParaRPr lang="nl-NL"/>
        </a:p>
      </dgm:t>
    </dgm:pt>
    <dgm:pt modelId="{ABD0C357-E5B6-48B8-865F-127730C77F4B}" type="pres">
      <dgm:prSet presAssocID="{0CC529B4-7B58-4D04-AFF1-0FD83D402F39}" presName="node" presStyleLbl="node1" presStyleIdx="9" presStyleCnt="11" custScaleX="44528" custScaleY="44392" custRadScaleRad="76140" custRadScaleInc="-79235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8D45353-4D77-4AE6-8799-777D82B96D92}" type="pres">
      <dgm:prSet presAssocID="{24A527F2-6288-43D1-A3A8-B4F8895E361E}" presName="Name9" presStyleLbl="parChTrans1D2" presStyleIdx="10" presStyleCnt="11" custScaleX="2000000" custScaleY="149527"/>
      <dgm:spPr/>
      <dgm:t>
        <a:bodyPr/>
        <a:lstStyle/>
        <a:p>
          <a:endParaRPr lang="nl-NL"/>
        </a:p>
      </dgm:t>
    </dgm:pt>
    <dgm:pt modelId="{44EF7974-2E5B-4D25-8D16-5564C3DC98BE}" type="pres">
      <dgm:prSet presAssocID="{24A527F2-6288-43D1-A3A8-B4F8895E361E}" presName="connTx" presStyleLbl="parChTrans1D2" presStyleIdx="10" presStyleCnt="11"/>
      <dgm:spPr/>
      <dgm:t>
        <a:bodyPr/>
        <a:lstStyle/>
        <a:p>
          <a:endParaRPr lang="nl-NL"/>
        </a:p>
      </dgm:t>
    </dgm:pt>
    <dgm:pt modelId="{87E5CD34-4FF4-430F-A397-88C5F969A28E}" type="pres">
      <dgm:prSet presAssocID="{D7C09BDD-F0C6-41F4-9FC5-1B72A6C3C727}" presName="node" presStyleLbl="node1" presStyleIdx="10" presStyleCnt="11" custScaleX="53270" custScaleY="53270" custRadScaleRad="129966" custRadScaleInc="-37681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B15F799-15EE-4022-BEC0-EABCABA9196A}" srcId="{963DEB12-74AB-468C-9C82-C98A2CA881E2}" destId="{0CC529B4-7B58-4D04-AFF1-0FD83D402F39}" srcOrd="9" destOrd="0" parTransId="{9331B6F2-85D7-46E9-AD06-E3631AF2DFC9}" sibTransId="{308D233F-9988-40B6-8EB8-CED112D14F3F}"/>
    <dgm:cxn modelId="{DE3DE0EB-AB10-4EBA-ACC6-60494AD7C579}" type="presOf" srcId="{D3D63BC6-9998-47F7-A456-4CBCC110CDA7}" destId="{6713ABF3-7273-4648-A79D-EEB9F2FFC30C}" srcOrd="0" destOrd="0" presId="urn:microsoft.com/office/officeart/2005/8/layout/radial1"/>
    <dgm:cxn modelId="{E06939A7-C5FE-476D-85C8-157BF7CCC150}" srcId="{963DEB12-74AB-468C-9C82-C98A2CA881E2}" destId="{D3D63BC6-9998-47F7-A456-4CBCC110CDA7}" srcOrd="5" destOrd="0" parTransId="{B061600E-C3ED-49FE-BD40-DF590001D5AD}" sibTransId="{0E871020-2C5A-463C-9FE9-EF840BF66433}"/>
    <dgm:cxn modelId="{5D0B9F0D-EDFE-4B28-829B-6C27A4883CF3}" type="presOf" srcId="{A4D7BAC1-B5B9-452C-8711-E9B23C55F53B}" destId="{2ED66A54-CB60-4357-BB3A-620E7573E221}" srcOrd="1" destOrd="0" presId="urn:microsoft.com/office/officeart/2005/8/layout/radial1"/>
    <dgm:cxn modelId="{C9376A12-DBBD-4DD6-B66E-3A3A795F06E6}" type="presOf" srcId="{21C62D40-68A6-4BC3-914D-EB95046D81BF}" destId="{D1366F19-15FF-4DDD-AC7A-D1F5B229F42B}" srcOrd="0" destOrd="0" presId="urn:microsoft.com/office/officeart/2005/8/layout/radial1"/>
    <dgm:cxn modelId="{627B819E-E5DB-47EB-8D39-AE6108C1F47C}" srcId="{963DEB12-74AB-468C-9C82-C98A2CA881E2}" destId="{DE66493A-8AD0-49F7-AE55-84B460637AB3}" srcOrd="3" destOrd="0" parTransId="{6AA6CA9A-A3BC-4D28-ADF0-433FD347E9A5}" sibTransId="{FFE421A1-2E52-4B39-A0D9-D68D3A5F4988}"/>
    <dgm:cxn modelId="{18D8CD5F-153D-451F-9882-5AC001597B0D}" type="presOf" srcId="{B061600E-C3ED-49FE-BD40-DF590001D5AD}" destId="{1FD6F249-766C-4602-B0DB-57C55A0BCA82}" srcOrd="1" destOrd="0" presId="urn:microsoft.com/office/officeart/2005/8/layout/radial1"/>
    <dgm:cxn modelId="{E821D729-3F4D-452B-B110-246F40636638}" type="presOf" srcId="{5441AFE0-4A48-4EB0-81DD-0DD357106C51}" destId="{909FA218-D585-449D-82E0-5C87AD58EF46}" srcOrd="0" destOrd="0" presId="urn:microsoft.com/office/officeart/2005/8/layout/radial1"/>
    <dgm:cxn modelId="{92BEE6A7-EC3E-46EF-A44B-A3ABBA9B644C}" type="presOf" srcId="{A4D7BAC1-B5B9-452C-8711-E9B23C55F53B}" destId="{FF36F35E-F4BF-4114-B24B-659AB692D621}" srcOrd="0" destOrd="0" presId="urn:microsoft.com/office/officeart/2005/8/layout/radial1"/>
    <dgm:cxn modelId="{34BEFF2C-6754-4E1E-AB00-3971F1CF6B7C}" srcId="{8CE23132-C49A-4E46-9F2B-7AB9D4EE1960}" destId="{963DEB12-74AB-468C-9C82-C98A2CA881E2}" srcOrd="0" destOrd="0" parTransId="{C902E48C-4064-402A-AB17-24E8846EC064}" sibTransId="{4E014817-E893-43B6-9F41-4E70F11EEE5E}"/>
    <dgm:cxn modelId="{73144790-A7E0-4D8E-B114-CE315D3A2FE3}" type="presOf" srcId="{F9771406-997D-4899-87AB-0E80F16FC7A5}" destId="{27196824-B4A8-4E77-979D-2A97DBAFC759}" srcOrd="0" destOrd="0" presId="urn:microsoft.com/office/officeart/2005/8/layout/radial1"/>
    <dgm:cxn modelId="{62135E56-7DD5-4AD9-9865-123E045901AD}" type="presOf" srcId="{272C8ED7-7A52-4966-A6C3-2BFA837C7341}" destId="{655DDEF4-378D-4BB5-9D02-A9F3F6F05C56}" srcOrd="1" destOrd="0" presId="urn:microsoft.com/office/officeart/2005/8/layout/radial1"/>
    <dgm:cxn modelId="{0789E84D-5371-4833-88AE-71BA8AF17C1B}" type="presOf" srcId="{0CC529B4-7B58-4D04-AFF1-0FD83D402F39}" destId="{ABD0C357-E5B6-48B8-865F-127730C77F4B}" srcOrd="0" destOrd="0" presId="urn:microsoft.com/office/officeart/2005/8/layout/radial1"/>
    <dgm:cxn modelId="{50D3356B-18C9-44ED-9091-DAA39CFBCCB1}" type="presOf" srcId="{ACFAA927-03E2-459C-89BE-7F957EA64D6D}" destId="{68ED4DC9-D9C5-4559-AAE9-23F89E2CCE8D}" srcOrd="0" destOrd="0" presId="urn:microsoft.com/office/officeart/2005/8/layout/radial1"/>
    <dgm:cxn modelId="{6CC24C4D-CD90-4475-97C3-7AF5A8E2EB95}" srcId="{963DEB12-74AB-468C-9C82-C98A2CA881E2}" destId="{D7C09BDD-F0C6-41F4-9FC5-1B72A6C3C727}" srcOrd="10" destOrd="0" parTransId="{24A527F2-6288-43D1-A3A8-B4F8895E361E}" sibTransId="{52A9698A-E149-418B-9C2E-F2B434CCBEAC}"/>
    <dgm:cxn modelId="{1D7041FF-A28D-47EF-9A1A-D4CE326859A3}" type="presOf" srcId="{5441AFE0-4A48-4EB0-81DD-0DD357106C51}" destId="{92654B98-91CD-4897-B714-6AEA81D6729C}" srcOrd="1" destOrd="0" presId="urn:microsoft.com/office/officeart/2005/8/layout/radial1"/>
    <dgm:cxn modelId="{FAF34589-B402-49E4-9872-7C338FBB362D}" srcId="{963DEB12-74AB-468C-9C82-C98A2CA881E2}" destId="{8026B19D-EB07-405B-A568-E6911171998D}" srcOrd="2" destOrd="0" parTransId="{272C8ED7-7A52-4966-A6C3-2BFA837C7341}" sibTransId="{B9BF225D-EA2E-4B0A-AB33-6E59EA93B36F}"/>
    <dgm:cxn modelId="{F86F49B8-B029-448B-977B-AB289BFD4D27}" type="presOf" srcId="{0905E3E0-6A9C-4B8B-8329-73B1A10ED0BF}" destId="{4EC5F9EB-AB7B-4F8E-91CC-D1367E52169F}" srcOrd="0" destOrd="0" presId="urn:microsoft.com/office/officeart/2005/8/layout/radial1"/>
    <dgm:cxn modelId="{468265B5-1FD7-41C7-9525-A52ED73F10A0}" type="presOf" srcId="{963DEB12-74AB-468C-9C82-C98A2CA881E2}" destId="{87389788-B160-4611-A8E5-EC224451B1C8}" srcOrd="0" destOrd="0" presId="urn:microsoft.com/office/officeart/2005/8/layout/radial1"/>
    <dgm:cxn modelId="{E7F0CE58-09A0-4C3D-A821-30F5DDDA5086}" type="presOf" srcId="{6AA6CA9A-A3BC-4D28-ADF0-433FD347E9A5}" destId="{6F1B6408-7DA8-41B7-AA9B-59CA1082D29C}" srcOrd="0" destOrd="0" presId="urn:microsoft.com/office/officeart/2005/8/layout/radial1"/>
    <dgm:cxn modelId="{D08C61B4-EFB5-4080-ADFF-BD6C7DD06E0B}" srcId="{963DEB12-74AB-468C-9C82-C98A2CA881E2}" destId="{5215CCE7-173E-4DB3-9B91-28983D309688}" srcOrd="8" destOrd="0" parTransId="{0905E3E0-6A9C-4B8B-8329-73B1A10ED0BF}" sibTransId="{EAB04DF0-5ECE-45FA-A97D-3F3727AE1CD8}"/>
    <dgm:cxn modelId="{FE5D66BA-BF23-4220-A595-2D755AF20D24}" type="presOf" srcId="{24A527F2-6288-43D1-A3A8-B4F8895E361E}" destId="{44EF7974-2E5B-4D25-8D16-5564C3DC98BE}" srcOrd="1" destOrd="0" presId="urn:microsoft.com/office/officeart/2005/8/layout/radial1"/>
    <dgm:cxn modelId="{A83A2E0B-49A7-492A-9B19-400FF1B4406A}" type="presOf" srcId="{9331B6F2-85D7-46E9-AD06-E3631AF2DFC9}" destId="{26229BA6-0966-4CA9-8306-BB1272567E29}" srcOrd="1" destOrd="0" presId="urn:microsoft.com/office/officeart/2005/8/layout/radial1"/>
    <dgm:cxn modelId="{85C8DFDC-8975-4544-86FF-525CB3B994EC}" type="presOf" srcId="{0905E3E0-6A9C-4B8B-8329-73B1A10ED0BF}" destId="{453F262B-F44D-4C85-B032-1BB621227D8F}" srcOrd="1" destOrd="0" presId="urn:microsoft.com/office/officeart/2005/8/layout/radial1"/>
    <dgm:cxn modelId="{5617EC22-94FB-4956-8E10-9BE96408CB0A}" type="presOf" srcId="{FE651AF0-B886-43E7-B66B-72936CC7AE6A}" destId="{E1DD0C14-0A41-4049-AEE4-EDF19EDFA521}" srcOrd="1" destOrd="0" presId="urn:microsoft.com/office/officeart/2005/8/layout/radial1"/>
    <dgm:cxn modelId="{75FA7C18-B284-4FA0-9D32-43988EFBB019}" type="presOf" srcId="{272C8ED7-7A52-4966-A6C3-2BFA837C7341}" destId="{DF4772C8-3484-4D88-AECB-72F651B76E1D}" srcOrd="0" destOrd="0" presId="urn:microsoft.com/office/officeart/2005/8/layout/radial1"/>
    <dgm:cxn modelId="{FB60C30A-6F2B-4C35-BFCD-0EC0D688E513}" srcId="{963DEB12-74AB-468C-9C82-C98A2CA881E2}" destId="{ACFAA927-03E2-459C-89BE-7F957EA64D6D}" srcOrd="0" destOrd="0" parTransId="{5441AFE0-4A48-4EB0-81DD-0DD357106C51}" sibTransId="{62A39200-4678-4ABC-8D47-DBF81FF46CF5}"/>
    <dgm:cxn modelId="{4DA81CEF-B01C-462D-A74F-566CCCDC5226}" type="presOf" srcId="{DE66493A-8AD0-49F7-AE55-84B460637AB3}" destId="{DAEBD24C-B847-4B91-878B-9CC16BA5F2AC}" srcOrd="0" destOrd="0" presId="urn:microsoft.com/office/officeart/2005/8/layout/radial1"/>
    <dgm:cxn modelId="{9F35A833-69E9-4482-AE79-069865809669}" type="presOf" srcId="{8026B19D-EB07-405B-A568-E6911171998D}" destId="{C049F7EB-616D-43DF-8C84-FBEC32F6E964}" srcOrd="0" destOrd="0" presId="urn:microsoft.com/office/officeart/2005/8/layout/radial1"/>
    <dgm:cxn modelId="{FB3EFC20-87D5-4B97-BBB0-A199784A7551}" srcId="{963DEB12-74AB-468C-9C82-C98A2CA881E2}" destId="{4D32BD84-B0C5-4DFF-A8D2-79D53BF0C20B}" srcOrd="4" destOrd="0" parTransId="{21C62D40-68A6-4BC3-914D-EB95046D81BF}" sibTransId="{BE000938-08CC-485C-A55B-E23A8513D988}"/>
    <dgm:cxn modelId="{3134BF18-5B24-4585-AC6B-266A3EAF9B3C}" type="presOf" srcId="{24A527F2-6288-43D1-A3A8-B4F8895E361E}" destId="{08D45353-4D77-4AE6-8799-777D82B96D92}" srcOrd="0" destOrd="0" presId="urn:microsoft.com/office/officeart/2005/8/layout/radial1"/>
    <dgm:cxn modelId="{A4D27E4D-E182-4618-BAD8-51AA225DB181}" srcId="{963DEB12-74AB-468C-9C82-C98A2CA881E2}" destId="{F9771406-997D-4899-87AB-0E80F16FC7A5}" srcOrd="7" destOrd="0" parTransId="{FE651AF0-B886-43E7-B66B-72936CC7AE6A}" sibTransId="{D87FDAB8-BA73-43FA-A57D-979AC9DAB402}"/>
    <dgm:cxn modelId="{AF3A52FF-A49C-4F6C-81FD-62A880330CF9}" type="presOf" srcId="{4D32BD84-B0C5-4DFF-A8D2-79D53BF0C20B}" destId="{C8439856-8511-4FF0-9007-4BA6D6115F4D}" srcOrd="0" destOrd="0" presId="urn:microsoft.com/office/officeart/2005/8/layout/radial1"/>
    <dgm:cxn modelId="{BEEA7495-55E2-47EC-9AC6-B6D3F2B84158}" type="presOf" srcId="{F4F54C04-3BFC-4802-BBE3-EDF3C3BFD854}" destId="{3FD735C8-FE66-47BA-B0E4-0D2550B5B2CE}" srcOrd="0" destOrd="0" presId="urn:microsoft.com/office/officeart/2005/8/layout/radial1"/>
    <dgm:cxn modelId="{C044C8F4-D1A6-48AE-A59B-3B1313038F6D}" srcId="{963DEB12-74AB-468C-9C82-C98A2CA881E2}" destId="{71413CC5-427E-49C3-939C-7E898229A6ED}" srcOrd="6" destOrd="0" parTransId="{A4D7BAC1-B5B9-452C-8711-E9B23C55F53B}" sibTransId="{D2779335-7BFF-418A-B70F-B5A875942EF8}"/>
    <dgm:cxn modelId="{8A3C1E0B-3289-463E-BCA0-35D609D1B0A6}" type="presOf" srcId="{D7C09BDD-F0C6-41F4-9FC5-1B72A6C3C727}" destId="{87E5CD34-4FF4-430F-A397-88C5F969A28E}" srcOrd="0" destOrd="0" presId="urn:microsoft.com/office/officeart/2005/8/layout/radial1"/>
    <dgm:cxn modelId="{DF446B71-59EB-4372-B0F9-AF8AC00180E5}" type="presOf" srcId="{9331B6F2-85D7-46E9-AD06-E3631AF2DFC9}" destId="{AC428A71-67D5-402E-84ED-B444ED9ACF20}" srcOrd="0" destOrd="0" presId="urn:microsoft.com/office/officeart/2005/8/layout/radial1"/>
    <dgm:cxn modelId="{A9BA38D1-B63C-4EA4-999C-6E338170BE67}" type="presOf" srcId="{F4F54C04-3BFC-4802-BBE3-EDF3C3BFD854}" destId="{FA773CB0-6D71-479E-8AC4-297F0B311ED9}" srcOrd="1" destOrd="0" presId="urn:microsoft.com/office/officeart/2005/8/layout/radial1"/>
    <dgm:cxn modelId="{8E592E11-11F0-4235-A7B2-A548AB121BFE}" type="presOf" srcId="{B061600E-C3ED-49FE-BD40-DF590001D5AD}" destId="{885D0415-D623-4971-B7DF-3BECD121E4B0}" srcOrd="0" destOrd="0" presId="urn:microsoft.com/office/officeart/2005/8/layout/radial1"/>
    <dgm:cxn modelId="{6C24295E-58FC-424A-9F9B-2EDDC4FC6A1E}" type="presOf" srcId="{6AA6CA9A-A3BC-4D28-ADF0-433FD347E9A5}" destId="{1299F659-D303-4BF0-AB33-5F81D77FDAA0}" srcOrd="1" destOrd="0" presId="urn:microsoft.com/office/officeart/2005/8/layout/radial1"/>
    <dgm:cxn modelId="{83D7AE83-ACB4-4F3D-B471-65B359A28733}" type="presOf" srcId="{5215CCE7-173E-4DB3-9B91-28983D309688}" destId="{9FAE0875-8174-412A-A0B1-777F4BCAE840}" srcOrd="0" destOrd="0" presId="urn:microsoft.com/office/officeart/2005/8/layout/radial1"/>
    <dgm:cxn modelId="{ADA8D174-19BE-4E08-804C-35A102630C28}" srcId="{963DEB12-74AB-468C-9C82-C98A2CA881E2}" destId="{76B25057-5700-454E-9942-C50D8DB7A5D9}" srcOrd="1" destOrd="0" parTransId="{F4F54C04-3BFC-4802-BBE3-EDF3C3BFD854}" sibTransId="{16E7EA2C-D3B1-42B5-85DE-D83BBF3EDB1E}"/>
    <dgm:cxn modelId="{9077FB92-AA60-4E68-A18E-0677380873B7}" type="presOf" srcId="{21C62D40-68A6-4BC3-914D-EB95046D81BF}" destId="{07A5A6AE-3795-455B-A2FC-DF8DBC17CAD1}" srcOrd="1" destOrd="0" presId="urn:microsoft.com/office/officeart/2005/8/layout/radial1"/>
    <dgm:cxn modelId="{EC96561C-876E-4A89-8733-C31D7B84689D}" type="presOf" srcId="{8CE23132-C49A-4E46-9F2B-7AB9D4EE1960}" destId="{4F9D1965-BEDF-4BCB-A6B9-6CA72365900A}" srcOrd="0" destOrd="0" presId="urn:microsoft.com/office/officeart/2005/8/layout/radial1"/>
    <dgm:cxn modelId="{0E4A2121-106C-489C-8A6C-530A8E1A26E0}" type="presOf" srcId="{76B25057-5700-454E-9942-C50D8DB7A5D9}" destId="{461D4471-E9ED-4EFC-B6AA-F9F3859511C5}" srcOrd="0" destOrd="0" presId="urn:microsoft.com/office/officeart/2005/8/layout/radial1"/>
    <dgm:cxn modelId="{A2DDEFE6-DABF-4C94-B6C7-43863E21A0E6}" type="presOf" srcId="{71413CC5-427E-49C3-939C-7E898229A6ED}" destId="{334B4C34-739C-423F-A510-D8E2241A0C76}" srcOrd="0" destOrd="0" presId="urn:microsoft.com/office/officeart/2005/8/layout/radial1"/>
    <dgm:cxn modelId="{BFC68E34-F70D-4332-A319-60425AB6D5AF}" type="presOf" srcId="{FE651AF0-B886-43E7-B66B-72936CC7AE6A}" destId="{F0DC9584-F157-4B7F-B058-072FF014F1D9}" srcOrd="0" destOrd="0" presId="urn:microsoft.com/office/officeart/2005/8/layout/radial1"/>
    <dgm:cxn modelId="{04FBA264-7B6F-4551-B17B-C4A90EA61603}" type="presParOf" srcId="{4F9D1965-BEDF-4BCB-A6B9-6CA72365900A}" destId="{87389788-B160-4611-A8E5-EC224451B1C8}" srcOrd="0" destOrd="0" presId="urn:microsoft.com/office/officeart/2005/8/layout/radial1"/>
    <dgm:cxn modelId="{0C638A3B-FE3C-4DC0-9518-4E21BE4FF301}" type="presParOf" srcId="{4F9D1965-BEDF-4BCB-A6B9-6CA72365900A}" destId="{909FA218-D585-449D-82E0-5C87AD58EF46}" srcOrd="1" destOrd="0" presId="urn:microsoft.com/office/officeart/2005/8/layout/radial1"/>
    <dgm:cxn modelId="{DA001E6D-3DA1-4BAB-900F-BC13A05F76D2}" type="presParOf" srcId="{909FA218-D585-449D-82E0-5C87AD58EF46}" destId="{92654B98-91CD-4897-B714-6AEA81D6729C}" srcOrd="0" destOrd="0" presId="urn:microsoft.com/office/officeart/2005/8/layout/radial1"/>
    <dgm:cxn modelId="{7E8D8379-FF6E-424F-9FC0-9FA0DDD9FA8C}" type="presParOf" srcId="{4F9D1965-BEDF-4BCB-A6B9-6CA72365900A}" destId="{68ED4DC9-D9C5-4559-AAE9-23F89E2CCE8D}" srcOrd="2" destOrd="0" presId="urn:microsoft.com/office/officeart/2005/8/layout/radial1"/>
    <dgm:cxn modelId="{7ECCBEEB-803A-4BE6-8A4B-EE14EA3EEC04}" type="presParOf" srcId="{4F9D1965-BEDF-4BCB-A6B9-6CA72365900A}" destId="{3FD735C8-FE66-47BA-B0E4-0D2550B5B2CE}" srcOrd="3" destOrd="0" presId="urn:microsoft.com/office/officeart/2005/8/layout/radial1"/>
    <dgm:cxn modelId="{F9636101-9195-4770-A03F-22A9358C4977}" type="presParOf" srcId="{3FD735C8-FE66-47BA-B0E4-0D2550B5B2CE}" destId="{FA773CB0-6D71-479E-8AC4-297F0B311ED9}" srcOrd="0" destOrd="0" presId="urn:microsoft.com/office/officeart/2005/8/layout/radial1"/>
    <dgm:cxn modelId="{CDD8EB1D-78D9-431C-BC8B-E180A34A90C2}" type="presParOf" srcId="{4F9D1965-BEDF-4BCB-A6B9-6CA72365900A}" destId="{461D4471-E9ED-4EFC-B6AA-F9F3859511C5}" srcOrd="4" destOrd="0" presId="urn:microsoft.com/office/officeart/2005/8/layout/radial1"/>
    <dgm:cxn modelId="{9C3F0549-5621-42EB-94B1-CF2DBF019C2E}" type="presParOf" srcId="{4F9D1965-BEDF-4BCB-A6B9-6CA72365900A}" destId="{DF4772C8-3484-4D88-AECB-72F651B76E1D}" srcOrd="5" destOrd="0" presId="urn:microsoft.com/office/officeart/2005/8/layout/radial1"/>
    <dgm:cxn modelId="{04893A67-BD76-493D-BA90-8CF501B0C80C}" type="presParOf" srcId="{DF4772C8-3484-4D88-AECB-72F651B76E1D}" destId="{655DDEF4-378D-4BB5-9D02-A9F3F6F05C56}" srcOrd="0" destOrd="0" presId="urn:microsoft.com/office/officeart/2005/8/layout/radial1"/>
    <dgm:cxn modelId="{A8FCB7B7-379C-4E7E-894F-2FE83B665391}" type="presParOf" srcId="{4F9D1965-BEDF-4BCB-A6B9-6CA72365900A}" destId="{C049F7EB-616D-43DF-8C84-FBEC32F6E964}" srcOrd="6" destOrd="0" presId="urn:microsoft.com/office/officeart/2005/8/layout/radial1"/>
    <dgm:cxn modelId="{4AFD57FA-D042-4502-8E69-B9C1DA0DBF88}" type="presParOf" srcId="{4F9D1965-BEDF-4BCB-A6B9-6CA72365900A}" destId="{6F1B6408-7DA8-41B7-AA9B-59CA1082D29C}" srcOrd="7" destOrd="0" presId="urn:microsoft.com/office/officeart/2005/8/layout/radial1"/>
    <dgm:cxn modelId="{5E6A019D-2DAD-4EAF-B02F-C2B63B4A0BA9}" type="presParOf" srcId="{6F1B6408-7DA8-41B7-AA9B-59CA1082D29C}" destId="{1299F659-D303-4BF0-AB33-5F81D77FDAA0}" srcOrd="0" destOrd="0" presId="urn:microsoft.com/office/officeart/2005/8/layout/radial1"/>
    <dgm:cxn modelId="{30FAD830-D403-475F-A387-65F5BE67180A}" type="presParOf" srcId="{4F9D1965-BEDF-4BCB-A6B9-6CA72365900A}" destId="{DAEBD24C-B847-4B91-878B-9CC16BA5F2AC}" srcOrd="8" destOrd="0" presId="urn:microsoft.com/office/officeart/2005/8/layout/radial1"/>
    <dgm:cxn modelId="{D0681646-0322-4B4D-B3A5-2A6B62A819E1}" type="presParOf" srcId="{4F9D1965-BEDF-4BCB-A6B9-6CA72365900A}" destId="{D1366F19-15FF-4DDD-AC7A-D1F5B229F42B}" srcOrd="9" destOrd="0" presId="urn:microsoft.com/office/officeart/2005/8/layout/radial1"/>
    <dgm:cxn modelId="{F60F760C-63DE-44D8-85EF-F0206E983B42}" type="presParOf" srcId="{D1366F19-15FF-4DDD-AC7A-D1F5B229F42B}" destId="{07A5A6AE-3795-455B-A2FC-DF8DBC17CAD1}" srcOrd="0" destOrd="0" presId="urn:microsoft.com/office/officeart/2005/8/layout/radial1"/>
    <dgm:cxn modelId="{01FB125B-DD68-490D-A8D1-E351DAB1C218}" type="presParOf" srcId="{4F9D1965-BEDF-4BCB-A6B9-6CA72365900A}" destId="{C8439856-8511-4FF0-9007-4BA6D6115F4D}" srcOrd="10" destOrd="0" presId="urn:microsoft.com/office/officeart/2005/8/layout/radial1"/>
    <dgm:cxn modelId="{4F414B6A-9623-4223-976E-1DADE9AE2AA5}" type="presParOf" srcId="{4F9D1965-BEDF-4BCB-A6B9-6CA72365900A}" destId="{885D0415-D623-4971-B7DF-3BECD121E4B0}" srcOrd="11" destOrd="0" presId="urn:microsoft.com/office/officeart/2005/8/layout/radial1"/>
    <dgm:cxn modelId="{D2B54713-CADE-4E0E-8E07-EB4CF0D66BBB}" type="presParOf" srcId="{885D0415-D623-4971-B7DF-3BECD121E4B0}" destId="{1FD6F249-766C-4602-B0DB-57C55A0BCA82}" srcOrd="0" destOrd="0" presId="urn:microsoft.com/office/officeart/2005/8/layout/radial1"/>
    <dgm:cxn modelId="{509427F6-7D25-4A96-BB9E-97065A64CCA4}" type="presParOf" srcId="{4F9D1965-BEDF-4BCB-A6B9-6CA72365900A}" destId="{6713ABF3-7273-4648-A79D-EEB9F2FFC30C}" srcOrd="12" destOrd="0" presId="urn:microsoft.com/office/officeart/2005/8/layout/radial1"/>
    <dgm:cxn modelId="{F3B2D38A-B908-457D-8B9E-FBDAA6428934}" type="presParOf" srcId="{4F9D1965-BEDF-4BCB-A6B9-6CA72365900A}" destId="{FF36F35E-F4BF-4114-B24B-659AB692D621}" srcOrd="13" destOrd="0" presId="urn:microsoft.com/office/officeart/2005/8/layout/radial1"/>
    <dgm:cxn modelId="{FE3D0161-1A17-4ACB-B700-25AE375542F2}" type="presParOf" srcId="{FF36F35E-F4BF-4114-B24B-659AB692D621}" destId="{2ED66A54-CB60-4357-BB3A-620E7573E221}" srcOrd="0" destOrd="0" presId="urn:microsoft.com/office/officeart/2005/8/layout/radial1"/>
    <dgm:cxn modelId="{3BBFA2FB-356F-4241-882B-E34E5058496E}" type="presParOf" srcId="{4F9D1965-BEDF-4BCB-A6B9-6CA72365900A}" destId="{334B4C34-739C-423F-A510-D8E2241A0C76}" srcOrd="14" destOrd="0" presId="urn:microsoft.com/office/officeart/2005/8/layout/radial1"/>
    <dgm:cxn modelId="{0BDDE88E-230D-4F02-B823-9E7F9DC05688}" type="presParOf" srcId="{4F9D1965-BEDF-4BCB-A6B9-6CA72365900A}" destId="{F0DC9584-F157-4B7F-B058-072FF014F1D9}" srcOrd="15" destOrd="0" presId="urn:microsoft.com/office/officeart/2005/8/layout/radial1"/>
    <dgm:cxn modelId="{C922295D-5B6C-4375-B341-94CA3936B818}" type="presParOf" srcId="{F0DC9584-F157-4B7F-B058-072FF014F1D9}" destId="{E1DD0C14-0A41-4049-AEE4-EDF19EDFA521}" srcOrd="0" destOrd="0" presId="urn:microsoft.com/office/officeart/2005/8/layout/radial1"/>
    <dgm:cxn modelId="{2FC9947D-3346-4927-A8A4-F3CEA2980413}" type="presParOf" srcId="{4F9D1965-BEDF-4BCB-A6B9-6CA72365900A}" destId="{27196824-B4A8-4E77-979D-2A97DBAFC759}" srcOrd="16" destOrd="0" presId="urn:microsoft.com/office/officeart/2005/8/layout/radial1"/>
    <dgm:cxn modelId="{704FAA67-7B33-4D53-BD33-D8C74CDDDFA6}" type="presParOf" srcId="{4F9D1965-BEDF-4BCB-A6B9-6CA72365900A}" destId="{4EC5F9EB-AB7B-4F8E-91CC-D1367E52169F}" srcOrd="17" destOrd="0" presId="urn:microsoft.com/office/officeart/2005/8/layout/radial1"/>
    <dgm:cxn modelId="{4594CE09-ED1D-474B-AD6B-DFCCEFA6303A}" type="presParOf" srcId="{4EC5F9EB-AB7B-4F8E-91CC-D1367E52169F}" destId="{453F262B-F44D-4C85-B032-1BB621227D8F}" srcOrd="0" destOrd="0" presId="urn:microsoft.com/office/officeart/2005/8/layout/radial1"/>
    <dgm:cxn modelId="{8FBFBC8F-DD11-4797-A4C8-3B678C09C7F5}" type="presParOf" srcId="{4F9D1965-BEDF-4BCB-A6B9-6CA72365900A}" destId="{9FAE0875-8174-412A-A0B1-777F4BCAE840}" srcOrd="18" destOrd="0" presId="urn:microsoft.com/office/officeart/2005/8/layout/radial1"/>
    <dgm:cxn modelId="{956711EC-02AF-4380-AC1A-3791C130CEDF}" type="presParOf" srcId="{4F9D1965-BEDF-4BCB-A6B9-6CA72365900A}" destId="{AC428A71-67D5-402E-84ED-B444ED9ACF20}" srcOrd="19" destOrd="0" presId="urn:microsoft.com/office/officeart/2005/8/layout/radial1"/>
    <dgm:cxn modelId="{D8376846-072C-415C-A622-BF252052C784}" type="presParOf" srcId="{AC428A71-67D5-402E-84ED-B444ED9ACF20}" destId="{26229BA6-0966-4CA9-8306-BB1272567E29}" srcOrd="0" destOrd="0" presId="urn:microsoft.com/office/officeart/2005/8/layout/radial1"/>
    <dgm:cxn modelId="{6951A061-C3F1-4ADA-9199-0E1E59B126D0}" type="presParOf" srcId="{4F9D1965-BEDF-4BCB-A6B9-6CA72365900A}" destId="{ABD0C357-E5B6-48B8-865F-127730C77F4B}" srcOrd="20" destOrd="0" presId="urn:microsoft.com/office/officeart/2005/8/layout/radial1"/>
    <dgm:cxn modelId="{52364A58-2BAF-436A-8051-7732D12C5B9A}" type="presParOf" srcId="{4F9D1965-BEDF-4BCB-A6B9-6CA72365900A}" destId="{08D45353-4D77-4AE6-8799-777D82B96D92}" srcOrd="21" destOrd="0" presId="urn:microsoft.com/office/officeart/2005/8/layout/radial1"/>
    <dgm:cxn modelId="{29E35FE3-FBC0-470F-B695-8B94C6207972}" type="presParOf" srcId="{08D45353-4D77-4AE6-8799-777D82B96D92}" destId="{44EF7974-2E5B-4D25-8D16-5564C3DC98BE}" srcOrd="0" destOrd="0" presId="urn:microsoft.com/office/officeart/2005/8/layout/radial1"/>
    <dgm:cxn modelId="{88504D16-FA96-439F-97A4-86893C10106A}" type="presParOf" srcId="{4F9D1965-BEDF-4BCB-A6B9-6CA72365900A}" destId="{87E5CD34-4FF4-430F-A397-88C5F969A28E}" srcOrd="22" destOrd="0" presId="urn:microsoft.com/office/officeart/2005/8/layout/radial1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89788-B160-4611-A8E5-EC224451B1C8}">
      <dsp:nvSpPr>
        <dsp:cNvPr id="0" name=""/>
        <dsp:cNvSpPr/>
      </dsp:nvSpPr>
      <dsp:spPr>
        <a:xfrm>
          <a:off x="1665397" y="1920532"/>
          <a:ext cx="440660" cy="416600"/>
        </a:xfrm>
        <a:prstGeom prst="ellipse">
          <a:avLst/>
        </a:prstGeom>
        <a:solidFill>
          <a:srgbClr val="00339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altLang="ja-JP" sz="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EBC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Found.</a:t>
          </a:r>
          <a:endParaRPr kumimoji="0" lang="nl-NL" sz="7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sp:txBody>
      <dsp:txXfrm>
        <a:off x="1729930" y="1981542"/>
        <a:ext cx="311594" cy="294580"/>
      </dsp:txXfrm>
    </dsp:sp>
    <dsp:sp modelId="{909FA218-D585-449D-82E0-5C87AD58EF46}">
      <dsp:nvSpPr>
        <dsp:cNvPr id="0" name=""/>
        <dsp:cNvSpPr/>
      </dsp:nvSpPr>
      <dsp:spPr>
        <a:xfrm rot="14159946">
          <a:off x="1659487" y="1882646"/>
          <a:ext cx="138241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138241" y="13255"/>
              </a:lnTo>
            </a:path>
          </a:pathLst>
        </a:custGeom>
        <a:noFill/>
        <a:ln w="127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700" b="1" kern="1200" dirty="0">
            <a:latin typeface="+mj-lt"/>
          </a:endParaRPr>
        </a:p>
      </dsp:txBody>
      <dsp:txXfrm rot="10800000">
        <a:off x="1659487" y="1890733"/>
        <a:ext cx="138241" cy="10335"/>
      </dsp:txXfrm>
    </dsp:sp>
    <dsp:sp modelId="{68ED4DC9-D9C5-4559-AAE9-23F89E2CCE8D}">
      <dsp:nvSpPr>
        <dsp:cNvPr id="0" name=""/>
        <dsp:cNvSpPr/>
      </dsp:nvSpPr>
      <dsp:spPr>
        <a:xfrm>
          <a:off x="1449430" y="1556450"/>
          <a:ext cx="308521" cy="308521"/>
        </a:xfrm>
        <a:prstGeom prst="ellipse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altLang="ja-JP" sz="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W. EUR</a:t>
          </a:r>
          <a:endParaRPr kumimoji="0" lang="nl-NL" sz="7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sp:txBody>
      <dsp:txXfrm>
        <a:off x="1494612" y="1601632"/>
        <a:ext cx="218157" cy="218157"/>
      </dsp:txXfrm>
    </dsp:sp>
    <dsp:sp modelId="{3FD735C8-FE66-47BA-B0E4-0D2550B5B2CE}">
      <dsp:nvSpPr>
        <dsp:cNvPr id="0" name=""/>
        <dsp:cNvSpPr/>
      </dsp:nvSpPr>
      <dsp:spPr>
        <a:xfrm rot="3483226">
          <a:off x="1855735" y="2550700"/>
          <a:ext cx="602638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602638" y="13255"/>
              </a:lnTo>
            </a:path>
          </a:pathLst>
        </a:custGeom>
        <a:noFill/>
        <a:ln w="127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700" kern="1200" dirty="0">
            <a:latin typeface="+mj-lt"/>
          </a:endParaRPr>
        </a:p>
      </dsp:txBody>
      <dsp:txXfrm>
        <a:off x="1855735" y="2541428"/>
        <a:ext cx="602638" cy="45055"/>
      </dsp:txXfrm>
    </dsp:sp>
    <dsp:sp modelId="{461D4471-E9ED-4EFC-B6AA-F9F3859511C5}">
      <dsp:nvSpPr>
        <dsp:cNvPr id="0" name=""/>
        <dsp:cNvSpPr/>
      </dsp:nvSpPr>
      <dsp:spPr>
        <a:xfrm>
          <a:off x="2243852" y="2796275"/>
          <a:ext cx="308521" cy="308521"/>
        </a:xfrm>
        <a:prstGeom prst="ellipse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nl-NL" altLang="ja-JP" sz="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AL / RSB</a:t>
          </a:r>
        </a:p>
      </dsp:txBody>
      <dsp:txXfrm>
        <a:off x="2289034" y="2841457"/>
        <a:ext cx="218157" cy="218157"/>
      </dsp:txXfrm>
    </dsp:sp>
    <dsp:sp modelId="{DF4772C8-3484-4D88-AECB-72F651B76E1D}">
      <dsp:nvSpPr>
        <dsp:cNvPr id="0" name=""/>
        <dsp:cNvSpPr/>
      </dsp:nvSpPr>
      <dsp:spPr>
        <a:xfrm rot="2630150">
          <a:off x="1993504" y="2380338"/>
          <a:ext cx="335935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335935" y="13255"/>
              </a:lnTo>
            </a:path>
          </a:pathLst>
        </a:custGeom>
        <a:noFill/>
        <a:ln w="127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 dirty="0"/>
        </a:p>
      </dsp:txBody>
      <dsp:txXfrm>
        <a:off x="2153073" y="2385195"/>
        <a:ext cx="16796" cy="16796"/>
      </dsp:txXfrm>
    </dsp:sp>
    <dsp:sp modelId="{C049F7EB-616D-43DF-8C84-FBEC32F6E964}">
      <dsp:nvSpPr>
        <dsp:cNvPr id="0" name=""/>
        <dsp:cNvSpPr/>
      </dsp:nvSpPr>
      <dsp:spPr>
        <a:xfrm>
          <a:off x="2239643" y="2462506"/>
          <a:ext cx="308521" cy="308521"/>
        </a:xfrm>
        <a:prstGeom prst="ellipse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nl-NL" altLang="ja-JP" sz="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Ex-YU</a:t>
          </a:r>
        </a:p>
      </dsp:txBody>
      <dsp:txXfrm>
        <a:off x="2284825" y="2507688"/>
        <a:ext cx="218157" cy="218157"/>
      </dsp:txXfrm>
    </dsp:sp>
    <dsp:sp modelId="{6F1B6408-7DA8-41B7-AA9B-59CA1082D29C}">
      <dsp:nvSpPr>
        <dsp:cNvPr id="0" name=""/>
        <dsp:cNvSpPr/>
      </dsp:nvSpPr>
      <dsp:spPr>
        <a:xfrm rot="440722">
          <a:off x="2100683" y="2195971"/>
          <a:ext cx="817396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817396" y="13255"/>
              </a:lnTo>
            </a:path>
          </a:pathLst>
        </a:custGeom>
        <a:noFill/>
        <a:ln w="127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b="1" kern="1200" dirty="0">
            <a:latin typeface="+mj-lt"/>
          </a:endParaRPr>
        </a:p>
      </dsp:txBody>
      <dsp:txXfrm>
        <a:off x="2100683" y="2178670"/>
        <a:ext cx="817396" cy="61111"/>
      </dsp:txXfrm>
    </dsp:sp>
    <dsp:sp modelId="{DAEBD24C-B847-4B91-878B-9CC16BA5F2AC}">
      <dsp:nvSpPr>
        <dsp:cNvPr id="0" name=""/>
        <dsp:cNvSpPr/>
      </dsp:nvSpPr>
      <dsp:spPr>
        <a:xfrm>
          <a:off x="2913460" y="2126939"/>
          <a:ext cx="308521" cy="308521"/>
        </a:xfrm>
        <a:prstGeom prst="ellipse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700" b="1" kern="1200" dirty="0">
              <a:latin typeface="+mj-lt"/>
            </a:rPr>
            <a:t>UA</a:t>
          </a:r>
        </a:p>
      </dsp:txBody>
      <dsp:txXfrm>
        <a:off x="2958642" y="2172121"/>
        <a:ext cx="218157" cy="218157"/>
      </dsp:txXfrm>
    </dsp:sp>
    <dsp:sp modelId="{D1366F19-15FF-4DDD-AC7A-D1F5B229F42B}">
      <dsp:nvSpPr>
        <dsp:cNvPr id="0" name=""/>
        <dsp:cNvSpPr/>
      </dsp:nvSpPr>
      <dsp:spPr>
        <a:xfrm rot="5726066">
          <a:off x="1308162" y="2830318"/>
          <a:ext cx="1019136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1019136" y="13255"/>
              </a:lnTo>
            </a:path>
          </a:pathLst>
        </a:custGeom>
        <a:noFill/>
        <a:ln w="127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700" kern="1200" dirty="0">
            <a:latin typeface="+mj-lt"/>
          </a:endParaRPr>
        </a:p>
      </dsp:txBody>
      <dsp:txXfrm rot="10800000">
        <a:off x="1308162" y="2805476"/>
        <a:ext cx="1019136" cy="76194"/>
      </dsp:txXfrm>
    </dsp:sp>
    <dsp:sp modelId="{C8439856-8511-4FF0-9007-4BA6D6115F4D}">
      <dsp:nvSpPr>
        <dsp:cNvPr id="0" name=""/>
        <dsp:cNvSpPr/>
      </dsp:nvSpPr>
      <dsp:spPr>
        <a:xfrm>
          <a:off x="1600128" y="3350162"/>
          <a:ext cx="309466" cy="308521"/>
        </a:xfrm>
        <a:prstGeom prst="ellipse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700" b="1" kern="1200" dirty="0">
              <a:latin typeface="+mj-lt"/>
            </a:rPr>
            <a:t>...</a:t>
          </a:r>
        </a:p>
      </dsp:txBody>
      <dsp:txXfrm>
        <a:off x="1645448" y="3395344"/>
        <a:ext cx="218826" cy="218157"/>
      </dsp:txXfrm>
    </dsp:sp>
    <dsp:sp modelId="{885D0415-D623-4971-B7DF-3BECD121E4B0}">
      <dsp:nvSpPr>
        <dsp:cNvPr id="0" name=""/>
        <dsp:cNvSpPr/>
      </dsp:nvSpPr>
      <dsp:spPr>
        <a:xfrm rot="8661075">
          <a:off x="219403" y="2720813"/>
          <a:ext cx="1644914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1644914" y="13255"/>
              </a:lnTo>
            </a:path>
          </a:pathLst>
        </a:custGeom>
        <a:noFill/>
        <a:ln w="127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 dirty="0"/>
        </a:p>
      </dsp:txBody>
      <dsp:txXfrm rot="10800000">
        <a:off x="219403" y="2672578"/>
        <a:ext cx="1644914" cy="122979"/>
      </dsp:txXfrm>
    </dsp:sp>
    <dsp:sp modelId="{6713ABF3-7273-4648-A79D-EEB9F2FFC30C}">
      <dsp:nvSpPr>
        <dsp:cNvPr id="0" name=""/>
        <dsp:cNvSpPr/>
      </dsp:nvSpPr>
      <dsp:spPr>
        <a:xfrm>
          <a:off x="93188" y="3149234"/>
          <a:ext cx="309466" cy="308521"/>
        </a:xfrm>
        <a:prstGeom prst="ellipse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700" b="1" kern="1200" dirty="0">
              <a:latin typeface="+mj-lt"/>
            </a:rPr>
            <a:t>...</a:t>
          </a:r>
        </a:p>
      </dsp:txBody>
      <dsp:txXfrm>
        <a:off x="138508" y="3194416"/>
        <a:ext cx="218826" cy="218157"/>
      </dsp:txXfrm>
    </dsp:sp>
    <dsp:sp modelId="{FF36F35E-F4BF-4114-B24B-659AB692D621}">
      <dsp:nvSpPr>
        <dsp:cNvPr id="0" name=""/>
        <dsp:cNvSpPr/>
      </dsp:nvSpPr>
      <dsp:spPr>
        <a:xfrm rot="1445266">
          <a:off x="2059711" y="2322729"/>
          <a:ext cx="578748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578748" y="13255"/>
              </a:lnTo>
            </a:path>
          </a:pathLst>
        </a:custGeom>
        <a:noFill/>
        <a:ln w="127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700" b="1" kern="1200" dirty="0">
            <a:latin typeface="+mj-lt"/>
          </a:endParaRPr>
        </a:p>
      </dsp:txBody>
      <dsp:txXfrm>
        <a:off x="2059711" y="2314349"/>
        <a:ext cx="578748" cy="43269"/>
      </dsp:txXfrm>
    </dsp:sp>
    <dsp:sp modelId="{334B4C34-739C-423F-A510-D8E2241A0C76}">
      <dsp:nvSpPr>
        <dsp:cNvPr id="0" name=""/>
        <dsp:cNvSpPr/>
      </dsp:nvSpPr>
      <dsp:spPr>
        <a:xfrm>
          <a:off x="2599715" y="2362947"/>
          <a:ext cx="309466" cy="308521"/>
        </a:xfrm>
        <a:prstGeom prst="ellipse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altLang="ja-JP" sz="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…</a:t>
          </a:r>
          <a:endParaRPr kumimoji="0" lang="nl-NL" sz="7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sp:txBody>
      <dsp:txXfrm>
        <a:off x="2645035" y="2408129"/>
        <a:ext cx="218826" cy="218157"/>
      </dsp:txXfrm>
    </dsp:sp>
    <dsp:sp modelId="{F0DC9584-F157-4B7F-B058-072FF014F1D9}">
      <dsp:nvSpPr>
        <dsp:cNvPr id="0" name=""/>
        <dsp:cNvSpPr/>
      </dsp:nvSpPr>
      <dsp:spPr>
        <a:xfrm rot="2295079">
          <a:off x="1971298" y="2490180"/>
          <a:ext cx="779174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779174" y="13255"/>
              </a:lnTo>
            </a:path>
          </a:pathLst>
        </a:custGeom>
        <a:noFill/>
        <a:ln w="127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700" b="1" kern="1200" dirty="0">
            <a:latin typeface="+mj-lt"/>
          </a:endParaRPr>
        </a:p>
      </dsp:txBody>
      <dsp:txXfrm>
        <a:off x="1971298" y="2474308"/>
        <a:ext cx="779174" cy="58253"/>
      </dsp:txXfrm>
    </dsp:sp>
    <dsp:sp modelId="{27196824-B4A8-4E77-979D-2A97DBAFC759}">
      <dsp:nvSpPr>
        <dsp:cNvPr id="0" name=""/>
        <dsp:cNvSpPr/>
      </dsp:nvSpPr>
      <dsp:spPr>
        <a:xfrm>
          <a:off x="2633466" y="2686057"/>
          <a:ext cx="309466" cy="308521"/>
        </a:xfrm>
        <a:prstGeom prst="ellipse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altLang="ja-JP" sz="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Mincho" pitchFamily="49" charset="-128"/>
            </a:rPr>
            <a:t>BG</a:t>
          </a:r>
          <a:endParaRPr kumimoji="0" lang="nl-NL" sz="7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endParaRPr>
        </a:p>
      </dsp:txBody>
      <dsp:txXfrm>
        <a:off x="2678786" y="2731239"/>
        <a:ext cx="218826" cy="218157"/>
      </dsp:txXfrm>
    </dsp:sp>
    <dsp:sp modelId="{4EC5F9EB-AB7B-4F8E-91CC-D1367E52169F}">
      <dsp:nvSpPr>
        <dsp:cNvPr id="0" name=""/>
        <dsp:cNvSpPr/>
      </dsp:nvSpPr>
      <dsp:spPr>
        <a:xfrm rot="21070575">
          <a:off x="2101617" y="2062006"/>
          <a:ext cx="258419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258419" y="13255"/>
              </a:lnTo>
            </a:path>
          </a:pathLst>
        </a:custGeom>
        <a:noFill/>
        <a:ln w="127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 dirty="0"/>
        </a:p>
      </dsp:txBody>
      <dsp:txXfrm>
        <a:off x="2224366" y="2068801"/>
        <a:ext cx="12920" cy="12920"/>
      </dsp:txXfrm>
    </dsp:sp>
    <dsp:sp modelId="{9FAE0875-8174-412A-A0B1-777F4BCAE840}">
      <dsp:nvSpPr>
        <dsp:cNvPr id="0" name=""/>
        <dsp:cNvSpPr/>
      </dsp:nvSpPr>
      <dsp:spPr>
        <a:xfrm>
          <a:off x="2356681" y="1877517"/>
          <a:ext cx="308521" cy="308521"/>
        </a:xfrm>
        <a:prstGeom prst="ellipse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700" b="1" kern="1200" dirty="0">
              <a:latin typeface="+mj-lt"/>
            </a:rPr>
            <a:t>...</a:t>
          </a:r>
        </a:p>
      </dsp:txBody>
      <dsp:txXfrm>
        <a:off x="2401863" y="1922699"/>
        <a:ext cx="218157" cy="218157"/>
      </dsp:txXfrm>
    </dsp:sp>
    <dsp:sp modelId="{AC428A71-67D5-402E-84ED-B444ED9ACF20}">
      <dsp:nvSpPr>
        <dsp:cNvPr id="0" name=""/>
        <dsp:cNvSpPr/>
      </dsp:nvSpPr>
      <dsp:spPr>
        <a:xfrm rot="3130560">
          <a:off x="1837149" y="2648969"/>
          <a:ext cx="925355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925355" y="13255"/>
              </a:lnTo>
            </a:path>
          </a:pathLst>
        </a:custGeom>
        <a:noFill/>
        <a:ln w="127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700" b="1" kern="1200" dirty="0">
            <a:latin typeface="+mj-lt"/>
          </a:endParaRPr>
        </a:p>
      </dsp:txBody>
      <dsp:txXfrm>
        <a:off x="1837149" y="2627633"/>
        <a:ext cx="925355" cy="69182"/>
      </dsp:txXfrm>
    </dsp:sp>
    <dsp:sp modelId="{ABD0C357-E5B6-48B8-865F-127730C77F4B}">
      <dsp:nvSpPr>
        <dsp:cNvPr id="0" name=""/>
        <dsp:cNvSpPr/>
      </dsp:nvSpPr>
      <dsp:spPr>
        <a:xfrm>
          <a:off x="2523532" y="2995422"/>
          <a:ext cx="309466" cy="308521"/>
        </a:xfrm>
        <a:prstGeom prst="ellipse">
          <a:avLst/>
        </a:prstGeom>
        <a:solidFill>
          <a:srgbClr val="6699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sz="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rPr>
            <a:t>…</a:t>
          </a:r>
        </a:p>
      </dsp:txBody>
      <dsp:txXfrm>
        <a:off x="2568852" y="3040604"/>
        <a:ext cx="218826" cy="218157"/>
      </dsp:txXfrm>
    </dsp:sp>
    <dsp:sp modelId="{08D45353-4D77-4AE6-8799-777D82B96D92}">
      <dsp:nvSpPr>
        <dsp:cNvPr id="0" name=""/>
        <dsp:cNvSpPr/>
      </dsp:nvSpPr>
      <dsp:spPr>
        <a:xfrm rot="10800011">
          <a:off x="463439" y="2115574"/>
          <a:ext cx="1201957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1201957" y="13255"/>
              </a:lnTo>
            </a:path>
          </a:pathLst>
        </a:custGeom>
        <a:noFill/>
        <a:ln w="12700" cap="flat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700" kern="1200" dirty="0">
            <a:latin typeface="+mj-lt"/>
          </a:endParaRPr>
        </a:p>
      </dsp:txBody>
      <dsp:txXfrm rot="10800000">
        <a:off x="463439" y="2083898"/>
        <a:ext cx="1201957" cy="89862"/>
      </dsp:txXfrm>
    </dsp:sp>
    <dsp:sp modelId="{87E5CD34-4FF4-430F-A397-88C5F969A28E}">
      <dsp:nvSpPr>
        <dsp:cNvPr id="0" name=""/>
        <dsp:cNvSpPr/>
      </dsp:nvSpPr>
      <dsp:spPr>
        <a:xfrm>
          <a:off x="93216" y="1943715"/>
          <a:ext cx="370223" cy="370223"/>
        </a:xfrm>
        <a:prstGeom prst="ellipse">
          <a:avLst/>
        </a:prstGeom>
        <a:solidFill>
          <a:srgbClr val="0092D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700" b="1" kern="1200" baseline="0" dirty="0" smtClean="0">
              <a:latin typeface="+mj-lt"/>
            </a:rPr>
            <a:t>IBNet</a:t>
          </a:r>
          <a:endParaRPr lang="nl-NL" sz="700" b="1" kern="1200" baseline="0" dirty="0">
            <a:latin typeface="+mj-lt"/>
          </a:endParaRPr>
        </a:p>
      </dsp:txBody>
      <dsp:txXfrm>
        <a:off x="147434" y="1997933"/>
        <a:ext cx="261787" cy="261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2E70F-55E4-BB4A-B22C-CBA5683E6A5F}" type="datetimeFigureOut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38E32-1F6A-D843-A31B-F67A376C87D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1629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C37FA-BA3C-0948-B73A-F31F1E845928}" type="datetimeFigureOut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624D4-1264-F747-9369-1E723B865BC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156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ct val="20000"/>
              </a:spcBef>
              <a:buFontTx/>
              <a:buNone/>
            </a:pPr>
            <a:endParaRPr lang="en-GB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24D4-1264-F747-9369-1E723B865BC0}" type="slidenum">
              <a:rPr lang="nl-NL" smtClean="0"/>
              <a:pPr/>
              <a:t>11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3538" indent="-363538">
              <a:lnSpc>
                <a:spcPct val="150000"/>
              </a:lnSpc>
              <a:spcBef>
                <a:spcPct val="20000"/>
              </a:spcBef>
              <a:defRPr/>
            </a:pPr>
            <a:endParaRPr lang="en-GB" sz="12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24D4-1264-F747-9369-1E723B865BC0}" type="slidenum">
              <a:rPr lang="nl-NL" smtClean="0"/>
              <a:pPr/>
              <a:t>13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24D4-1264-F747-9369-1E723B865BC0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97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nl-NL" sz="1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24D4-1264-F747-9369-1E723B865BC0}" type="slidenum">
              <a:rPr lang="nl-NL" smtClean="0"/>
              <a:pPr/>
              <a:t>16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nl-NL" sz="1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24D4-1264-F747-9369-1E723B865BC0}" type="slidenum">
              <a:rPr lang="nl-NL" smtClean="0"/>
              <a:pPr/>
              <a:t>17</a:t>
            </a:fld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24D4-1264-F747-9369-1E723B865BC0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143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24D4-1264-F747-9369-1E723B865BC0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350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24D4-1264-F747-9369-1E723B865BC0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35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4640" y="2416175"/>
            <a:ext cx="691388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64640" y="3886200"/>
            <a:ext cx="714248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7" name="Subtitel 2"/>
          <p:cNvSpPr txBox="1">
            <a:spLocks/>
          </p:cNvSpPr>
          <p:nvPr userDrawn="1"/>
        </p:nvSpPr>
        <p:spPr>
          <a:xfrm>
            <a:off x="6949440" y="1023144"/>
            <a:ext cx="1757680" cy="77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0" i="0" dirty="0" smtClean="0">
                <a:latin typeface="+mj-lt"/>
              </a:rPr>
              <a:t>Juni</a:t>
            </a:r>
            <a:r>
              <a:rPr lang="nl-NL" sz="2400" b="0" i="0" baseline="0" dirty="0" smtClean="0">
                <a:latin typeface="+mj-lt"/>
              </a:rPr>
              <a:t> 2014</a:t>
            </a:r>
            <a:endParaRPr lang="nl-NL" sz="2400" b="0" i="0" dirty="0">
              <a:latin typeface="+mj-lt"/>
            </a:endParaRPr>
          </a:p>
        </p:txBody>
      </p:sp>
      <p:pic>
        <p:nvPicPr>
          <p:cNvPr id="9" name="Afbeelding 8" descr="cover-EBC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3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403B-424F-824A-BF81-EBEE1837ABF3}" type="datetime1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Hier komt de titel van de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849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9442-3B66-734F-853D-6A3E548BA33F}" type="datetime1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Hier komt de titel van de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57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D63D-6DD2-B040-B411-370903B780CB}" type="datetime1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Hier komt de titel van de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013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142A-6428-1045-AC08-C1D7E961E7FE}" type="datetime1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Hier komt de titel van de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437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737-0EB3-9C44-A231-D4AEBF998727}" type="datetime1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Hier komt de titel van de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650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077E-0707-6C47-A432-E7A47DFBB1A3}" type="datetime1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Hier komt de titel van de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23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0A64-D7F4-8C49-9CD8-147618A29B6B}" type="datetime1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Hier komt de titel van de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13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E922-37FD-EE40-A3F0-943294747162}" type="datetime1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Hier komt de 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20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D424-0964-704C-800A-00481B8BC3C1}" type="datetime1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Hier komt de titel van de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622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DCF-CAE8-4247-B431-D8FA8061A72A}" type="datetime1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Hier komt de titel van de presentatie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7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EC4B-7203-4848-9A54-3958339CEDEF}" type="datetime1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Hier komt de titel van de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196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0A64-D7F4-8C49-9CD8-147618A29B6B}" type="datetime1">
              <a:rPr lang="nl-NL" smtClean="0"/>
              <a:pPr/>
              <a:t>17-4-2016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1084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Hier komt de titel van de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652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F936-7099-CC47-9AEB-FD83B70ACA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64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dane@waterbenchmark.org" TargetMode="External"/><Relationship Id="rId2" Type="http://schemas.openxmlformats.org/officeDocument/2006/relationships/hyperlink" Target="http://www.waterbenchmark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9689" y="2748675"/>
            <a:ext cx="7328989" cy="1470025"/>
          </a:xfrm>
        </p:spPr>
        <p:txBody>
          <a:bodyPr>
            <a:noAutofit/>
          </a:bodyPr>
          <a:lstStyle/>
          <a:p>
            <a:pPr algn="ctr"/>
            <a:r>
              <a:rPr lang="en-GB" altLang="nl-NL" sz="3200" dirty="0" smtClean="0"/>
              <a:t>Utility benchmarking in Western Europe</a:t>
            </a:r>
            <a:endParaRPr lang="nl-NL" sz="3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64640" y="4465122"/>
            <a:ext cx="7142480" cy="1173678"/>
          </a:xfrm>
        </p:spPr>
        <p:txBody>
          <a:bodyPr>
            <a:normAutofit fontScale="77500" lnSpcReduction="20000"/>
          </a:bodyPr>
          <a:lstStyle/>
          <a:p>
            <a:pPr algn="r"/>
            <a:endParaRPr lang="nl-NL" dirty="0" smtClean="0"/>
          </a:p>
          <a:p>
            <a:pPr algn="r"/>
            <a:r>
              <a:rPr lang="nl-NL" dirty="0" smtClean="0"/>
              <a:t>Peter Dane</a:t>
            </a:r>
          </a:p>
          <a:p>
            <a:pPr algn="r"/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5820334"/>
            <a:ext cx="9144000" cy="352740"/>
          </a:xfrm>
          <a:prstGeom prst="rect">
            <a:avLst/>
          </a:prstGeom>
          <a:solidFill>
            <a:srgbClr val="CE112F"/>
          </a:solidFill>
          <a:ln>
            <a:solidFill>
              <a:srgbClr val="CE11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smtClean="0"/>
              <a:t>YOUR PORTAL TO EUROPEAN BEST PRACTICES</a:t>
            </a: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11729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011" y="3141150"/>
            <a:ext cx="2836375" cy="28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Benchmarking – </a:t>
            </a:r>
            <a:r>
              <a:rPr lang="nl-NL" sz="3600" dirty="0" err="1" smtClean="0"/>
              <a:t>what</a:t>
            </a:r>
            <a:r>
              <a:rPr lang="nl-NL" sz="3600" dirty="0" smtClean="0"/>
              <a:t> is </a:t>
            </a:r>
            <a:r>
              <a:rPr lang="nl-NL" sz="3600" dirty="0" err="1" smtClean="0"/>
              <a:t>it</a:t>
            </a:r>
            <a:r>
              <a:rPr lang="nl-NL" sz="3600" dirty="0" smtClean="0"/>
              <a:t>? </a:t>
            </a:r>
            <a:r>
              <a:rPr lang="nl-NL" sz="1400" dirty="0" smtClean="0"/>
              <a:t>(2)</a:t>
            </a:r>
            <a:endParaRPr lang="nl-NL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None/>
            </a:pPr>
            <a:r>
              <a:rPr lang="en-GB" altLang="nl-NL" sz="2000" dirty="0" smtClean="0"/>
              <a:t>Benchmarking is: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performance assessment </a:t>
            </a:r>
            <a:r>
              <a:rPr lang="en-GB" altLang="nl-NL" sz="2000" b="1" dirty="0" smtClean="0"/>
              <a:t>and </a:t>
            </a:r>
            <a:r>
              <a:rPr lang="en-GB" altLang="nl-NL" sz="2000" dirty="0" smtClean="0"/>
              <a:t>improvement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management tool for continuous improvement  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92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Benchmarking – </a:t>
            </a:r>
            <a:r>
              <a:rPr lang="nl-NL" sz="3600" dirty="0" err="1" smtClean="0"/>
              <a:t>why</a:t>
            </a:r>
            <a:r>
              <a:rPr lang="nl-NL" sz="3600" dirty="0" smtClean="0"/>
              <a:t> </a:t>
            </a:r>
            <a:r>
              <a:rPr lang="nl-NL" sz="3600" dirty="0" err="1" smtClean="0"/>
              <a:t>should</a:t>
            </a:r>
            <a:r>
              <a:rPr lang="nl-NL" sz="3600" dirty="0" smtClean="0"/>
              <a:t> </a:t>
            </a:r>
            <a:r>
              <a:rPr lang="nl-NL" sz="3600" dirty="0" err="1" smtClean="0"/>
              <a:t>you</a:t>
            </a:r>
            <a:r>
              <a:rPr lang="nl-NL" sz="3600" dirty="0" smtClean="0"/>
              <a:t>?</a:t>
            </a:r>
            <a:endParaRPr lang="nl-NL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Internal drivers 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altLang="nl-NL" sz="2000" dirty="0" smtClean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altLang="nl-NL" sz="2000" dirty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altLang="nl-NL" sz="2000" dirty="0" smtClean="0"/>
          </a:p>
          <a:p>
            <a:pPr marL="0" indent="0">
              <a:lnSpc>
                <a:spcPct val="125000"/>
              </a:lnSpc>
              <a:buClr>
                <a:srgbClr val="FF0000"/>
              </a:buClr>
              <a:buNone/>
            </a:pPr>
            <a:endParaRPr lang="en-GB" altLang="nl-NL" sz="2000" dirty="0" smtClean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External drivers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11</a:t>
            </a:fld>
            <a:endParaRPr lang="nl-NL" dirty="0"/>
          </a:p>
        </p:txBody>
      </p:sp>
      <p:grpSp>
        <p:nvGrpSpPr>
          <p:cNvPr id="14" name="Groeperen 13"/>
          <p:cNvGrpSpPr/>
          <p:nvPr/>
        </p:nvGrpSpPr>
        <p:grpSpPr>
          <a:xfrm>
            <a:off x="3033790" y="3715606"/>
            <a:ext cx="5832406" cy="2286785"/>
            <a:chOff x="3033790" y="3656816"/>
            <a:chExt cx="5832406" cy="2286785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3790" y="3656816"/>
              <a:ext cx="3371311" cy="2286785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96266" y="4620992"/>
              <a:ext cx="2269930" cy="509427"/>
            </a:xfrm>
            <a:prstGeom prst="rect">
              <a:avLst/>
            </a:prstGeom>
          </p:spPr>
        </p:pic>
      </p:grpSp>
      <p:grpSp>
        <p:nvGrpSpPr>
          <p:cNvPr id="16" name="Groeperen 15"/>
          <p:cNvGrpSpPr/>
          <p:nvPr/>
        </p:nvGrpSpPr>
        <p:grpSpPr>
          <a:xfrm>
            <a:off x="3033792" y="1489556"/>
            <a:ext cx="6063172" cy="2312181"/>
            <a:chOff x="3033792" y="1489556"/>
            <a:chExt cx="6063172" cy="2312181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3792" y="1489556"/>
              <a:ext cx="3371310" cy="2312181"/>
            </a:xfrm>
            <a:prstGeom prst="rect">
              <a:avLst/>
            </a:prstGeom>
          </p:spPr>
        </p:pic>
        <p:pic>
          <p:nvPicPr>
            <p:cNvPr id="15" name="Afbeelding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0010" y="2310496"/>
              <a:ext cx="2586954" cy="529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92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Benchmarking – why should you? </a:t>
            </a:r>
            <a:r>
              <a:rPr lang="en-GB" sz="1400" dirty="0" smtClean="0"/>
              <a:t>(2)</a:t>
            </a:r>
            <a:endParaRPr lang="en-GB" sz="14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658504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Clr>
                <a:srgbClr val="FF0000"/>
              </a:buClr>
              <a:buNone/>
            </a:pPr>
            <a:r>
              <a:rPr lang="en-GB" sz="2000" dirty="0" smtClean="0"/>
              <a:t>External drivers: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/>
              <a:t>Regulatory pressure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/>
              <a:t>Public pressure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Right2Water (first successful European Citizens’ Initiative with 1,8 million EU signatures);  European Parliament calls for use of benchmarking and increasing transparency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/>
              <a:t>Sustainable Development Goals (UN)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/>
              <a:t>Water Governance Initiative (OECD)</a:t>
            </a:r>
            <a:endParaRPr lang="en-GB" altLang="nl-NL" sz="2000" dirty="0" smtClean="0"/>
          </a:p>
        </p:txBody>
      </p:sp>
      <p:pic>
        <p:nvPicPr>
          <p:cNvPr id="2054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313" y="2384125"/>
            <a:ext cx="1280721" cy="13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35000" y="6356350"/>
            <a:ext cx="2133600" cy="365125"/>
          </a:xfrm>
        </p:spPr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0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Benchmarking - benefits</a:t>
            </a:r>
            <a:endParaRPr lang="nl-NL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None/>
            </a:pPr>
            <a:r>
              <a:rPr lang="en-GB" altLang="nl-NL" sz="2000" u="sng" dirty="0" smtClean="0"/>
              <a:t>Improving by learning </a:t>
            </a:r>
          </a:p>
          <a:p>
            <a:pPr>
              <a:lnSpc>
                <a:spcPct val="125000"/>
              </a:lnSpc>
              <a:buClr>
                <a:srgbClr val="FF0000"/>
              </a:buClr>
              <a:buNone/>
            </a:pPr>
            <a:r>
              <a:rPr lang="en-GB" altLang="nl-NL" sz="2000" dirty="0" smtClean="0"/>
              <a:t>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1940" y="2885125"/>
            <a:ext cx="1151998" cy="1142032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7203" y="2898674"/>
            <a:ext cx="1113012" cy="1134380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6251" y="2857539"/>
            <a:ext cx="1169178" cy="1151999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13736" y="4032992"/>
            <a:ext cx="794208" cy="427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</a:pPr>
            <a:r>
              <a:rPr lang="en-GB" altLang="nl-NL" dirty="0" smtClean="0"/>
              <a:t>Assess</a:t>
            </a:r>
            <a:endParaRPr lang="en-GB" altLang="nl-NL" dirty="0"/>
          </a:p>
        </p:txBody>
      </p:sp>
      <p:sp>
        <p:nvSpPr>
          <p:cNvPr id="13" name="Rechthoek 12"/>
          <p:cNvSpPr/>
          <p:nvPr/>
        </p:nvSpPr>
        <p:spPr>
          <a:xfrm>
            <a:off x="4253585" y="4044267"/>
            <a:ext cx="708885" cy="427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</a:pPr>
            <a:r>
              <a:rPr lang="en-GB" altLang="nl-NL" dirty="0" smtClean="0"/>
              <a:t>Learn</a:t>
            </a:r>
            <a:endParaRPr lang="en-GB" altLang="nl-NL" dirty="0"/>
          </a:p>
        </p:txBody>
      </p:sp>
      <p:sp>
        <p:nvSpPr>
          <p:cNvPr id="14" name="Rechthoek 13"/>
          <p:cNvSpPr/>
          <p:nvPr/>
        </p:nvSpPr>
        <p:spPr>
          <a:xfrm>
            <a:off x="5911121" y="4044267"/>
            <a:ext cx="969812" cy="427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</a:pPr>
            <a:r>
              <a:rPr lang="en-GB" altLang="nl-NL" dirty="0" smtClean="0"/>
              <a:t>Improve</a:t>
            </a:r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1992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Benchmarking - benefits </a:t>
            </a:r>
            <a:r>
              <a:rPr lang="nl-NL" sz="1400" dirty="0" smtClean="0"/>
              <a:t>(2)</a:t>
            </a:r>
            <a:endParaRPr lang="nl-NL" sz="14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nl-NL" sz="2000" dirty="0" smtClean="0"/>
              <a:t>Does the instrument work?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nl-NL" sz="2000" dirty="0" smtClean="0"/>
              <a:t>clear </a:t>
            </a:r>
            <a:r>
              <a:rPr lang="en-GB" altLang="nl-NL" sz="2000" dirty="0"/>
              <a:t>evidence </a:t>
            </a:r>
            <a:r>
              <a:rPr lang="en-GB" altLang="nl-NL" sz="2000" dirty="0" smtClean="0"/>
              <a:t>from documented programmes </a:t>
            </a:r>
            <a:r>
              <a:rPr lang="en-GB" altLang="nl-NL" sz="2000" dirty="0"/>
              <a:t>in </a:t>
            </a:r>
            <a:r>
              <a:rPr lang="en-GB" altLang="nl-NL" sz="2000" dirty="0" err="1" smtClean="0"/>
              <a:t>f.i</a:t>
            </a:r>
            <a:r>
              <a:rPr lang="en-GB" altLang="nl-NL" sz="2000" dirty="0" smtClean="0"/>
              <a:t>. D</a:t>
            </a:r>
            <a:r>
              <a:rPr lang="en-GB" altLang="nl-NL" sz="2000" dirty="0"/>
              <a:t>, DK, </a:t>
            </a:r>
            <a:r>
              <a:rPr lang="en-GB" altLang="nl-NL" sz="2000" dirty="0" smtClean="0"/>
              <a:t>NL</a:t>
            </a:r>
            <a:endParaRPr lang="en-GB" alt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dirty="0" smtClean="0"/>
              <a:t>Utility benchmarking in Western Europe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t>14</a:t>
            </a:fld>
            <a:endParaRPr lang="nl-N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2552" y="3647776"/>
            <a:ext cx="1594514" cy="22584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166" y="3327859"/>
            <a:ext cx="1779112" cy="22584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265" y="2893331"/>
            <a:ext cx="1572508" cy="225599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022747"/>
            <a:ext cx="1755662" cy="10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Benchmarking - benefits </a:t>
            </a:r>
            <a:r>
              <a:rPr lang="nl-NL" sz="1400" dirty="0" smtClean="0"/>
              <a:t>(3)</a:t>
            </a:r>
            <a:endParaRPr lang="nl-NL" sz="14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457199" y="1600200"/>
            <a:ext cx="582076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nl-NL" sz="2000" u="sng" dirty="0" smtClean="0"/>
              <a:t>Case: </a:t>
            </a:r>
            <a:r>
              <a:rPr lang="en-GB" altLang="nl-NL" sz="2000" u="sng" dirty="0"/>
              <a:t>benchmarking </a:t>
            </a:r>
            <a:r>
              <a:rPr lang="en-GB" altLang="nl-NL" sz="2000" u="sng" dirty="0" smtClean="0"/>
              <a:t>Dutch water </a:t>
            </a:r>
            <a:r>
              <a:rPr lang="en-GB" altLang="nl-NL" sz="2000" u="sng" dirty="0"/>
              <a:t>supply </a:t>
            </a:r>
            <a:r>
              <a:rPr lang="en-GB" altLang="nl-NL" sz="2000" u="sng" dirty="0" smtClean="0"/>
              <a:t>(since 1997)</a:t>
            </a:r>
            <a:endParaRPr lang="en-GB" altLang="nl-NL" sz="2000" u="sng" dirty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nl-NL" sz="2000" dirty="0" smtClean="0"/>
              <a:t>35% </a:t>
            </a:r>
            <a:r>
              <a:rPr lang="en-GB" altLang="nl-NL" sz="2000" dirty="0"/>
              <a:t>cost reduction (corrected for inflation)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nl-NL" sz="2000" dirty="0"/>
              <a:t>still improving the service level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nl-NL" sz="2000" dirty="0"/>
              <a:t>maintaining investment levels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dirty="0" smtClean="0"/>
              <a:t>Utility benchmarking in Western Europe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t>15</a:t>
            </a:fld>
            <a:endParaRPr lang="nl-NL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757" y="4734653"/>
            <a:ext cx="2221551" cy="133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al 10"/>
          <p:cNvSpPr/>
          <p:nvPr/>
        </p:nvSpPr>
        <p:spPr>
          <a:xfrm>
            <a:off x="3111688" y="4815502"/>
            <a:ext cx="2483886" cy="76304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107" y="3364095"/>
            <a:ext cx="1936117" cy="12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al 12"/>
          <p:cNvSpPr/>
          <p:nvPr/>
        </p:nvSpPr>
        <p:spPr>
          <a:xfrm>
            <a:off x="6688596" y="4162567"/>
            <a:ext cx="2148331" cy="53010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729541" y="3002136"/>
            <a:ext cx="2254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b="0" dirty="0">
                <a:solidFill>
                  <a:schemeClr val="tx2">
                    <a:lumMod val="75000"/>
                  </a:schemeClr>
                </a:solidFill>
              </a:rPr>
              <a:t>Quality index 2009 - 2012</a:t>
            </a:r>
          </a:p>
        </p:txBody>
      </p:sp>
      <p:sp>
        <p:nvSpPr>
          <p:cNvPr id="16" name="Ovaal 15"/>
          <p:cNvSpPr/>
          <p:nvPr/>
        </p:nvSpPr>
        <p:spPr>
          <a:xfrm>
            <a:off x="5663814" y="5155320"/>
            <a:ext cx="2373570" cy="72996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17" name="Tekstvak 11"/>
          <p:cNvSpPr txBox="1">
            <a:spLocks noChangeArrowheads="1"/>
          </p:cNvSpPr>
          <p:nvPr/>
        </p:nvSpPr>
        <p:spPr bwMode="auto">
          <a:xfrm>
            <a:off x="5765469" y="4720917"/>
            <a:ext cx="25193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b="0" dirty="0">
                <a:solidFill>
                  <a:schemeClr val="tx2">
                    <a:lumMod val="75000"/>
                  </a:schemeClr>
                </a:solidFill>
              </a:rPr>
              <a:t>Investment level 1990 - </a:t>
            </a:r>
            <a:r>
              <a:rPr lang="nl-NL" altLang="nl-NL" sz="1200" b="0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endParaRPr lang="nl-NL" altLang="nl-NL"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" name="Rechte verbindingslijn met pijl 2"/>
          <p:cNvCxnSpPr/>
          <p:nvPr/>
        </p:nvCxnSpPr>
        <p:spPr>
          <a:xfrm flipH="1">
            <a:off x="4804012" y="2402005"/>
            <a:ext cx="1842452" cy="2413497"/>
          </a:xfrm>
          <a:prstGeom prst="straightConnector1">
            <a:avLst/>
          </a:prstGeom>
          <a:ln w="9525">
            <a:solidFill>
              <a:srgbClr val="FF0000"/>
            </a:solidFill>
            <a:tailEnd type="arrow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7533564" y="2702517"/>
            <a:ext cx="229197" cy="1487342"/>
          </a:xfrm>
          <a:prstGeom prst="straightConnector1">
            <a:avLst/>
          </a:prstGeom>
          <a:ln w="9525">
            <a:solidFill>
              <a:srgbClr val="FF0000"/>
            </a:solidFill>
            <a:tailEnd type="arrow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H="1">
            <a:off x="6729541" y="2634017"/>
            <a:ext cx="480184" cy="2521303"/>
          </a:xfrm>
          <a:prstGeom prst="straightConnector1">
            <a:avLst/>
          </a:prstGeom>
          <a:ln w="9525">
            <a:solidFill>
              <a:srgbClr val="FF0000"/>
            </a:solidFill>
            <a:tailEnd type="arrow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980" y="766600"/>
            <a:ext cx="1349404" cy="193591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Tekstvak 11"/>
          <p:cNvSpPr txBox="1">
            <a:spLocks noChangeArrowheads="1"/>
          </p:cNvSpPr>
          <p:nvPr/>
        </p:nvSpPr>
        <p:spPr bwMode="auto">
          <a:xfrm>
            <a:off x="3427959" y="4414687"/>
            <a:ext cx="19949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b="0" dirty="0" smtClean="0">
                <a:solidFill>
                  <a:schemeClr val="tx2">
                    <a:lumMod val="75000"/>
                  </a:schemeClr>
                </a:solidFill>
              </a:rPr>
              <a:t>Cost level 1997 </a:t>
            </a:r>
            <a:r>
              <a:rPr lang="nl-NL" altLang="nl-NL" sz="1200" b="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nl-NL" altLang="nl-NL" sz="1200" b="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endParaRPr lang="nl-NL" altLang="nl-NL"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Benchmarking - benefits </a:t>
            </a:r>
            <a:r>
              <a:rPr lang="nl-NL" sz="1400" dirty="0" smtClean="0"/>
              <a:t>(4)</a:t>
            </a: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12" name="Tijdelijke aanduiding voor inhoud 9"/>
          <p:cNvSpPr txBox="1">
            <a:spLocks/>
          </p:cNvSpPr>
          <p:nvPr/>
        </p:nvSpPr>
        <p:spPr>
          <a:xfrm>
            <a:off x="635000" y="1570038"/>
            <a:ext cx="61611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Clr>
                <a:srgbClr val="FF0000"/>
              </a:buClr>
              <a:buNone/>
            </a:pPr>
            <a:r>
              <a:rPr lang="nl-NL" sz="2000" u="sng" dirty="0" err="1" smtClean="0"/>
              <a:t>Utility</a:t>
            </a:r>
            <a:r>
              <a:rPr lang="nl-NL" sz="2000" u="sng" dirty="0" smtClean="0"/>
              <a:t> case: Oasen </a:t>
            </a:r>
            <a:r>
              <a:rPr lang="nl-NL" sz="2000" u="sng" dirty="0" err="1"/>
              <a:t>mechanics</a:t>
            </a:r>
            <a:r>
              <a:rPr lang="nl-NL" sz="2000" u="sng" dirty="0"/>
              <a:t> </a:t>
            </a:r>
            <a:r>
              <a:rPr lang="nl-NL" sz="2000" u="sng" dirty="0" err="1"/>
              <a:t>visiting</a:t>
            </a:r>
            <a:r>
              <a:rPr lang="nl-NL" sz="2000" u="sng" dirty="0"/>
              <a:t> Welsh </a:t>
            </a:r>
            <a:r>
              <a:rPr lang="nl-NL" sz="2000" u="sng" dirty="0" smtClean="0"/>
              <a:t>Water (2013)</a:t>
            </a:r>
            <a:endParaRPr lang="nl-NL" sz="2000" u="sng" dirty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000" dirty="0" smtClean="0"/>
              <a:t>Welsh Water </a:t>
            </a:r>
            <a:r>
              <a:rPr lang="nl-NL" sz="2000" dirty="0" err="1" smtClean="0"/>
              <a:t>accurately</a:t>
            </a:r>
            <a:r>
              <a:rPr lang="nl-NL" sz="2000" dirty="0" smtClean="0"/>
              <a:t> records </a:t>
            </a:r>
            <a:r>
              <a:rPr lang="nl-NL" sz="2000" dirty="0" err="1"/>
              <a:t>all</a:t>
            </a:r>
            <a:r>
              <a:rPr lang="nl-NL" sz="2000" dirty="0"/>
              <a:t> </a:t>
            </a:r>
            <a:r>
              <a:rPr lang="nl-NL" sz="2000" dirty="0" err="1"/>
              <a:t>leaks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repairs</a:t>
            </a:r>
            <a:r>
              <a:rPr lang="nl-NL" sz="2000" dirty="0"/>
              <a:t> </a:t>
            </a:r>
            <a:r>
              <a:rPr lang="nl-NL" sz="2000" dirty="0" err="1" smtClean="0"/>
              <a:t>conducted</a:t>
            </a:r>
            <a:r>
              <a:rPr lang="nl-NL" sz="2000" dirty="0" smtClean="0"/>
              <a:t> </a:t>
            </a:r>
            <a:r>
              <a:rPr lang="nl-NL" sz="2000" dirty="0"/>
              <a:t>in the pipeline on a digital pipeline </a:t>
            </a:r>
            <a:r>
              <a:rPr lang="nl-NL" sz="2000" dirty="0" smtClean="0"/>
              <a:t>map. </a:t>
            </a:r>
            <a:r>
              <a:rPr lang="nl-NL" sz="2000" dirty="0" err="1"/>
              <a:t>Everything</a:t>
            </a:r>
            <a:r>
              <a:rPr lang="nl-NL" sz="2000" dirty="0"/>
              <a:t> is </a:t>
            </a:r>
            <a:r>
              <a:rPr lang="nl-NL" sz="2000" dirty="0" err="1"/>
              <a:t>drawn</a:t>
            </a:r>
            <a:r>
              <a:rPr lang="nl-NL" sz="2000" dirty="0"/>
              <a:t> in, Oasen does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 smtClean="0"/>
              <a:t>apply</a:t>
            </a:r>
            <a:r>
              <a:rPr lang="nl-NL" sz="2000" dirty="0" smtClean="0"/>
              <a:t> </a:t>
            </a:r>
            <a:r>
              <a:rPr lang="nl-NL" sz="2000" dirty="0" err="1"/>
              <a:t>this</a:t>
            </a:r>
            <a:r>
              <a:rPr lang="nl-NL" sz="2000" dirty="0"/>
              <a:t> (</a:t>
            </a:r>
            <a:r>
              <a:rPr lang="nl-NL" sz="2000" dirty="0" err="1"/>
              <a:t>yet</a:t>
            </a:r>
            <a:r>
              <a:rPr lang="nl-NL" sz="2000" dirty="0"/>
              <a:t>).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000" dirty="0" smtClean="0"/>
              <a:t>Using </a:t>
            </a:r>
            <a:r>
              <a:rPr lang="nl-NL" sz="2000" dirty="0"/>
              <a:t>'district </a:t>
            </a:r>
            <a:r>
              <a:rPr lang="nl-NL" sz="2000" dirty="0" err="1"/>
              <a:t>metered</a:t>
            </a:r>
            <a:r>
              <a:rPr lang="nl-NL" sz="2000" dirty="0"/>
              <a:t> </a:t>
            </a:r>
            <a:r>
              <a:rPr lang="nl-NL" sz="2000" dirty="0" err="1"/>
              <a:t>areas</a:t>
            </a:r>
            <a:r>
              <a:rPr lang="nl-NL" sz="2000" dirty="0"/>
              <a:t>' (</a:t>
            </a:r>
            <a:r>
              <a:rPr lang="nl-NL" sz="2000" dirty="0" err="1"/>
              <a:t>DMA's</a:t>
            </a:r>
            <a:r>
              <a:rPr lang="nl-NL" sz="2000" dirty="0"/>
              <a:t>): </a:t>
            </a:r>
            <a:r>
              <a:rPr lang="nl-NL" sz="2000" dirty="0" err="1"/>
              <a:t>t</a:t>
            </a:r>
            <a:r>
              <a:rPr lang="nl-NL" sz="2000" dirty="0" err="1" smtClean="0"/>
              <a:t>his</a:t>
            </a:r>
            <a:r>
              <a:rPr lang="nl-NL" sz="2000" dirty="0" smtClean="0"/>
              <a:t> is </a:t>
            </a:r>
            <a:r>
              <a:rPr lang="nl-NL" sz="2000" dirty="0" err="1" smtClean="0"/>
              <a:t>not</a:t>
            </a:r>
            <a:r>
              <a:rPr lang="nl-NL" sz="2000" dirty="0" smtClean="0"/>
              <a:t> </a:t>
            </a:r>
            <a:r>
              <a:rPr lang="nl-NL" sz="2000" dirty="0" err="1" smtClean="0"/>
              <a:t>applied</a:t>
            </a:r>
            <a:r>
              <a:rPr lang="nl-NL" sz="2000" dirty="0" smtClean="0"/>
              <a:t> at Oasen </a:t>
            </a:r>
            <a:r>
              <a:rPr lang="nl-NL" sz="2000" dirty="0"/>
              <a:t>(</a:t>
            </a:r>
            <a:r>
              <a:rPr lang="nl-NL" sz="2000" dirty="0" err="1"/>
              <a:t>yet</a:t>
            </a:r>
            <a:r>
              <a:rPr lang="nl-NL" sz="2000" dirty="0"/>
              <a:t>).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000" dirty="0" smtClean="0"/>
              <a:t>Strong focus on </a:t>
            </a:r>
            <a:r>
              <a:rPr lang="nl-NL" sz="2000" dirty="0" err="1" smtClean="0"/>
              <a:t>informing</a:t>
            </a:r>
            <a:r>
              <a:rPr lang="nl-NL" sz="2000" dirty="0" smtClean="0"/>
              <a:t> </a:t>
            </a:r>
            <a:r>
              <a:rPr lang="nl-NL" sz="2000" dirty="0"/>
              <a:t>the customer </a:t>
            </a:r>
            <a:r>
              <a:rPr lang="nl-NL" sz="2000" dirty="0" err="1"/>
              <a:t>and</a:t>
            </a:r>
            <a:r>
              <a:rPr lang="nl-NL" sz="2000" dirty="0"/>
              <a:t> handling </a:t>
            </a:r>
            <a:r>
              <a:rPr lang="nl-NL" sz="2000" dirty="0" err="1"/>
              <a:t>complaints</a:t>
            </a:r>
            <a:r>
              <a:rPr lang="nl-NL" sz="2000" dirty="0"/>
              <a:t>. In </a:t>
            </a:r>
            <a:r>
              <a:rPr lang="nl-NL" sz="2000" dirty="0" err="1"/>
              <a:t>doing</a:t>
            </a:r>
            <a:r>
              <a:rPr lang="nl-NL" sz="2000" dirty="0"/>
              <a:t> </a:t>
            </a:r>
            <a:r>
              <a:rPr lang="nl-NL" sz="2000" dirty="0" err="1"/>
              <a:t>so</a:t>
            </a:r>
            <a:r>
              <a:rPr lang="nl-NL" sz="2000" dirty="0"/>
              <a:t> </a:t>
            </a:r>
            <a:r>
              <a:rPr lang="nl-NL" sz="2000" dirty="0" smtClean="0"/>
              <a:t>Welsh Water puts </a:t>
            </a:r>
            <a:r>
              <a:rPr lang="nl-NL" sz="2000" dirty="0"/>
              <a:t>the customer first </a:t>
            </a:r>
            <a:r>
              <a:rPr lang="nl-NL" sz="2000" dirty="0" err="1"/>
              <a:t>wherever</a:t>
            </a:r>
            <a:r>
              <a:rPr lang="nl-NL" sz="2000" dirty="0"/>
              <a:t> </a:t>
            </a:r>
            <a:r>
              <a:rPr lang="nl-NL" sz="2000" dirty="0" err="1"/>
              <a:t>they</a:t>
            </a:r>
            <a:r>
              <a:rPr lang="nl-NL" sz="2000" dirty="0"/>
              <a:t> </a:t>
            </a:r>
            <a:r>
              <a:rPr lang="nl-NL" sz="2000" dirty="0" err="1"/>
              <a:t>can</a:t>
            </a:r>
            <a:r>
              <a:rPr lang="nl-NL" sz="2000" dirty="0"/>
              <a:t>. </a:t>
            </a:r>
            <a:r>
              <a:rPr lang="nl-NL" sz="2000" dirty="0" smtClean="0"/>
              <a:t>Oasen </a:t>
            </a:r>
            <a:r>
              <a:rPr lang="nl-NL" sz="2000" dirty="0" err="1" smtClean="0"/>
              <a:t>can</a:t>
            </a:r>
            <a:r>
              <a:rPr lang="nl-NL" sz="2000" dirty="0" smtClean="0"/>
              <a:t> </a:t>
            </a:r>
            <a:r>
              <a:rPr lang="nl-NL" sz="2000" dirty="0" err="1" smtClean="0"/>
              <a:t>learn</a:t>
            </a:r>
            <a:r>
              <a:rPr lang="nl-NL" sz="2000" dirty="0" smtClean="0"/>
              <a:t>  </a:t>
            </a:r>
            <a:r>
              <a:rPr lang="nl-NL" sz="2000" dirty="0" err="1" smtClean="0"/>
              <a:t>from</a:t>
            </a:r>
            <a:r>
              <a:rPr lang="nl-NL" sz="2000" dirty="0" smtClean="0"/>
              <a:t> </a:t>
            </a:r>
            <a:r>
              <a:rPr lang="nl-NL" sz="2000" dirty="0" err="1" smtClean="0"/>
              <a:t>this</a:t>
            </a:r>
            <a:r>
              <a:rPr lang="nl-NL" sz="2000" dirty="0" smtClean="0"/>
              <a:t>.</a:t>
            </a:r>
            <a:endParaRPr lang="en-GB" altLang="nl-NL" sz="2000" dirty="0"/>
          </a:p>
          <a:p>
            <a:pPr marL="0" indent="0">
              <a:lnSpc>
                <a:spcPct val="125000"/>
              </a:lnSpc>
              <a:buClr>
                <a:srgbClr val="FF0000"/>
              </a:buClr>
              <a:buNone/>
            </a:pPr>
            <a:endParaRPr lang="en-GB" altLang="nl-NL" sz="2000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938" y="1675860"/>
            <a:ext cx="1800000" cy="13511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938" y="3119353"/>
            <a:ext cx="1800000" cy="13511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938" y="4565622"/>
            <a:ext cx="1800000" cy="13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Benchmarking - success factors</a:t>
            </a:r>
            <a:endParaRPr lang="en-GB" sz="36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05880"/>
            <a:ext cx="8229600" cy="4525963"/>
          </a:xfrm>
        </p:spPr>
        <p:txBody>
          <a:bodyPr>
            <a:normAutofit/>
          </a:bodyPr>
          <a:lstStyle/>
          <a:p>
            <a:pPr marL="0" lvl="1" indent="0">
              <a:lnSpc>
                <a:spcPct val="125000"/>
              </a:lnSpc>
              <a:buClr>
                <a:srgbClr val="FF0000"/>
              </a:buClr>
              <a:buNone/>
            </a:pPr>
            <a:r>
              <a:rPr lang="en-US" sz="2000" u="sng" dirty="0" smtClean="0"/>
              <a:t>Utility</a:t>
            </a:r>
          </a:p>
          <a:p>
            <a:pPr marL="342900" lvl="1" indent="-3429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commitment of senior management</a:t>
            </a:r>
            <a:endParaRPr lang="en-US" sz="2000" dirty="0"/>
          </a:p>
          <a:p>
            <a:pPr marL="342900" lvl="1" indent="-3429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/>
              <a:t>alignment with strategic objectives</a:t>
            </a:r>
            <a:endParaRPr lang="en-GB" altLang="nl-NL" sz="1100" dirty="0"/>
          </a:p>
          <a:p>
            <a:pPr marL="342900" lvl="1" indent="-3429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stable </a:t>
            </a:r>
            <a:r>
              <a:rPr lang="en-US" sz="2000" dirty="0"/>
              <a:t>situation</a:t>
            </a:r>
            <a:endParaRPr lang="en-GB" altLang="nl-NL" sz="1000" dirty="0"/>
          </a:p>
          <a:p>
            <a:pPr marL="342900" lvl="1" indent="-3429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/>
              <a:t>sufficient resources </a:t>
            </a:r>
          </a:p>
          <a:p>
            <a:pPr marL="342900" lvl="1" indent="-3429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/>
              <a:t>good </a:t>
            </a:r>
            <a:r>
              <a:rPr lang="en-GB" sz="2000" dirty="0"/>
              <a:t>data </a:t>
            </a:r>
            <a:r>
              <a:rPr lang="en-GB" sz="2000" dirty="0" smtClean="0"/>
              <a:t>quality</a:t>
            </a:r>
          </a:p>
          <a:p>
            <a:pPr marL="342900" lvl="1" indent="-3429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/>
              <a:t>willing to share experiences and practices</a:t>
            </a:r>
          </a:p>
          <a:p>
            <a:pPr marL="0" lvl="1" indent="0">
              <a:lnSpc>
                <a:spcPct val="125000"/>
              </a:lnSpc>
              <a:buClr>
                <a:srgbClr val="FF0000"/>
              </a:buClr>
              <a:buNone/>
            </a:pPr>
            <a:r>
              <a:rPr lang="en-GB" sz="2000" u="sng" dirty="0" smtClean="0"/>
              <a:t>Facilitator</a:t>
            </a:r>
            <a:endParaRPr lang="en-GB" sz="2000" u="sng" dirty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knowledgeable, competent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trustworthy (confidentiality)</a:t>
            </a:r>
          </a:p>
          <a:p>
            <a:pPr marL="342900" lvl="1" indent="-3429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11" name="Picture 4" descr="PA0903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3" y="3318143"/>
            <a:ext cx="1892009" cy="14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5024453" y="4998612"/>
            <a:ext cx="1700030" cy="1039299"/>
            <a:chOff x="1996757" y="2460171"/>
            <a:chExt cx="4752945" cy="3219367"/>
          </a:xfrm>
        </p:grpSpPr>
        <p:pic>
          <p:nvPicPr>
            <p:cNvPr id="13" name="Picture 6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11" t="30428" r="36176" b="31249"/>
            <a:stretch/>
          </p:blipFill>
          <p:spPr bwMode="auto">
            <a:xfrm>
              <a:off x="1996757" y="2578643"/>
              <a:ext cx="4752945" cy="310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hthoek 13"/>
            <p:cNvSpPr/>
            <p:nvPr/>
          </p:nvSpPr>
          <p:spPr>
            <a:xfrm>
              <a:off x="2307771" y="2460171"/>
              <a:ext cx="701311" cy="293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342" y="5117267"/>
            <a:ext cx="1681324" cy="97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6645" r="10007"/>
          <a:stretch/>
        </p:blipFill>
        <p:spPr bwMode="auto">
          <a:xfrm>
            <a:off x="5782172" y="1639988"/>
            <a:ext cx="1873265" cy="131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A1006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48" y="1417638"/>
            <a:ext cx="1538998" cy="11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2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27" y="1855044"/>
            <a:ext cx="7402288" cy="101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EBC’s</a:t>
            </a:r>
            <a:r>
              <a:rPr lang="nl-NL" sz="3600" dirty="0" smtClean="0"/>
              <a:t> benchmarking </a:t>
            </a:r>
            <a:r>
              <a:rPr lang="nl-NL" sz="3600" dirty="0" err="1" smtClean="0"/>
              <a:t>programme</a:t>
            </a:r>
            <a:endParaRPr lang="nl-NL" sz="12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Seven consecutive steps 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altLang="nl-NL" sz="2000" dirty="0" smtClean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altLang="nl-NL" sz="2000" dirty="0" smtClean="0"/>
          </a:p>
          <a:p>
            <a:pPr>
              <a:lnSpc>
                <a:spcPct val="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altLang="nl-NL" sz="1800" dirty="0" smtClean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Broad view on performance 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13" name="Ovaal 12"/>
          <p:cNvSpPr/>
          <p:nvPr/>
        </p:nvSpPr>
        <p:spPr>
          <a:xfrm>
            <a:off x="1950587" y="3207187"/>
            <a:ext cx="2880000" cy="2880000"/>
          </a:xfrm>
          <a:prstGeom prst="ellipse">
            <a:avLst/>
          </a:prstGeom>
          <a:solidFill>
            <a:schemeClr val="bg1"/>
          </a:solidFill>
          <a:ln>
            <a:solidFill>
              <a:srgbClr val="2835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/>
          <p:cNvGrpSpPr>
            <a:grpSpLocks noChangeAspect="1"/>
          </p:cNvGrpSpPr>
          <p:nvPr/>
        </p:nvGrpSpPr>
        <p:grpSpPr>
          <a:xfrm>
            <a:off x="2139276" y="3326258"/>
            <a:ext cx="2502622" cy="2520000"/>
            <a:chOff x="4971158" y="2102609"/>
            <a:chExt cx="1966342" cy="1980000"/>
          </a:xfrm>
        </p:grpSpPr>
        <p:sp>
          <p:nvSpPr>
            <p:cNvPr id="15" name="Ovaal 14"/>
            <p:cNvSpPr/>
            <p:nvPr/>
          </p:nvSpPr>
          <p:spPr>
            <a:xfrm>
              <a:off x="5857500" y="2543285"/>
              <a:ext cx="1080000" cy="1080000"/>
            </a:xfrm>
            <a:prstGeom prst="ellipse">
              <a:avLst/>
            </a:prstGeom>
            <a:solidFill>
              <a:srgbClr val="009FE3">
                <a:alpha val="50000"/>
              </a:srgbClr>
            </a:solidFill>
            <a:ln>
              <a:solidFill>
                <a:srgbClr val="009FE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/>
            <p:cNvSpPr/>
            <p:nvPr/>
          </p:nvSpPr>
          <p:spPr>
            <a:xfrm>
              <a:off x="4971158" y="2543285"/>
              <a:ext cx="1080000" cy="1080000"/>
            </a:xfrm>
            <a:prstGeom prst="ellipse">
              <a:avLst/>
            </a:prstGeom>
            <a:solidFill>
              <a:srgbClr val="009FE3">
                <a:alpha val="50000"/>
              </a:srgbClr>
            </a:solidFill>
            <a:ln>
              <a:solidFill>
                <a:srgbClr val="009FE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/>
            <p:cNvSpPr/>
            <p:nvPr/>
          </p:nvSpPr>
          <p:spPr>
            <a:xfrm>
              <a:off x="5113857" y="3002609"/>
              <a:ext cx="1080000" cy="1080000"/>
            </a:xfrm>
            <a:prstGeom prst="ellipse">
              <a:avLst/>
            </a:prstGeom>
            <a:solidFill>
              <a:srgbClr val="009FE3">
                <a:alpha val="50000"/>
              </a:srgbClr>
            </a:solidFill>
            <a:ln>
              <a:solidFill>
                <a:srgbClr val="009FE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/>
            <p:cNvSpPr/>
            <p:nvPr/>
          </p:nvSpPr>
          <p:spPr>
            <a:xfrm>
              <a:off x="5435733" y="2102609"/>
              <a:ext cx="1080000" cy="1080000"/>
            </a:xfrm>
            <a:prstGeom prst="ellipse">
              <a:avLst/>
            </a:prstGeom>
            <a:solidFill>
              <a:srgbClr val="009FE3">
                <a:alpha val="50000"/>
              </a:srgbClr>
            </a:solidFill>
            <a:ln>
              <a:solidFill>
                <a:srgbClr val="009FE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Ovaal 18"/>
            <p:cNvSpPr/>
            <p:nvPr/>
          </p:nvSpPr>
          <p:spPr>
            <a:xfrm>
              <a:off x="5686908" y="3002609"/>
              <a:ext cx="1080000" cy="1080000"/>
            </a:xfrm>
            <a:prstGeom prst="ellipse">
              <a:avLst/>
            </a:prstGeom>
            <a:solidFill>
              <a:srgbClr val="009FE3">
                <a:alpha val="50000"/>
              </a:srgbClr>
            </a:solidFill>
            <a:ln>
              <a:solidFill>
                <a:srgbClr val="009FE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" name="Ovaal 19"/>
          <p:cNvSpPr/>
          <p:nvPr/>
        </p:nvSpPr>
        <p:spPr>
          <a:xfrm>
            <a:off x="5120640" y="3326258"/>
            <a:ext cx="385040" cy="373573"/>
          </a:xfrm>
          <a:prstGeom prst="ellipse">
            <a:avLst/>
          </a:prstGeom>
          <a:solidFill>
            <a:srgbClr val="28358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0</a:t>
            </a:r>
            <a:endParaRPr lang="nl-NL" b="1" dirty="0"/>
          </a:p>
        </p:txBody>
      </p:sp>
      <p:sp>
        <p:nvSpPr>
          <p:cNvPr id="21" name="Ovaal 20"/>
          <p:cNvSpPr/>
          <p:nvPr/>
        </p:nvSpPr>
        <p:spPr>
          <a:xfrm>
            <a:off x="5118802" y="3777450"/>
            <a:ext cx="385040" cy="373573"/>
          </a:xfrm>
          <a:prstGeom prst="ellipse">
            <a:avLst/>
          </a:prstGeom>
          <a:solidFill>
            <a:srgbClr val="28358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1</a:t>
            </a:r>
            <a:endParaRPr lang="nl-NL" b="1" dirty="0"/>
          </a:p>
        </p:txBody>
      </p:sp>
      <p:sp>
        <p:nvSpPr>
          <p:cNvPr id="22" name="Ovaal 21"/>
          <p:cNvSpPr/>
          <p:nvPr/>
        </p:nvSpPr>
        <p:spPr>
          <a:xfrm>
            <a:off x="5120640" y="4238591"/>
            <a:ext cx="385040" cy="373573"/>
          </a:xfrm>
          <a:prstGeom prst="ellipse">
            <a:avLst/>
          </a:prstGeom>
          <a:solidFill>
            <a:srgbClr val="28358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</a:t>
            </a:r>
            <a:endParaRPr lang="nl-NL" b="1" dirty="0"/>
          </a:p>
        </p:txBody>
      </p:sp>
      <p:sp>
        <p:nvSpPr>
          <p:cNvPr id="23" name="Ovaal 22"/>
          <p:cNvSpPr/>
          <p:nvPr/>
        </p:nvSpPr>
        <p:spPr>
          <a:xfrm>
            <a:off x="5107785" y="4710484"/>
            <a:ext cx="385040" cy="373573"/>
          </a:xfrm>
          <a:prstGeom prst="ellipse">
            <a:avLst/>
          </a:prstGeom>
          <a:solidFill>
            <a:srgbClr val="28358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3</a:t>
            </a:r>
            <a:endParaRPr lang="nl-NL" b="1" dirty="0"/>
          </a:p>
        </p:txBody>
      </p:sp>
      <p:sp>
        <p:nvSpPr>
          <p:cNvPr id="24" name="Ovaal 23"/>
          <p:cNvSpPr/>
          <p:nvPr/>
        </p:nvSpPr>
        <p:spPr>
          <a:xfrm>
            <a:off x="5116964" y="5160343"/>
            <a:ext cx="385040" cy="373573"/>
          </a:xfrm>
          <a:prstGeom prst="ellipse">
            <a:avLst/>
          </a:prstGeom>
          <a:solidFill>
            <a:srgbClr val="28358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4</a:t>
            </a:r>
            <a:endParaRPr lang="nl-NL" b="1" dirty="0"/>
          </a:p>
        </p:txBody>
      </p:sp>
      <p:sp>
        <p:nvSpPr>
          <p:cNvPr id="25" name="Ovaal 24"/>
          <p:cNvSpPr/>
          <p:nvPr/>
        </p:nvSpPr>
        <p:spPr>
          <a:xfrm>
            <a:off x="5120640" y="5609197"/>
            <a:ext cx="385040" cy="373573"/>
          </a:xfrm>
          <a:prstGeom prst="ellipse">
            <a:avLst/>
          </a:prstGeom>
          <a:solidFill>
            <a:srgbClr val="28358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5</a:t>
            </a:r>
            <a:endParaRPr lang="nl-NL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5649283" y="3326258"/>
            <a:ext cx="228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Context </a:t>
            </a:r>
            <a:r>
              <a:rPr lang="nl-NL" sz="2000" dirty="0" err="1" smtClean="0"/>
              <a:t>information</a:t>
            </a:r>
            <a:endParaRPr lang="nl-NL" sz="2000" dirty="0"/>
          </a:p>
        </p:txBody>
      </p:sp>
      <p:sp>
        <p:nvSpPr>
          <p:cNvPr id="27" name="Tekstvak 26"/>
          <p:cNvSpPr txBox="1"/>
          <p:nvPr/>
        </p:nvSpPr>
        <p:spPr>
          <a:xfrm>
            <a:off x="5658078" y="3798151"/>
            <a:ext cx="1597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Water </a:t>
            </a:r>
            <a:r>
              <a:rPr lang="nl-NL" sz="2000" dirty="0" err="1" smtClean="0"/>
              <a:t>quality</a:t>
            </a:r>
            <a:endParaRPr lang="nl-NL" sz="2000" dirty="0"/>
          </a:p>
        </p:txBody>
      </p:sp>
      <p:sp>
        <p:nvSpPr>
          <p:cNvPr id="28" name="Tekstvak 27"/>
          <p:cNvSpPr txBox="1"/>
          <p:nvPr/>
        </p:nvSpPr>
        <p:spPr>
          <a:xfrm>
            <a:off x="5645607" y="4281061"/>
            <a:ext cx="1204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Reliability</a:t>
            </a:r>
            <a:endParaRPr lang="nl-NL" sz="2000" dirty="0"/>
          </a:p>
        </p:txBody>
      </p:sp>
      <p:sp>
        <p:nvSpPr>
          <p:cNvPr id="29" name="Tekstvak 28"/>
          <p:cNvSpPr txBox="1"/>
          <p:nvPr/>
        </p:nvSpPr>
        <p:spPr>
          <a:xfrm>
            <a:off x="5654402" y="4730920"/>
            <a:ext cx="170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Service </a:t>
            </a:r>
            <a:r>
              <a:rPr lang="nl-NL" sz="2000" dirty="0" err="1" smtClean="0"/>
              <a:t>quality</a:t>
            </a:r>
            <a:endParaRPr lang="nl-NL" sz="2000" dirty="0"/>
          </a:p>
        </p:txBody>
      </p:sp>
      <p:sp>
        <p:nvSpPr>
          <p:cNvPr id="30" name="Tekstvak 29"/>
          <p:cNvSpPr txBox="1"/>
          <p:nvPr/>
        </p:nvSpPr>
        <p:spPr>
          <a:xfrm>
            <a:off x="5652564" y="5191796"/>
            <a:ext cx="163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Sustainabillity</a:t>
            </a:r>
            <a:endParaRPr lang="nl-NL" sz="2000" dirty="0"/>
          </a:p>
        </p:txBody>
      </p:sp>
      <p:sp>
        <p:nvSpPr>
          <p:cNvPr id="31" name="Tekstvak 30"/>
          <p:cNvSpPr txBox="1"/>
          <p:nvPr/>
        </p:nvSpPr>
        <p:spPr>
          <a:xfrm>
            <a:off x="5651110" y="5641655"/>
            <a:ext cx="2278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Finance</a:t>
            </a:r>
            <a:r>
              <a:rPr lang="nl-NL" sz="2000" dirty="0" smtClean="0"/>
              <a:t> &amp; efficiency</a:t>
            </a:r>
            <a:endParaRPr lang="nl-NL" sz="2000" dirty="0"/>
          </a:p>
        </p:txBody>
      </p:sp>
      <p:sp>
        <p:nvSpPr>
          <p:cNvPr id="32" name="Ovaal 31"/>
          <p:cNvSpPr/>
          <p:nvPr/>
        </p:nvSpPr>
        <p:spPr>
          <a:xfrm>
            <a:off x="2413979" y="3555831"/>
            <a:ext cx="288000" cy="288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3" name="Ovaal 32"/>
          <p:cNvSpPr/>
          <p:nvPr/>
        </p:nvSpPr>
        <p:spPr>
          <a:xfrm>
            <a:off x="3233129" y="3546306"/>
            <a:ext cx="288000" cy="288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1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4" name="Ovaal 33"/>
          <p:cNvSpPr/>
          <p:nvPr/>
        </p:nvSpPr>
        <p:spPr>
          <a:xfrm>
            <a:off x="4147529" y="4279731"/>
            <a:ext cx="288000" cy="288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2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5" name="Ovaal 34"/>
          <p:cNvSpPr/>
          <p:nvPr/>
        </p:nvSpPr>
        <p:spPr>
          <a:xfrm>
            <a:off x="3718904" y="5413206"/>
            <a:ext cx="288000" cy="288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3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6" name="Ovaal 35"/>
          <p:cNvSpPr/>
          <p:nvPr/>
        </p:nvSpPr>
        <p:spPr>
          <a:xfrm>
            <a:off x="2233004" y="4289256"/>
            <a:ext cx="288000" cy="288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5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7" name="Ovaal 36"/>
          <p:cNvSpPr/>
          <p:nvPr/>
        </p:nvSpPr>
        <p:spPr>
          <a:xfrm>
            <a:off x="2614004" y="5403681"/>
            <a:ext cx="288000" cy="288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4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412078" y="34916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92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267" y="2017755"/>
            <a:ext cx="4039411" cy="398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EBC’s</a:t>
            </a:r>
            <a:r>
              <a:rPr lang="nl-NL" sz="3600" dirty="0" smtClean="0"/>
              <a:t> benchmarking </a:t>
            </a:r>
            <a:r>
              <a:rPr lang="nl-NL" sz="3600" dirty="0" err="1" smtClean="0"/>
              <a:t>programme</a:t>
            </a:r>
            <a:r>
              <a:rPr lang="nl-NL" sz="3600" dirty="0" smtClean="0"/>
              <a:t> </a:t>
            </a:r>
            <a:r>
              <a:rPr lang="nl-NL" sz="1400" dirty="0" smtClean="0"/>
              <a:t>(2)</a:t>
            </a:r>
            <a:endParaRPr lang="nl-NL" sz="14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3 different participation levels 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altLang="nl-NL" sz="2000" dirty="0" smtClean="0"/>
          </a:p>
          <a:p>
            <a:pPr>
              <a:lnSpc>
                <a:spcPct val="125000"/>
              </a:lnSpc>
              <a:buClr>
                <a:srgbClr val="FF0000"/>
              </a:buClr>
              <a:buNone/>
            </a:pPr>
            <a:endParaRPr lang="en-GB" altLang="nl-NL" sz="20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92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Outline</a:t>
            </a:r>
            <a:endParaRPr lang="en-GB" sz="36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About EBC 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The benchmarking rationale  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EBC’s benchmarking programme 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Lessons learned and challenges ahead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92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EBC’s</a:t>
            </a:r>
            <a:r>
              <a:rPr lang="nl-NL" sz="3600" dirty="0" smtClean="0"/>
              <a:t> benchmarking </a:t>
            </a:r>
            <a:r>
              <a:rPr lang="nl-NL" sz="3600" dirty="0" err="1" smtClean="0"/>
              <a:t>programme</a:t>
            </a:r>
            <a:r>
              <a:rPr lang="nl-NL" sz="3600" dirty="0" smtClean="0"/>
              <a:t> </a:t>
            </a:r>
            <a:r>
              <a:rPr lang="nl-NL" sz="1400" dirty="0" smtClean="0"/>
              <a:t>(3)</a:t>
            </a:r>
            <a:endParaRPr lang="nl-NL" sz="14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None/>
            </a:pPr>
            <a:r>
              <a:rPr lang="en-GB" altLang="nl-NL" sz="2000" u="sng" dirty="0" smtClean="0"/>
              <a:t>Example of PI’s at different levels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20</a:t>
            </a:fld>
            <a:endParaRPr lang="nl-NL" dirty="0"/>
          </a:p>
        </p:txBody>
      </p:sp>
      <p:grpSp>
        <p:nvGrpSpPr>
          <p:cNvPr id="8" name="Groeperen 7"/>
          <p:cNvGrpSpPr/>
          <p:nvPr/>
        </p:nvGrpSpPr>
        <p:grpSpPr>
          <a:xfrm>
            <a:off x="4345588" y="2548345"/>
            <a:ext cx="4446225" cy="2453320"/>
            <a:chOff x="608125" y="2548345"/>
            <a:chExt cx="4446225" cy="2453320"/>
          </a:xfrm>
        </p:grpSpPr>
        <p:sp>
          <p:nvSpPr>
            <p:cNvPr id="11" name="Rechthoek 10"/>
            <p:cNvSpPr/>
            <p:nvPr/>
          </p:nvSpPr>
          <p:spPr>
            <a:xfrm>
              <a:off x="608125" y="3769332"/>
              <a:ext cx="4010377" cy="1232333"/>
            </a:xfrm>
            <a:prstGeom prst="rect">
              <a:avLst/>
            </a:prstGeom>
            <a:solidFill>
              <a:srgbClr val="996633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08125" y="4473522"/>
              <a:ext cx="4010378" cy="5281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608125" y="4209451"/>
              <a:ext cx="4010378" cy="26407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1085913" y="3530410"/>
              <a:ext cx="45719" cy="1257483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714582" y="3756757"/>
              <a:ext cx="88013" cy="163473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714582" y="3882506"/>
              <a:ext cx="3134846" cy="7544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2883908" y="3341788"/>
              <a:ext cx="402347" cy="427544"/>
            </a:xfrm>
            <a:prstGeom prst="rect">
              <a:avLst/>
            </a:prstGeom>
            <a:solidFill>
              <a:srgbClr val="FDEADA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Gelijkbenige driehoek 18"/>
            <p:cNvSpPr/>
            <p:nvPr/>
          </p:nvSpPr>
          <p:spPr>
            <a:xfrm>
              <a:off x="2883906" y="3128016"/>
              <a:ext cx="402349" cy="2137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3070848" y="3744183"/>
              <a:ext cx="45719" cy="176048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2929188" y="3422540"/>
              <a:ext cx="141660" cy="107870"/>
            </a:xfrm>
            <a:prstGeom prst="rect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2" name="Rechte verbindingslijn 21"/>
            <p:cNvCxnSpPr>
              <a:stCxn id="21" idx="0"/>
              <a:endCxn id="21" idx="2"/>
            </p:cNvCxnSpPr>
            <p:nvPr/>
          </p:nvCxnSpPr>
          <p:spPr>
            <a:xfrm>
              <a:off x="3000018" y="3422540"/>
              <a:ext cx="0" cy="1078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>
              <a:stCxn id="21" idx="1"/>
              <a:endCxn id="21" idx="3"/>
            </p:cNvCxnSpPr>
            <p:nvPr/>
          </p:nvCxnSpPr>
          <p:spPr>
            <a:xfrm>
              <a:off x="2929188" y="3476475"/>
              <a:ext cx="141660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hoek 23"/>
            <p:cNvSpPr/>
            <p:nvPr/>
          </p:nvSpPr>
          <p:spPr>
            <a:xfrm>
              <a:off x="3438655" y="3341788"/>
              <a:ext cx="402347" cy="427544"/>
            </a:xfrm>
            <a:prstGeom prst="rect">
              <a:avLst/>
            </a:prstGeom>
            <a:solidFill>
              <a:srgbClr val="FDEADA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Gelijkbenige driehoek 24"/>
            <p:cNvSpPr/>
            <p:nvPr/>
          </p:nvSpPr>
          <p:spPr>
            <a:xfrm>
              <a:off x="3438653" y="3128016"/>
              <a:ext cx="402349" cy="2137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/>
            <p:cNvSpPr/>
            <p:nvPr/>
          </p:nvSpPr>
          <p:spPr>
            <a:xfrm>
              <a:off x="3625595" y="3744183"/>
              <a:ext cx="45719" cy="176048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6"/>
            <p:cNvSpPr/>
            <p:nvPr/>
          </p:nvSpPr>
          <p:spPr>
            <a:xfrm>
              <a:off x="3483935" y="3422540"/>
              <a:ext cx="141660" cy="107870"/>
            </a:xfrm>
            <a:prstGeom prst="rect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8" name="Rechte verbindingslijn 27"/>
            <p:cNvCxnSpPr>
              <a:stCxn id="27" idx="0"/>
              <a:endCxn id="27" idx="2"/>
            </p:cNvCxnSpPr>
            <p:nvPr/>
          </p:nvCxnSpPr>
          <p:spPr>
            <a:xfrm>
              <a:off x="3554765" y="3422540"/>
              <a:ext cx="0" cy="1078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>
              <a:stCxn id="27" idx="1"/>
              <a:endCxn id="27" idx="3"/>
            </p:cNvCxnSpPr>
            <p:nvPr/>
          </p:nvCxnSpPr>
          <p:spPr>
            <a:xfrm>
              <a:off x="3483935" y="3476475"/>
              <a:ext cx="141660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hoek 29"/>
            <p:cNvSpPr/>
            <p:nvPr/>
          </p:nvSpPr>
          <p:spPr>
            <a:xfrm>
              <a:off x="2368056" y="3341788"/>
              <a:ext cx="402347" cy="4275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Gelijkbenige driehoek 30"/>
            <p:cNvSpPr/>
            <p:nvPr/>
          </p:nvSpPr>
          <p:spPr>
            <a:xfrm>
              <a:off x="2368054" y="3128016"/>
              <a:ext cx="402349" cy="2137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/>
            <p:cNvSpPr/>
            <p:nvPr/>
          </p:nvSpPr>
          <p:spPr>
            <a:xfrm>
              <a:off x="2554996" y="3744183"/>
              <a:ext cx="45719" cy="176048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/>
            <p:cNvSpPr/>
            <p:nvPr/>
          </p:nvSpPr>
          <p:spPr>
            <a:xfrm>
              <a:off x="2413336" y="3422540"/>
              <a:ext cx="141660" cy="107870"/>
            </a:xfrm>
            <a:prstGeom prst="rect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4" name="Rechte verbindingslijn 33"/>
            <p:cNvCxnSpPr>
              <a:stCxn id="33" idx="0"/>
              <a:endCxn id="33" idx="2"/>
            </p:cNvCxnSpPr>
            <p:nvPr/>
          </p:nvCxnSpPr>
          <p:spPr>
            <a:xfrm>
              <a:off x="2484166" y="3422540"/>
              <a:ext cx="0" cy="1078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>
              <a:stCxn id="33" idx="1"/>
              <a:endCxn id="33" idx="3"/>
            </p:cNvCxnSpPr>
            <p:nvPr/>
          </p:nvCxnSpPr>
          <p:spPr>
            <a:xfrm>
              <a:off x="2413336" y="3476475"/>
              <a:ext cx="141660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hoek 35"/>
            <p:cNvSpPr/>
            <p:nvPr/>
          </p:nvSpPr>
          <p:spPr>
            <a:xfrm>
              <a:off x="3997129" y="3341788"/>
              <a:ext cx="402347" cy="427544"/>
            </a:xfrm>
            <a:prstGeom prst="rect">
              <a:avLst/>
            </a:prstGeom>
            <a:solidFill>
              <a:srgbClr val="FDEADA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Gelijkbenige driehoek 36"/>
            <p:cNvSpPr/>
            <p:nvPr/>
          </p:nvSpPr>
          <p:spPr>
            <a:xfrm>
              <a:off x="3997127" y="3128016"/>
              <a:ext cx="402349" cy="2137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7"/>
            <p:cNvSpPr/>
            <p:nvPr/>
          </p:nvSpPr>
          <p:spPr>
            <a:xfrm>
              <a:off x="4042409" y="3422540"/>
              <a:ext cx="141660" cy="107870"/>
            </a:xfrm>
            <a:prstGeom prst="rect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9" name="Rechte verbindingslijn 38"/>
            <p:cNvCxnSpPr>
              <a:stCxn id="38" idx="0"/>
              <a:endCxn id="38" idx="2"/>
            </p:cNvCxnSpPr>
            <p:nvPr/>
          </p:nvCxnSpPr>
          <p:spPr>
            <a:xfrm>
              <a:off x="4113239" y="3422540"/>
              <a:ext cx="0" cy="1078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>
              <a:stCxn id="38" idx="1"/>
              <a:endCxn id="38" idx="3"/>
            </p:cNvCxnSpPr>
            <p:nvPr/>
          </p:nvCxnSpPr>
          <p:spPr>
            <a:xfrm>
              <a:off x="4042409" y="3476475"/>
              <a:ext cx="141660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raan 40"/>
            <p:cNvSpPr>
              <a:spLocks noChangeAspect="1"/>
            </p:cNvSpPr>
            <p:nvPr/>
          </p:nvSpPr>
          <p:spPr>
            <a:xfrm rot="18840065">
              <a:off x="4692437" y="4105651"/>
              <a:ext cx="363829" cy="359997"/>
            </a:xfrm>
            <a:prstGeom prst="teardrop">
              <a:avLst>
                <a:gd name="adj" fmla="val 143482"/>
              </a:avLst>
            </a:prstGeom>
            <a:solidFill>
              <a:srgbClr val="283583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41"/>
            <p:cNvSpPr/>
            <p:nvPr/>
          </p:nvSpPr>
          <p:spPr>
            <a:xfrm>
              <a:off x="1215453" y="3576143"/>
              <a:ext cx="45719" cy="1257483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/>
            <p:cNvSpPr/>
            <p:nvPr/>
          </p:nvSpPr>
          <p:spPr>
            <a:xfrm>
              <a:off x="960179" y="3190162"/>
              <a:ext cx="1031018" cy="591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4" name="Rechte verbindingslijn 43"/>
            <p:cNvCxnSpPr/>
            <p:nvPr/>
          </p:nvCxnSpPr>
          <p:spPr>
            <a:xfrm>
              <a:off x="608125" y="3760465"/>
              <a:ext cx="401037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 44"/>
            <p:cNvSpPr/>
            <p:nvPr/>
          </p:nvSpPr>
          <p:spPr>
            <a:xfrm>
              <a:off x="2600715" y="3530409"/>
              <a:ext cx="123510" cy="1987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5"/>
            <p:cNvSpPr/>
            <p:nvPr/>
          </p:nvSpPr>
          <p:spPr>
            <a:xfrm>
              <a:off x="3119460" y="3536271"/>
              <a:ext cx="123510" cy="1987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6"/>
            <p:cNvSpPr/>
            <p:nvPr/>
          </p:nvSpPr>
          <p:spPr>
            <a:xfrm>
              <a:off x="3678910" y="3542133"/>
              <a:ext cx="123510" cy="1987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7"/>
            <p:cNvSpPr/>
            <p:nvPr/>
          </p:nvSpPr>
          <p:spPr>
            <a:xfrm>
              <a:off x="4222078" y="3539854"/>
              <a:ext cx="123510" cy="1987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8"/>
            <p:cNvSpPr/>
            <p:nvPr/>
          </p:nvSpPr>
          <p:spPr>
            <a:xfrm>
              <a:off x="1802595" y="3128016"/>
              <a:ext cx="188602" cy="621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Wolk 49"/>
            <p:cNvSpPr>
              <a:spLocks noChangeAspect="1"/>
            </p:cNvSpPr>
            <p:nvPr/>
          </p:nvSpPr>
          <p:spPr>
            <a:xfrm rot="19517588">
              <a:off x="1906375" y="2854255"/>
              <a:ext cx="220374" cy="143998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Wolk 50"/>
            <p:cNvSpPr/>
            <p:nvPr/>
          </p:nvSpPr>
          <p:spPr>
            <a:xfrm rot="20521664">
              <a:off x="2103270" y="2548345"/>
              <a:ext cx="340716" cy="222632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51"/>
            <p:cNvSpPr/>
            <p:nvPr/>
          </p:nvSpPr>
          <p:spPr>
            <a:xfrm>
              <a:off x="1228805" y="3321589"/>
              <a:ext cx="141660" cy="107870"/>
            </a:xfrm>
            <a:prstGeom prst="rect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3" name="Rechte verbindingslijn 52"/>
            <p:cNvCxnSpPr>
              <a:stCxn id="52" idx="0"/>
              <a:endCxn id="52" idx="2"/>
            </p:cNvCxnSpPr>
            <p:nvPr/>
          </p:nvCxnSpPr>
          <p:spPr>
            <a:xfrm>
              <a:off x="1299635" y="3321589"/>
              <a:ext cx="0" cy="1078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>
              <a:stCxn id="52" idx="1"/>
              <a:endCxn id="52" idx="3"/>
            </p:cNvCxnSpPr>
            <p:nvPr/>
          </p:nvCxnSpPr>
          <p:spPr>
            <a:xfrm>
              <a:off x="1228805" y="3375524"/>
              <a:ext cx="141660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hthoek 54"/>
            <p:cNvSpPr/>
            <p:nvPr/>
          </p:nvSpPr>
          <p:spPr>
            <a:xfrm>
              <a:off x="1015083" y="3321589"/>
              <a:ext cx="141660" cy="107870"/>
            </a:xfrm>
            <a:prstGeom prst="rect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6" name="Rechte verbindingslijn 55"/>
            <p:cNvCxnSpPr>
              <a:stCxn id="55" idx="0"/>
              <a:endCxn id="55" idx="2"/>
            </p:cNvCxnSpPr>
            <p:nvPr/>
          </p:nvCxnSpPr>
          <p:spPr>
            <a:xfrm>
              <a:off x="1085913" y="3321589"/>
              <a:ext cx="0" cy="1078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>
              <a:stCxn id="55" idx="1"/>
              <a:endCxn id="55" idx="3"/>
            </p:cNvCxnSpPr>
            <p:nvPr/>
          </p:nvCxnSpPr>
          <p:spPr>
            <a:xfrm>
              <a:off x="1015083" y="3375524"/>
              <a:ext cx="141660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hthoek 57"/>
            <p:cNvSpPr/>
            <p:nvPr/>
          </p:nvSpPr>
          <p:spPr>
            <a:xfrm>
              <a:off x="1431560" y="3328519"/>
              <a:ext cx="141660" cy="107870"/>
            </a:xfrm>
            <a:prstGeom prst="rect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9" name="Rechte verbindingslijn 58"/>
            <p:cNvCxnSpPr>
              <a:stCxn id="58" idx="0"/>
              <a:endCxn id="58" idx="2"/>
            </p:cNvCxnSpPr>
            <p:nvPr/>
          </p:nvCxnSpPr>
          <p:spPr>
            <a:xfrm>
              <a:off x="1502390" y="3328519"/>
              <a:ext cx="0" cy="1078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/>
            <p:cNvCxnSpPr>
              <a:stCxn id="58" idx="1"/>
              <a:endCxn id="58" idx="3"/>
            </p:cNvCxnSpPr>
            <p:nvPr/>
          </p:nvCxnSpPr>
          <p:spPr>
            <a:xfrm>
              <a:off x="1431560" y="3382454"/>
              <a:ext cx="141660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hthoek 60"/>
            <p:cNvSpPr/>
            <p:nvPr/>
          </p:nvSpPr>
          <p:spPr>
            <a:xfrm>
              <a:off x="1623125" y="3329854"/>
              <a:ext cx="141660" cy="107870"/>
            </a:xfrm>
            <a:prstGeom prst="rect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2" name="Rechte verbindingslijn 61"/>
            <p:cNvCxnSpPr>
              <a:stCxn id="61" idx="0"/>
              <a:endCxn id="61" idx="2"/>
            </p:cNvCxnSpPr>
            <p:nvPr/>
          </p:nvCxnSpPr>
          <p:spPr>
            <a:xfrm>
              <a:off x="1693955" y="3329854"/>
              <a:ext cx="0" cy="1078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/>
            <p:cNvCxnSpPr>
              <a:stCxn id="61" idx="1"/>
              <a:endCxn id="61" idx="3"/>
            </p:cNvCxnSpPr>
            <p:nvPr/>
          </p:nvCxnSpPr>
          <p:spPr>
            <a:xfrm>
              <a:off x="1623125" y="3383789"/>
              <a:ext cx="141660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hthoek 63"/>
            <p:cNvSpPr/>
            <p:nvPr/>
          </p:nvSpPr>
          <p:spPr>
            <a:xfrm>
              <a:off x="1628720" y="3541599"/>
              <a:ext cx="123510" cy="1987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4"/>
            <p:cNvSpPr/>
            <p:nvPr/>
          </p:nvSpPr>
          <p:spPr>
            <a:xfrm>
              <a:off x="1764335" y="3542934"/>
              <a:ext cx="123510" cy="1987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7" name="Rechthoek 66"/>
          <p:cNvSpPr/>
          <p:nvPr/>
        </p:nvSpPr>
        <p:spPr>
          <a:xfrm>
            <a:off x="535928" y="3086118"/>
            <a:ext cx="4572000" cy="1390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lnSpc>
                <a:spcPct val="125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altLang="nl-NL" sz="2000" dirty="0" smtClean="0"/>
              <a:t>Standard level:</a:t>
            </a:r>
          </a:p>
          <a:p>
            <a:pPr marL="742950" lvl="2" indent="-342900">
              <a:lnSpc>
                <a:spcPct val="125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altLang="nl-NL" sz="1600" dirty="0" smtClean="0"/>
              <a:t>Real losses </a:t>
            </a:r>
          </a:p>
          <a:p>
            <a:pPr marL="742950" lvl="2" indent="-342900">
              <a:lnSpc>
                <a:spcPct val="125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altLang="nl-NL" sz="1600" dirty="0" smtClean="0"/>
              <a:t>Cost recovery </a:t>
            </a:r>
          </a:p>
          <a:p>
            <a:pPr marL="742950" lvl="2" indent="-342900">
              <a:lnSpc>
                <a:spcPct val="125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altLang="nl-NL" sz="1600" dirty="0" smtClean="0"/>
              <a:t>Affordability</a:t>
            </a:r>
            <a:endParaRPr lang="en-GB" altLang="nl-NL" sz="1600" dirty="0"/>
          </a:p>
        </p:txBody>
      </p:sp>
      <p:sp>
        <p:nvSpPr>
          <p:cNvPr id="68" name="Rechthoek 67"/>
          <p:cNvSpPr/>
          <p:nvPr/>
        </p:nvSpPr>
        <p:spPr>
          <a:xfrm>
            <a:off x="535928" y="4543188"/>
            <a:ext cx="4572000" cy="1390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lnSpc>
                <a:spcPct val="125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altLang="nl-NL" sz="2000" dirty="0"/>
              <a:t>Advanced level </a:t>
            </a:r>
          </a:p>
          <a:p>
            <a:pPr marL="742950" lvl="2" indent="-342900">
              <a:lnSpc>
                <a:spcPct val="125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altLang="nl-NL" sz="1600" dirty="0"/>
              <a:t>Cost at process level </a:t>
            </a:r>
          </a:p>
          <a:p>
            <a:pPr marL="742950" lvl="2" indent="-342900">
              <a:lnSpc>
                <a:spcPct val="125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altLang="nl-NL" sz="1600" dirty="0"/>
              <a:t>Customer lost minutes </a:t>
            </a:r>
          </a:p>
          <a:p>
            <a:pPr marL="742950" lvl="2" indent="-342900">
              <a:lnSpc>
                <a:spcPct val="125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altLang="nl-NL" sz="1600" dirty="0"/>
              <a:t>Greenhouse </a:t>
            </a:r>
            <a:r>
              <a:rPr lang="en-GB" altLang="nl-NL" sz="1600" dirty="0" smtClean="0"/>
              <a:t>gas </a:t>
            </a:r>
            <a:r>
              <a:rPr lang="en-GB" altLang="nl-NL" sz="1600" dirty="0"/>
              <a:t>emissions </a:t>
            </a:r>
          </a:p>
        </p:txBody>
      </p:sp>
      <p:grpSp>
        <p:nvGrpSpPr>
          <p:cNvPr id="74" name="Groeperen 73"/>
          <p:cNvGrpSpPr/>
          <p:nvPr/>
        </p:nvGrpSpPr>
        <p:grpSpPr>
          <a:xfrm>
            <a:off x="8439923" y="3792434"/>
            <a:ext cx="595219" cy="429806"/>
            <a:chOff x="7709318" y="4369538"/>
            <a:chExt cx="595219" cy="429806"/>
          </a:xfrm>
        </p:grpSpPr>
        <p:sp>
          <p:nvSpPr>
            <p:cNvPr id="72" name="Ovaal 71"/>
            <p:cNvSpPr>
              <a:spLocks noChangeAspect="1"/>
            </p:cNvSpPr>
            <p:nvPr/>
          </p:nvSpPr>
          <p:spPr>
            <a:xfrm>
              <a:off x="7709318" y="4369538"/>
              <a:ext cx="367383" cy="36000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Afgeronde rechthoek 72"/>
            <p:cNvSpPr/>
            <p:nvPr/>
          </p:nvSpPr>
          <p:spPr>
            <a:xfrm rot="2037636">
              <a:off x="8022257" y="4710349"/>
              <a:ext cx="282280" cy="88995"/>
            </a:xfrm>
            <a:prstGeom prst="roundRect">
              <a:avLst>
                <a:gd name="adj" fmla="val 4136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75" name="Groeperen 74"/>
          <p:cNvGrpSpPr/>
          <p:nvPr/>
        </p:nvGrpSpPr>
        <p:grpSpPr>
          <a:xfrm>
            <a:off x="7179915" y="3368049"/>
            <a:ext cx="595219" cy="429806"/>
            <a:chOff x="7709318" y="4369538"/>
            <a:chExt cx="595219" cy="429806"/>
          </a:xfrm>
        </p:grpSpPr>
        <p:sp>
          <p:nvSpPr>
            <p:cNvPr id="76" name="Ovaal 75"/>
            <p:cNvSpPr>
              <a:spLocks noChangeAspect="1"/>
            </p:cNvSpPr>
            <p:nvPr/>
          </p:nvSpPr>
          <p:spPr>
            <a:xfrm>
              <a:off x="7709318" y="4369538"/>
              <a:ext cx="367383" cy="36000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Afgeronde rechthoek 76"/>
            <p:cNvSpPr/>
            <p:nvPr/>
          </p:nvSpPr>
          <p:spPr>
            <a:xfrm rot="2037636">
              <a:off x="8022257" y="4710349"/>
              <a:ext cx="282280" cy="88995"/>
            </a:xfrm>
            <a:prstGeom prst="roundRect">
              <a:avLst>
                <a:gd name="adj" fmla="val 4136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8" name="Rechthoek 77"/>
          <p:cNvSpPr/>
          <p:nvPr/>
        </p:nvSpPr>
        <p:spPr>
          <a:xfrm>
            <a:off x="533595" y="1960037"/>
            <a:ext cx="4572000" cy="10823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lnSpc>
                <a:spcPct val="125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altLang="nl-NL" sz="2000" dirty="0"/>
              <a:t>Basic level:</a:t>
            </a:r>
          </a:p>
          <a:p>
            <a:pPr marL="742950" lvl="2" indent="-342900">
              <a:lnSpc>
                <a:spcPct val="125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altLang="nl-NL" sz="1600" dirty="0"/>
              <a:t>Population coverage </a:t>
            </a:r>
          </a:p>
          <a:p>
            <a:pPr marL="742950" lvl="2" indent="-342900">
              <a:lnSpc>
                <a:spcPct val="125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altLang="nl-NL" sz="1600" dirty="0"/>
              <a:t>Total non-revenue water </a:t>
            </a:r>
          </a:p>
        </p:txBody>
      </p:sp>
      <p:grpSp>
        <p:nvGrpSpPr>
          <p:cNvPr id="80" name="Groeperen 79"/>
          <p:cNvGrpSpPr/>
          <p:nvPr/>
        </p:nvGrpSpPr>
        <p:grpSpPr>
          <a:xfrm>
            <a:off x="6043083" y="3287096"/>
            <a:ext cx="595219" cy="429806"/>
            <a:chOff x="7709318" y="4369538"/>
            <a:chExt cx="595219" cy="429806"/>
          </a:xfrm>
        </p:grpSpPr>
        <p:sp>
          <p:nvSpPr>
            <p:cNvPr id="81" name="Ovaal 80"/>
            <p:cNvSpPr>
              <a:spLocks noChangeAspect="1"/>
            </p:cNvSpPr>
            <p:nvPr/>
          </p:nvSpPr>
          <p:spPr>
            <a:xfrm>
              <a:off x="7709318" y="4369538"/>
              <a:ext cx="367383" cy="36000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82" name="Afgeronde rechthoek 81"/>
            <p:cNvSpPr/>
            <p:nvPr/>
          </p:nvSpPr>
          <p:spPr>
            <a:xfrm rot="2037636">
              <a:off x="8022257" y="4710349"/>
              <a:ext cx="282280" cy="88995"/>
            </a:xfrm>
            <a:prstGeom prst="roundRect">
              <a:avLst>
                <a:gd name="adj" fmla="val 4136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3" name="Groeperen 82"/>
          <p:cNvGrpSpPr/>
          <p:nvPr/>
        </p:nvGrpSpPr>
        <p:grpSpPr>
          <a:xfrm>
            <a:off x="5626410" y="3729164"/>
            <a:ext cx="595219" cy="429806"/>
            <a:chOff x="7709318" y="4369538"/>
            <a:chExt cx="595219" cy="429806"/>
          </a:xfrm>
        </p:grpSpPr>
        <p:sp>
          <p:nvSpPr>
            <p:cNvPr id="84" name="Ovaal 83"/>
            <p:cNvSpPr>
              <a:spLocks noChangeAspect="1"/>
            </p:cNvSpPr>
            <p:nvPr/>
          </p:nvSpPr>
          <p:spPr>
            <a:xfrm>
              <a:off x="7709318" y="4369538"/>
              <a:ext cx="367383" cy="36000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Afgeronde rechthoek 84"/>
            <p:cNvSpPr/>
            <p:nvPr/>
          </p:nvSpPr>
          <p:spPr>
            <a:xfrm rot="2037636">
              <a:off x="8022257" y="4710349"/>
              <a:ext cx="282280" cy="88995"/>
            </a:xfrm>
            <a:prstGeom prst="roundRect">
              <a:avLst>
                <a:gd name="adj" fmla="val 4136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6" name="Groeperen 85"/>
          <p:cNvGrpSpPr/>
          <p:nvPr/>
        </p:nvGrpSpPr>
        <p:grpSpPr>
          <a:xfrm>
            <a:off x="5688255" y="2601172"/>
            <a:ext cx="595219" cy="429806"/>
            <a:chOff x="7709318" y="4369538"/>
            <a:chExt cx="595219" cy="429806"/>
          </a:xfrm>
        </p:grpSpPr>
        <p:sp>
          <p:nvSpPr>
            <p:cNvPr id="87" name="Ovaal 86"/>
            <p:cNvSpPr>
              <a:spLocks noChangeAspect="1"/>
            </p:cNvSpPr>
            <p:nvPr/>
          </p:nvSpPr>
          <p:spPr>
            <a:xfrm>
              <a:off x="7709318" y="4369538"/>
              <a:ext cx="367383" cy="36000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Afgeronde rechthoek 87"/>
            <p:cNvSpPr/>
            <p:nvPr/>
          </p:nvSpPr>
          <p:spPr>
            <a:xfrm rot="2037636">
              <a:off x="8022257" y="4710349"/>
              <a:ext cx="282280" cy="88995"/>
            </a:xfrm>
            <a:prstGeom prst="roundRect">
              <a:avLst>
                <a:gd name="adj" fmla="val 4136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9" name="Groeperen 88"/>
          <p:cNvGrpSpPr/>
          <p:nvPr/>
        </p:nvGrpSpPr>
        <p:grpSpPr>
          <a:xfrm>
            <a:off x="4799815" y="3330142"/>
            <a:ext cx="595219" cy="429806"/>
            <a:chOff x="7709318" y="4369538"/>
            <a:chExt cx="595219" cy="429806"/>
          </a:xfrm>
        </p:grpSpPr>
        <p:sp>
          <p:nvSpPr>
            <p:cNvPr id="90" name="Ovaal 89"/>
            <p:cNvSpPr>
              <a:spLocks noChangeAspect="1"/>
            </p:cNvSpPr>
            <p:nvPr/>
          </p:nvSpPr>
          <p:spPr>
            <a:xfrm>
              <a:off x="7709318" y="4369538"/>
              <a:ext cx="367383" cy="36000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Afgeronde rechthoek 90"/>
            <p:cNvSpPr/>
            <p:nvPr/>
          </p:nvSpPr>
          <p:spPr>
            <a:xfrm rot="2037636">
              <a:off x="8022257" y="4710349"/>
              <a:ext cx="282280" cy="88995"/>
            </a:xfrm>
            <a:prstGeom prst="roundRect">
              <a:avLst>
                <a:gd name="adj" fmla="val 4136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2" name="Groeperen 91"/>
          <p:cNvGrpSpPr/>
          <p:nvPr/>
        </p:nvGrpSpPr>
        <p:grpSpPr>
          <a:xfrm>
            <a:off x="6666004" y="3648918"/>
            <a:ext cx="595219" cy="429806"/>
            <a:chOff x="7709318" y="4369538"/>
            <a:chExt cx="595219" cy="429806"/>
          </a:xfrm>
        </p:grpSpPr>
        <p:sp>
          <p:nvSpPr>
            <p:cNvPr id="93" name="Ovaal 92"/>
            <p:cNvSpPr>
              <a:spLocks noChangeAspect="1"/>
            </p:cNvSpPr>
            <p:nvPr/>
          </p:nvSpPr>
          <p:spPr>
            <a:xfrm>
              <a:off x="7709318" y="4369538"/>
              <a:ext cx="367383" cy="36000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Afgeronde rechthoek 93"/>
            <p:cNvSpPr/>
            <p:nvPr/>
          </p:nvSpPr>
          <p:spPr>
            <a:xfrm rot="2037636">
              <a:off x="8022257" y="4710349"/>
              <a:ext cx="282280" cy="88995"/>
            </a:xfrm>
            <a:prstGeom prst="roundRect">
              <a:avLst>
                <a:gd name="adj" fmla="val 4136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6036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/>
              <a:t>Key</a:t>
            </a:r>
            <a:r>
              <a:rPr lang="nl-NL" sz="3600" dirty="0" smtClean="0"/>
              <a:t> deliverables</a:t>
            </a:r>
            <a:endParaRPr lang="nl-NL" sz="36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457202" y="1600200"/>
            <a:ext cx="4898570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None/>
            </a:pPr>
            <a:r>
              <a:rPr lang="en-GB" altLang="nl-NL" sz="2000" u="sng" dirty="0" smtClean="0"/>
              <a:t>Individual company report</a:t>
            </a:r>
            <a:endParaRPr lang="en-GB" altLang="nl-NL" sz="2000" u="sng" dirty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 smtClean="0"/>
              <a:t>“</a:t>
            </a:r>
            <a:r>
              <a:rPr lang="en-GB" altLang="nl-NL" sz="2000" dirty="0"/>
              <a:t>dashboard” presentation of </a:t>
            </a:r>
            <a:r>
              <a:rPr lang="en-GB" altLang="nl-NL" sz="2000" dirty="0" smtClean="0"/>
              <a:t>key results </a:t>
            </a:r>
            <a:r>
              <a:rPr lang="en-GB" altLang="nl-NL" sz="2000" dirty="0"/>
              <a:t>and detailed </a:t>
            </a:r>
            <a:r>
              <a:rPr lang="en-GB" altLang="nl-NL" sz="2000" dirty="0" smtClean="0"/>
              <a:t>comparisons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 smtClean="0"/>
              <a:t>incl. water balance and financial scheme (“closed systems”)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 smtClean="0"/>
              <a:t>to </a:t>
            </a:r>
            <a:r>
              <a:rPr lang="en-GB" altLang="nl-NL" sz="2000" dirty="0"/>
              <a:t>check data &amp; identify performance gaps</a:t>
            </a:r>
          </a:p>
          <a:p>
            <a:pPr>
              <a:lnSpc>
                <a:spcPct val="125000"/>
              </a:lnSpc>
            </a:pPr>
            <a:endParaRPr lang="en-GB" altLang="nl-NL" sz="2400" dirty="0"/>
          </a:p>
          <a:p>
            <a:endParaRPr lang="nl-NL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dirty="0" smtClean="0"/>
              <a:t>Utility benchmarking in Western Europe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t>21</a:t>
            </a:fld>
            <a:endParaRPr lang="nl-N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9119" y="1355345"/>
            <a:ext cx="1698832" cy="24033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781" y="1715375"/>
            <a:ext cx="1695390" cy="24033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161" y="2451295"/>
            <a:ext cx="1686332" cy="24033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009" y="4518141"/>
            <a:ext cx="1691652" cy="12322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787" y="4389611"/>
            <a:ext cx="1690812" cy="149439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vwintranet\DavWWWRoot\themas\dtb\6251  Internationale benchmark\Europe\European Benchmarking Co-operation\IB2010\pictures\2011 10 Oslo\0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594" y="4851430"/>
            <a:ext cx="1613128" cy="1079617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vwintranet\DavWWWRoot\themas\dtb\6251  Internationale benchmark\Europe\EBC\3. programmes\Western Europe\IB2014\workshop Jerez\pictures event\IB2014 workshop Jerez_grou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2037" r="5951" b="16249"/>
          <a:stretch/>
        </p:blipFill>
        <p:spPr bwMode="auto">
          <a:xfrm>
            <a:off x="3543765" y="4099275"/>
            <a:ext cx="1712142" cy="106430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/>
              <a:t>Key</a:t>
            </a:r>
            <a:r>
              <a:rPr lang="nl-NL" sz="3600" dirty="0" smtClean="0"/>
              <a:t> deliverables </a:t>
            </a:r>
            <a:r>
              <a:rPr lang="nl-NL" sz="1400" dirty="0" smtClean="0"/>
              <a:t>(2)</a:t>
            </a:r>
            <a:endParaRPr lang="nl-NL" sz="14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buFontTx/>
              <a:buNone/>
            </a:pPr>
            <a:r>
              <a:rPr lang="en-GB" altLang="nl-NL" sz="2000" u="sng" dirty="0" smtClean="0">
                <a:cs typeface="Arial" charset="0"/>
              </a:rPr>
              <a:t>Annual </a:t>
            </a:r>
            <a:r>
              <a:rPr lang="en-GB" altLang="nl-NL" sz="2000" u="sng" dirty="0">
                <a:cs typeface="Arial" charset="0"/>
              </a:rPr>
              <a:t>benchmarking workshop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>
                <a:cs typeface="Arial" charset="0"/>
              </a:rPr>
              <a:t>essential part of the benchmarking </a:t>
            </a:r>
            <a:r>
              <a:rPr lang="en-GB" altLang="nl-NL" sz="2000" dirty="0" smtClean="0">
                <a:cs typeface="Arial" charset="0"/>
              </a:rPr>
              <a:t>exercise - moving </a:t>
            </a:r>
            <a:r>
              <a:rPr lang="en-GB" altLang="nl-NL" sz="2000" dirty="0">
                <a:cs typeface="Arial" charset="0"/>
              </a:rPr>
              <a:t>from assessment- to improvement stage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 smtClean="0">
                <a:cs typeface="Arial" charset="0"/>
              </a:rPr>
              <a:t>discussing </a:t>
            </a:r>
            <a:r>
              <a:rPr lang="en-GB" altLang="nl-NL" sz="2000" dirty="0">
                <a:cs typeface="Arial" charset="0"/>
              </a:rPr>
              <a:t>(draft) results (data check, understanding </a:t>
            </a:r>
            <a:r>
              <a:rPr lang="en-GB" altLang="nl-NL" sz="2000" dirty="0" smtClean="0">
                <a:cs typeface="Arial" charset="0"/>
              </a:rPr>
              <a:t>PI’s/gaps)</a:t>
            </a:r>
            <a:endParaRPr lang="en-GB" altLang="nl-NL" sz="2000" dirty="0">
              <a:cs typeface="Arial" charset="0"/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 smtClean="0">
                <a:cs typeface="Arial" charset="0"/>
              </a:rPr>
              <a:t>exchanging good </a:t>
            </a:r>
            <a:r>
              <a:rPr lang="en-GB" altLang="nl-NL" sz="2000" dirty="0">
                <a:cs typeface="Arial" charset="0"/>
              </a:rPr>
              <a:t>practices (presentations by peer utilities)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>
                <a:cs typeface="Arial" charset="0"/>
              </a:rPr>
              <a:t>networking</a:t>
            </a:r>
            <a:endParaRPr lang="en-GB" altLang="nl-NL" sz="2400" dirty="0">
              <a:cs typeface="Arial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dirty="0" smtClean="0"/>
              <a:t>Utility benchmarking in Western Europe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t>22</a:t>
            </a:fld>
            <a:endParaRPr lang="nl-NL" dirty="0"/>
          </a:p>
        </p:txBody>
      </p:sp>
      <p:pic>
        <p:nvPicPr>
          <p:cNvPr id="8" name="Picture 5" descr="PA09037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321" y="4920787"/>
            <a:ext cx="1265245" cy="9501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vwintranet\DavWWWRoot\themas\dtb\6251  Internationale benchmark\Europe\European Benchmarking Co-operation\IB2010\pictures\2011 10 Oslo\1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264" y="4644464"/>
            <a:ext cx="1428858" cy="95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\\vwintranet\DavWWWRoot\themas\dtb\6251  Internationale benchmark\Europe\European Benchmarking Co-operation\IB2011\pictures\workshop Hamburg\DSC_012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65" y="4926002"/>
            <a:ext cx="1424748" cy="9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PA08034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872" y="4193180"/>
            <a:ext cx="1376722" cy="103346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/>
              <a:t>Key</a:t>
            </a:r>
            <a:r>
              <a:rPr lang="nl-NL" sz="3600" dirty="0" smtClean="0"/>
              <a:t> deliverables </a:t>
            </a:r>
            <a:r>
              <a:rPr lang="nl-NL" sz="1400" dirty="0" smtClean="0"/>
              <a:t>(3)</a:t>
            </a:r>
            <a:endParaRPr lang="nl-NL" sz="14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457200" y="1600200"/>
            <a:ext cx="6325879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None/>
            </a:pPr>
            <a:r>
              <a:rPr lang="en-GB" altLang="nl-NL" sz="2000" u="sng" dirty="0" smtClean="0">
                <a:solidFill>
                  <a:srgbClr val="000000"/>
                </a:solidFill>
                <a:cs typeface="Arial" charset="0"/>
              </a:rPr>
              <a:t>Public </a:t>
            </a:r>
            <a:r>
              <a:rPr lang="en-GB" altLang="nl-NL" sz="2000" u="sng" dirty="0">
                <a:solidFill>
                  <a:srgbClr val="000000"/>
                </a:solidFill>
                <a:cs typeface="Arial" charset="0"/>
              </a:rPr>
              <a:t>report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>
                <a:solidFill>
                  <a:srgbClr val="000000"/>
                </a:solidFill>
                <a:cs typeface="Arial" charset="0"/>
              </a:rPr>
              <a:t>shows (anonymous) key results,   good practice snapshots &amp; participants experiences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>
                <a:solidFill>
                  <a:srgbClr val="000000"/>
                </a:solidFill>
                <a:cs typeface="Arial" charset="0"/>
              </a:rPr>
              <a:t>for stakeholder communication, raising transparency &amp; encouraging utilities to join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dirty="0" smtClean="0"/>
              <a:t>Utility benchmarking in Western Europe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t>23</a:t>
            </a:fld>
            <a:endParaRPr lang="nl-NL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360" y="2771592"/>
            <a:ext cx="1173772" cy="164674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966" y="2602738"/>
            <a:ext cx="1164618" cy="164673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016" y="2422555"/>
            <a:ext cx="1165638" cy="1648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922" y="2207369"/>
            <a:ext cx="1194116" cy="168030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81" y="1999887"/>
            <a:ext cx="1184392" cy="168030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97" y="1814825"/>
            <a:ext cx="1190280" cy="168216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00" y="4720226"/>
            <a:ext cx="2879986" cy="106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04" y="4249476"/>
            <a:ext cx="2436934" cy="172180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Planning IB2015</a:t>
            </a:r>
            <a:endParaRPr lang="nl-NL" sz="1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24</a:t>
            </a:fld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94599"/>
              </p:ext>
            </p:extLst>
          </p:nvPr>
        </p:nvGraphicFramePr>
        <p:xfrm>
          <a:off x="1676464" y="1623848"/>
          <a:ext cx="5622976" cy="4218670"/>
        </p:xfrm>
        <a:graphic>
          <a:graphicData uri="http://schemas.openxmlformats.org/drawingml/2006/table">
            <a:tbl>
              <a:tblPr/>
              <a:tblGrid>
                <a:gridCol w="2901098"/>
                <a:gridCol w="2721878"/>
              </a:tblGrid>
              <a:tr h="482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Activities / milestones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Planning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3583"/>
                    </a:solidFill>
                  </a:tcPr>
                </a:tc>
              </a:tr>
              <a:tr h="468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Invitation to register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+mn-cs"/>
                        </a:rPr>
                        <a:t>27 February 2016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</a:tr>
              <a:tr h="468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Orientation &amp; training workshop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19 April 2016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</a:tr>
              <a:tr h="468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collection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May – 15 July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2016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</a:tr>
              <a:tr h="468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validation &amp; -analysis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 July – 15 September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2016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</a:tr>
              <a:tr h="468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Draft reporting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 September 2016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</a:tr>
              <a:tr h="45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Benchmarking workshop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&amp;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November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2016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</a:tr>
              <a:tr h="468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Final reporting</a:t>
                      </a:r>
                      <a:endParaRPr kumimoji="0" lang="nl-NL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16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December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2016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</a:tr>
              <a:tr h="468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Project closure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31 December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2016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7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Lessons</a:t>
            </a:r>
            <a:r>
              <a:rPr lang="nl-NL" sz="3600" dirty="0" smtClean="0"/>
              <a:t> </a:t>
            </a:r>
            <a:r>
              <a:rPr lang="nl-NL" sz="3600" dirty="0" err="1" smtClean="0"/>
              <a:t>learned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challenges</a:t>
            </a:r>
            <a:r>
              <a:rPr lang="nl-NL" sz="3600" dirty="0" smtClean="0"/>
              <a:t> </a:t>
            </a:r>
            <a:r>
              <a:rPr lang="nl-NL" sz="3600" dirty="0" err="1" smtClean="0"/>
              <a:t>ahead</a:t>
            </a:r>
            <a:endParaRPr lang="nl-NL" sz="36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6857999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Clr>
                <a:srgbClr val="FF0000"/>
              </a:buClr>
              <a:buNone/>
            </a:pPr>
            <a:r>
              <a:rPr lang="en-GB" sz="2000" u="sng" dirty="0" smtClean="0">
                <a:solidFill>
                  <a:srgbClr val="000000"/>
                </a:solidFill>
              </a:rPr>
              <a:t>Lessons learned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benchmarking is not an easy job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0000"/>
                </a:solidFill>
              </a:rPr>
              <a:t>methodology, definitions, data quality, … 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data quality is essential for trusting comparisons and identifying performance gaps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results take time - but </a:t>
            </a:r>
            <a:r>
              <a:rPr lang="en-GB" sz="2000" dirty="0">
                <a:solidFill>
                  <a:srgbClr val="000000"/>
                </a:solidFill>
              </a:rPr>
              <a:t>efforts </a:t>
            </a:r>
            <a:r>
              <a:rPr lang="en-GB" sz="2000" dirty="0" smtClean="0">
                <a:solidFill>
                  <a:srgbClr val="000000"/>
                </a:solidFill>
              </a:rPr>
              <a:t>pay off!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i</a:t>
            </a:r>
            <a:r>
              <a:rPr lang="en-GB" sz="2000" dirty="0" smtClean="0">
                <a:solidFill>
                  <a:srgbClr val="000000"/>
                </a:solidFill>
              </a:rPr>
              <a:t>t all depends on people and their drive to improve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lnSpc>
                <a:spcPct val="125000"/>
              </a:lnSpc>
              <a:buClr>
                <a:srgbClr val="FF0000"/>
              </a:buClr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25</a:t>
            </a:fld>
            <a:endParaRPr lang="nl-NL" dirty="0"/>
          </a:p>
        </p:txBody>
      </p:sp>
      <p:pic>
        <p:nvPicPr>
          <p:cNvPr id="7" name="Picture 4" descr="http://digitalworkplacegroup.com/wp-content/uploads/2013/09/2.3.1-Digital-workplace-benchmarking-250x1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090" y="4266482"/>
            <a:ext cx="3344591" cy="1792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6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Lessons</a:t>
            </a:r>
            <a:r>
              <a:rPr lang="nl-NL" sz="3600" dirty="0" smtClean="0"/>
              <a:t> </a:t>
            </a:r>
            <a:r>
              <a:rPr lang="nl-NL" sz="3600" dirty="0" err="1" smtClean="0"/>
              <a:t>learned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challenges</a:t>
            </a:r>
            <a:r>
              <a:rPr lang="nl-NL" sz="3600" dirty="0" smtClean="0"/>
              <a:t> </a:t>
            </a:r>
            <a:r>
              <a:rPr lang="nl-NL" sz="3600" dirty="0" err="1" smtClean="0"/>
              <a:t>ahead</a:t>
            </a:r>
            <a:r>
              <a:rPr lang="nl-NL" sz="3600" dirty="0" smtClean="0"/>
              <a:t> </a:t>
            </a:r>
            <a:r>
              <a:rPr lang="nl-NL" sz="1400" dirty="0" smtClean="0"/>
              <a:t>(2)</a:t>
            </a:r>
            <a:endParaRPr lang="nl-NL" sz="36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Clr>
                <a:srgbClr val="FF0000"/>
              </a:buClr>
              <a:buNone/>
            </a:pPr>
            <a:r>
              <a:rPr lang="en-GB" sz="2000" u="sng" dirty="0" smtClean="0">
                <a:solidFill>
                  <a:srgbClr val="000000"/>
                </a:solidFill>
              </a:rPr>
              <a:t>Challenges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how to keep utilities interested over time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0000"/>
                </a:solidFill>
              </a:rPr>
              <a:t>commitment from senior management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0000"/>
                </a:solidFill>
              </a:rPr>
              <a:t>focus on continuous improvement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0000"/>
                </a:solidFill>
              </a:rPr>
              <a:t>adapt content to current issues 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how to deal with change of staff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funding of the programme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j</a:t>
            </a:r>
            <a:r>
              <a:rPr lang="en-GB" sz="2000" dirty="0" smtClean="0">
                <a:solidFill>
                  <a:srgbClr val="000000"/>
                </a:solidFill>
              </a:rPr>
              <a:t>oint responsibility</a:t>
            </a:r>
          </a:p>
          <a:p>
            <a:pPr marL="0" indent="0">
              <a:lnSpc>
                <a:spcPct val="125000"/>
              </a:lnSpc>
              <a:buClr>
                <a:srgbClr val="FF0000"/>
              </a:buClr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lnSpc>
                <a:spcPct val="125000"/>
              </a:lnSpc>
              <a:buClr>
                <a:srgbClr val="FF0000"/>
              </a:buClr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93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  </a:t>
            </a:r>
            <a:endParaRPr lang="nl-NL" sz="40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GB" altLang="nl-NL" sz="3000" dirty="0" smtClean="0">
                <a:solidFill>
                  <a:srgbClr val="000000"/>
                </a:solidFill>
              </a:rPr>
              <a:t>More information: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GB" altLang="nl-NL" sz="3000" dirty="0" smtClean="0">
                <a:solidFill>
                  <a:srgbClr val="000000"/>
                </a:solidFill>
                <a:hlinkClick r:id="rId2"/>
              </a:rPr>
              <a:t>www.waterbenchmark.org</a:t>
            </a:r>
            <a:endParaRPr lang="en-GB" altLang="nl-NL" sz="30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5000"/>
              </a:lnSpc>
              <a:buNone/>
            </a:pPr>
            <a:endParaRPr lang="en-GB" altLang="nl-NL" sz="20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5000"/>
              </a:lnSpc>
              <a:buNone/>
            </a:pPr>
            <a:endParaRPr lang="en-GB" altLang="nl-NL" sz="20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5000"/>
              </a:lnSpc>
              <a:buNone/>
            </a:pPr>
            <a:endParaRPr lang="en-GB" altLang="nl-NL" sz="2000" dirty="0">
              <a:solidFill>
                <a:srgbClr val="000000"/>
              </a:solidFill>
            </a:endParaRPr>
          </a:p>
          <a:p>
            <a:pPr marL="0" indent="0" algn="r">
              <a:lnSpc>
                <a:spcPct val="125000"/>
              </a:lnSpc>
              <a:buNone/>
            </a:pPr>
            <a:r>
              <a:rPr lang="en-GB" altLang="nl-NL" sz="2200" dirty="0" smtClean="0">
                <a:solidFill>
                  <a:srgbClr val="000000"/>
                </a:solidFill>
              </a:rPr>
              <a:t>Mr. Peter Dane</a:t>
            </a:r>
          </a:p>
          <a:p>
            <a:pPr marL="0" indent="0" algn="r">
              <a:lnSpc>
                <a:spcPct val="125000"/>
              </a:lnSpc>
              <a:buNone/>
            </a:pPr>
            <a:r>
              <a:rPr lang="en-GB" altLang="nl-NL" sz="2200" dirty="0" smtClean="0">
                <a:solidFill>
                  <a:srgbClr val="000000"/>
                </a:solidFill>
              </a:rPr>
              <a:t>EBC Foundation</a:t>
            </a:r>
          </a:p>
          <a:p>
            <a:pPr marL="0" indent="0" algn="r">
              <a:lnSpc>
                <a:spcPct val="125000"/>
              </a:lnSpc>
              <a:buNone/>
            </a:pPr>
            <a:r>
              <a:rPr lang="en-GB" altLang="nl-NL" sz="2200" dirty="0" err="1" smtClean="0">
                <a:solidFill>
                  <a:srgbClr val="000000"/>
                </a:solidFill>
              </a:rPr>
              <a:t>Koninginnegracht</a:t>
            </a:r>
            <a:r>
              <a:rPr lang="en-GB" altLang="nl-NL" sz="2200" dirty="0" smtClean="0">
                <a:solidFill>
                  <a:srgbClr val="000000"/>
                </a:solidFill>
              </a:rPr>
              <a:t> 19</a:t>
            </a:r>
          </a:p>
          <a:p>
            <a:pPr marL="0" indent="0" algn="r">
              <a:lnSpc>
                <a:spcPct val="125000"/>
              </a:lnSpc>
              <a:buNone/>
            </a:pPr>
            <a:r>
              <a:rPr lang="en-GB" altLang="nl-NL" sz="2200" dirty="0" smtClean="0">
                <a:solidFill>
                  <a:srgbClr val="000000"/>
                </a:solidFill>
              </a:rPr>
              <a:t>The Hague, Netherlands</a:t>
            </a:r>
          </a:p>
          <a:p>
            <a:pPr marL="0" indent="0" algn="r">
              <a:lnSpc>
                <a:spcPct val="125000"/>
              </a:lnSpc>
              <a:buNone/>
            </a:pPr>
            <a:r>
              <a:rPr lang="en-GB" altLang="nl-NL" sz="2200" dirty="0" smtClean="0">
                <a:solidFill>
                  <a:srgbClr val="000000"/>
                </a:solidFill>
                <a:hlinkClick r:id="rId3"/>
              </a:rPr>
              <a:t>peter.dane@waterbenchmark.org</a:t>
            </a:r>
            <a:endParaRPr lang="en-GB" altLang="nl-NL" sz="22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5000"/>
              </a:lnSpc>
              <a:buNone/>
            </a:pPr>
            <a:endParaRPr lang="en-GB" altLang="nl-NL" sz="220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dirty="0" smtClean="0"/>
              <a:t>Utility benchmarking in Western Europe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t>27</a:t>
            </a:fld>
            <a:endParaRPr lang="nl-NL" dirty="0"/>
          </a:p>
        </p:txBody>
      </p:sp>
      <p:pic>
        <p:nvPicPr>
          <p:cNvPr id="8" name="Picture 2" descr="\\vwintranet\DavWWWRoot\themas\dtb\6251  Internationale benchmark\Europe\European Benchmarking Co-operation\IB2010\pictures\2011 10 Oslo\0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10" y="3363301"/>
            <a:ext cx="3195814" cy="2138860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8"/>
          <p:cNvSpPr txBox="1">
            <a:spLocks/>
          </p:cNvSpPr>
          <p:nvPr/>
        </p:nvSpPr>
        <p:spPr>
          <a:xfrm>
            <a:off x="52544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dirty="0" err="1" smtClean="0"/>
              <a:t>Thank</a:t>
            </a:r>
            <a:r>
              <a:rPr lang="nl-NL" sz="3600" dirty="0" smtClean="0"/>
              <a:t> </a:t>
            </a:r>
            <a:r>
              <a:rPr lang="nl-NL" sz="3600" dirty="0" err="1" smtClean="0"/>
              <a:t>you</a:t>
            </a:r>
            <a:r>
              <a:rPr lang="nl-NL" sz="3600" dirty="0" smtClean="0"/>
              <a:t> </a:t>
            </a:r>
            <a:r>
              <a:rPr lang="nl-NL" sz="3600" dirty="0" err="1" smtClean="0"/>
              <a:t>for</a:t>
            </a:r>
            <a:r>
              <a:rPr lang="nl-NL" sz="3600" dirty="0" smtClean="0"/>
              <a:t> </a:t>
            </a:r>
            <a:r>
              <a:rPr lang="nl-NL" sz="3600" dirty="0" err="1" smtClean="0"/>
              <a:t>your</a:t>
            </a:r>
            <a:r>
              <a:rPr lang="nl-NL" sz="3600" dirty="0" smtClean="0"/>
              <a:t> attention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7321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About</a:t>
            </a:r>
            <a:r>
              <a:rPr lang="nl-NL" sz="3600" dirty="0" smtClean="0"/>
              <a:t> EBC</a:t>
            </a:r>
            <a:endParaRPr lang="nl-NL" sz="36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altLang="nl-NL" sz="2000" dirty="0" smtClean="0">
              <a:solidFill>
                <a:prstClr val="black"/>
              </a:solidFill>
            </a:endParaRPr>
          </a:p>
          <a:p>
            <a:pPr lvl="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altLang="nl-NL" sz="2000" dirty="0">
              <a:solidFill>
                <a:prstClr val="black"/>
              </a:solidFill>
            </a:endParaRPr>
          </a:p>
          <a:p>
            <a:pPr lvl="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European Benchmarking Co-operation (EBC Foundation) is an industry-based, not-for-profit benchmarking initiative for drinking water- &amp; wastewater  services</a:t>
            </a:r>
          </a:p>
          <a:p>
            <a:pPr lvl="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/>
              <a:t>i</a:t>
            </a:r>
            <a:r>
              <a:rPr lang="en-US" sz="2000" dirty="0" smtClean="0"/>
              <a:t>nitiated by Dutch- &amp; Nordic national water utility associations and utilities from 6-Cities Group</a:t>
            </a:r>
          </a:p>
          <a:p>
            <a:pPr lvl="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mission: to facilitate utilities in the continuous process of improving &amp; innovating water services and raising transparency</a:t>
            </a:r>
          </a:p>
          <a:p>
            <a:pPr>
              <a:lnSpc>
                <a:spcPct val="125000"/>
              </a:lnSpc>
              <a:buClr>
                <a:srgbClr val="FF0000"/>
              </a:buClr>
              <a:buNone/>
            </a:pPr>
            <a:endParaRPr lang="en-GB" altLang="nl-NL" sz="20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336" y="524815"/>
            <a:ext cx="3953511" cy="17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/>
          <p:cNvSpPr/>
          <p:nvPr/>
        </p:nvSpPr>
        <p:spPr>
          <a:xfrm>
            <a:off x="5034883" y="2915894"/>
            <a:ext cx="3129410" cy="1318643"/>
          </a:xfrm>
          <a:prstGeom prst="rect">
            <a:avLst/>
          </a:prstGeom>
          <a:solidFill>
            <a:schemeClr val="bg1"/>
          </a:solidFill>
          <a:ln w="6350">
            <a:solidFill>
              <a:srgbClr val="28358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>
            <a:stCxn id="26" idx="2"/>
            <a:endCxn id="25" idx="0"/>
          </p:cNvCxnSpPr>
          <p:nvPr/>
        </p:nvCxnSpPr>
        <p:spPr>
          <a:xfrm flipH="1">
            <a:off x="3218784" y="3911663"/>
            <a:ext cx="8237" cy="1626297"/>
          </a:xfrm>
          <a:prstGeom prst="line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hoek 1"/>
          <p:cNvSpPr/>
          <p:nvPr/>
        </p:nvSpPr>
        <p:spPr>
          <a:xfrm>
            <a:off x="2195161" y="4598332"/>
            <a:ext cx="2063727" cy="478137"/>
          </a:xfrm>
          <a:prstGeom prst="rect">
            <a:avLst/>
          </a:prstGeom>
          <a:solidFill>
            <a:srgbClr val="00B0F0"/>
          </a:solidFill>
          <a:ln>
            <a:solidFill>
              <a:srgbClr val="2835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/>
        </p:nvSpPr>
        <p:spPr>
          <a:xfrm>
            <a:off x="2195157" y="3433526"/>
            <a:ext cx="2063727" cy="478137"/>
          </a:xfrm>
          <a:prstGeom prst="rect">
            <a:avLst/>
          </a:prstGeom>
          <a:solidFill>
            <a:srgbClr val="00B0F0"/>
          </a:solidFill>
          <a:ln>
            <a:solidFill>
              <a:srgbClr val="2835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5590073" y="4606760"/>
            <a:ext cx="2063727" cy="478137"/>
          </a:xfrm>
          <a:prstGeom prst="rect">
            <a:avLst/>
          </a:prstGeom>
          <a:solidFill>
            <a:schemeClr val="bg1"/>
          </a:solidFill>
          <a:ln w="6350">
            <a:solidFill>
              <a:srgbClr val="28358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6" name="Picture 4" descr="http://www.eip-water.eu/sites/default/files/eip_AG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0083" y="4685525"/>
            <a:ext cx="1779874" cy="357810"/>
          </a:xfrm>
          <a:prstGeom prst="rect">
            <a:avLst/>
          </a:prstGeom>
          <a:noFill/>
        </p:spPr>
      </p:pic>
      <p:sp>
        <p:nvSpPr>
          <p:cNvPr id="25" name="Rechthoek 24"/>
          <p:cNvSpPr/>
          <p:nvPr/>
        </p:nvSpPr>
        <p:spPr>
          <a:xfrm>
            <a:off x="2186920" y="5537960"/>
            <a:ext cx="2063727" cy="478137"/>
          </a:xfrm>
          <a:prstGeom prst="rect">
            <a:avLst/>
          </a:prstGeom>
          <a:solidFill>
            <a:srgbClr val="00B0F0"/>
          </a:solidFill>
          <a:ln>
            <a:solidFill>
              <a:srgbClr val="2835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About</a:t>
            </a:r>
            <a:r>
              <a:rPr lang="nl-NL" sz="3600" dirty="0" smtClean="0"/>
              <a:t> EBC </a:t>
            </a:r>
            <a:r>
              <a:rPr lang="nl-NL" sz="1400" dirty="0" smtClean="0"/>
              <a:t>(2)</a:t>
            </a:r>
            <a:endParaRPr lang="nl-NL" sz="14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8" name="Tijdelijke aanduiding voor inhoud 9"/>
          <p:cNvSpPr txBox="1">
            <a:spLocks/>
          </p:cNvSpPr>
          <p:nvPr/>
        </p:nvSpPr>
        <p:spPr>
          <a:xfrm>
            <a:off x="52544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None/>
              <a:tabLst/>
              <a:defRPr/>
            </a:pPr>
            <a:r>
              <a:rPr kumimoji="0" lang="en-GB" altLang="nl-NL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Governance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not-for-profit foundation under Dutch law</a:t>
            </a:r>
          </a:p>
          <a:p>
            <a:pPr marL="342900" marR="0" lvl="0" indent="-342900" algn="l" defTabSz="4572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altLang="nl-NL" sz="2000" dirty="0" smtClean="0"/>
              <a:t>Board composed of water sector stakeholders</a:t>
            </a:r>
            <a:endParaRPr kumimoji="0" lang="en-GB" alt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2857230" y="3490642"/>
            <a:ext cx="75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Board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663121" y="5588029"/>
            <a:ext cx="116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EBC Team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256408" y="462097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Managing director</a:t>
            </a:r>
            <a:endParaRPr lang="nl-NL" b="1" dirty="0">
              <a:solidFill>
                <a:schemeClr val="bg1"/>
              </a:solidFill>
            </a:endParaRPr>
          </a:p>
        </p:txBody>
      </p:sp>
      <p:cxnSp>
        <p:nvCxnSpPr>
          <p:cNvPr id="18" name="Rechte verbindingslijn 17"/>
          <p:cNvCxnSpPr>
            <a:stCxn id="2" idx="3"/>
            <a:endCxn id="32" idx="1"/>
          </p:cNvCxnSpPr>
          <p:nvPr/>
        </p:nvCxnSpPr>
        <p:spPr>
          <a:xfrm>
            <a:off x="4258888" y="4837401"/>
            <a:ext cx="1331185" cy="8428"/>
          </a:xfrm>
          <a:prstGeom prst="line">
            <a:avLst/>
          </a:prstGeom>
          <a:ln w="6350" cmpd="sng">
            <a:solidFill>
              <a:srgbClr val="00206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ep 10"/>
          <p:cNvGrpSpPr/>
          <p:nvPr/>
        </p:nvGrpSpPr>
        <p:grpSpPr>
          <a:xfrm>
            <a:off x="5191117" y="2959438"/>
            <a:ext cx="2842932" cy="1229958"/>
            <a:chOff x="4741713" y="558205"/>
            <a:chExt cx="3328078" cy="1503958"/>
          </a:xfrm>
        </p:grpSpPr>
        <p:pic>
          <p:nvPicPr>
            <p:cNvPr id="41994" name="Picture 10" descr="C:\Users\Gebruiker\Downloads\DWP logo 201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232" y="1423812"/>
              <a:ext cx="1663986" cy="556701"/>
            </a:xfrm>
            <a:prstGeom prst="rect">
              <a:avLst/>
            </a:prstGeom>
            <a:noFill/>
          </p:spPr>
        </p:pic>
        <p:pic>
          <p:nvPicPr>
            <p:cNvPr id="41987" name="Picture 3" descr="C:\Users\Gebruiker\Downloads\VEWIN-logo-Engel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306" b="19914"/>
            <a:stretch>
              <a:fillRect/>
            </a:stretch>
          </p:blipFill>
          <p:spPr bwMode="auto">
            <a:xfrm>
              <a:off x="7016997" y="787759"/>
              <a:ext cx="1052794" cy="289011"/>
            </a:xfrm>
            <a:prstGeom prst="rect">
              <a:avLst/>
            </a:prstGeom>
            <a:noFill/>
          </p:spPr>
        </p:pic>
        <p:pic>
          <p:nvPicPr>
            <p:cNvPr id="41989" name="Picture 5" descr="http://eureau.org/images/footer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749" y="1342163"/>
              <a:ext cx="411852" cy="720000"/>
            </a:xfrm>
            <a:prstGeom prst="rect">
              <a:avLst/>
            </a:prstGeom>
            <a:noFill/>
          </p:spPr>
        </p:pic>
        <p:pic>
          <p:nvPicPr>
            <p:cNvPr id="41993" name="Picture 9" descr="https://media.licdn.com/mpr/mpr/shrink_200_200/AAEAAQAAAAAAAAQJAAAAJDM4MjcxMTJjLTU3NzQtNDYyMS1hZTliLTNkZGNmMzg1Y2Q2Z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998" y="558205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6" r="-236"/>
            <a:stretch/>
          </p:blipFill>
          <p:spPr>
            <a:xfrm>
              <a:off x="4741713" y="695205"/>
              <a:ext cx="1126657" cy="492912"/>
            </a:xfrm>
            <a:prstGeom prst="rect">
              <a:avLst/>
            </a:prstGeom>
          </p:spPr>
        </p:pic>
      </p:grpSp>
      <p:cxnSp>
        <p:nvCxnSpPr>
          <p:cNvPr id="28" name="Rechte verbindingslijn 27"/>
          <p:cNvCxnSpPr/>
          <p:nvPr/>
        </p:nvCxnSpPr>
        <p:spPr>
          <a:xfrm>
            <a:off x="4258888" y="3676994"/>
            <a:ext cx="775995" cy="3625"/>
          </a:xfrm>
          <a:prstGeom prst="line">
            <a:avLst/>
          </a:prstGeom>
          <a:ln w="6350" cmpd="sng">
            <a:solidFill>
              <a:srgbClr val="00206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8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About</a:t>
            </a:r>
            <a:r>
              <a:rPr lang="nl-NL" sz="3600" dirty="0" smtClean="0"/>
              <a:t> EBC </a:t>
            </a:r>
            <a:r>
              <a:rPr lang="nl-NL" sz="1400" dirty="0" smtClean="0"/>
              <a:t>(3)</a:t>
            </a:r>
            <a:endParaRPr lang="nl-NL" sz="14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27948"/>
            <a:ext cx="8229600" cy="474425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benchmarking network of 175 utilities from 40 countries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core market: Western Europe - IB2015</a:t>
            </a:r>
            <a:r>
              <a:rPr lang="en-GB" altLang="nl-NL" sz="2000" dirty="0"/>
              <a:t>: 10</a:t>
            </a:r>
            <a:r>
              <a:rPr lang="en-GB" altLang="nl-NL" sz="2000" baseline="30000" dirty="0"/>
              <a:t>th</a:t>
            </a:r>
            <a:r>
              <a:rPr lang="en-GB" altLang="nl-NL" sz="2000" dirty="0"/>
              <a:t> </a:t>
            </a:r>
            <a:r>
              <a:rPr lang="en-GB" altLang="nl-NL" sz="2000" dirty="0" smtClean="0"/>
              <a:t>benchmarking edition</a:t>
            </a:r>
            <a:endParaRPr lang="en-GB" altLang="nl-NL" sz="2000" dirty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since 2012, regional hubs to meet demand for local benchmarking</a:t>
            </a:r>
          </a:p>
          <a:p>
            <a:pPr marL="0" indent="0">
              <a:lnSpc>
                <a:spcPct val="125000"/>
              </a:lnSpc>
              <a:buClr>
                <a:srgbClr val="FF0000"/>
              </a:buClr>
              <a:buNone/>
            </a:pPr>
            <a:endParaRPr lang="en-GB" altLang="nl-NL" sz="20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30" y="3025871"/>
            <a:ext cx="6217800" cy="296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6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oettekst 4"/>
          <p:cNvSpPr txBox="1">
            <a:spLocks/>
          </p:cNvSpPr>
          <p:nvPr/>
        </p:nvSpPr>
        <p:spPr>
          <a:xfrm>
            <a:off x="2910840" y="6356350"/>
            <a:ext cx="3953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1" r="859" b="1580"/>
          <a:stretch/>
        </p:blipFill>
        <p:spPr bwMode="auto">
          <a:xfrm>
            <a:off x="2515928" y="2160000"/>
            <a:ext cx="4068000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46683"/>
              </p:ext>
            </p:extLst>
          </p:nvPr>
        </p:nvGraphicFramePr>
        <p:xfrm>
          <a:off x="2536491" y="2430813"/>
          <a:ext cx="4718930" cy="387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About</a:t>
            </a:r>
            <a:r>
              <a:rPr lang="nl-NL" sz="3600" dirty="0" smtClean="0"/>
              <a:t> EBC </a:t>
            </a:r>
            <a:r>
              <a:rPr lang="nl-NL" sz="1400" dirty="0" smtClean="0"/>
              <a:t>(4)</a:t>
            </a:r>
            <a:endParaRPr lang="nl-NL" sz="14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Clr>
                <a:srgbClr val="FF0000"/>
              </a:buClr>
              <a:buNone/>
            </a:pPr>
            <a:r>
              <a:rPr lang="nl-NL" sz="2000" u="sng" dirty="0" smtClean="0"/>
              <a:t>Hub concept </a:t>
            </a:r>
            <a:r>
              <a:rPr lang="nl-NL" sz="2000" u="sng" dirty="0" err="1" smtClean="0"/>
              <a:t>for</a:t>
            </a:r>
            <a:r>
              <a:rPr lang="nl-NL" sz="2000" u="sng" dirty="0" smtClean="0"/>
              <a:t> </a:t>
            </a:r>
            <a:r>
              <a:rPr lang="nl-NL" sz="2000" u="sng" dirty="0" err="1" smtClean="0"/>
              <a:t>regional</a:t>
            </a:r>
            <a:r>
              <a:rPr lang="nl-NL" sz="2000" u="sng" dirty="0" smtClean="0"/>
              <a:t> benchmarking</a:t>
            </a:r>
            <a:endParaRPr lang="en-GB" altLang="nl-NL" sz="2000" u="sng" dirty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 smtClean="0"/>
              <a:t>local ownership of benchmarking, with central role for national </a:t>
            </a:r>
            <a:r>
              <a:rPr lang="en-GB" altLang="nl-NL" sz="2000" dirty="0"/>
              <a:t>water utility </a:t>
            </a:r>
            <a:r>
              <a:rPr lang="en-GB" altLang="nl-NL" sz="2000" dirty="0" smtClean="0"/>
              <a:t>associations</a:t>
            </a:r>
            <a:endParaRPr lang="en-GB" altLang="nl-NL" sz="2000" dirty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altLang="nl-NL" sz="2000" dirty="0"/>
              <a:t>EBC as </a:t>
            </a:r>
            <a:r>
              <a:rPr lang="en-GB" altLang="nl-NL" sz="2000" dirty="0" smtClean="0"/>
              <a:t>a joint </a:t>
            </a:r>
            <a:r>
              <a:rPr lang="en-GB" altLang="nl-NL" sz="2000" dirty="0"/>
              <a:t>knowledge </a:t>
            </a:r>
            <a:r>
              <a:rPr lang="en-GB" altLang="nl-NL" sz="2000" dirty="0" smtClean="0"/>
              <a:t>centre and facilitator</a:t>
            </a:r>
            <a:endParaRPr lang="en-GB" altLang="nl-NL" sz="2000" dirty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altLang="nl-NL" sz="20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19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/>
              <a:t>About</a:t>
            </a:r>
            <a:r>
              <a:rPr lang="nl-NL" sz="3600" dirty="0" smtClean="0"/>
              <a:t> EBC </a:t>
            </a:r>
            <a:r>
              <a:rPr lang="nl-NL" sz="1400" dirty="0" smtClean="0"/>
              <a:t>(5)</a:t>
            </a:r>
            <a:endParaRPr lang="nl-NL" sz="14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457200" y="1600200"/>
            <a:ext cx="8427493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Bef>
                <a:spcPts val="576"/>
              </a:spcBef>
              <a:buNone/>
            </a:pPr>
            <a:r>
              <a:rPr lang="en-GB" altLang="nl-NL" sz="2000" u="sng" dirty="0" smtClean="0"/>
              <a:t>Case: Danube Water Programme</a:t>
            </a:r>
          </a:p>
          <a:p>
            <a:pPr>
              <a:lnSpc>
                <a:spcPct val="125000"/>
              </a:lnSpc>
              <a:spcBef>
                <a:spcPts val="576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 smtClean="0"/>
              <a:t>capacity building programme for water- &amp; sanitation in Danube region</a:t>
            </a:r>
          </a:p>
          <a:p>
            <a:pPr>
              <a:lnSpc>
                <a:spcPct val="125000"/>
              </a:lnSpc>
              <a:spcBef>
                <a:spcPts val="576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/>
              <a:t>r</a:t>
            </a:r>
            <a:r>
              <a:rPr lang="en-GB" altLang="nl-NL" sz="2000" dirty="0" smtClean="0"/>
              <a:t>egional benchmarking hubs for utility improvement in:</a:t>
            </a:r>
            <a:endParaRPr lang="en-GB" altLang="nl-NL" sz="2000" dirty="0"/>
          </a:p>
          <a:p>
            <a:pPr lvl="1">
              <a:lnSpc>
                <a:spcPct val="125000"/>
              </a:lnSpc>
              <a:spcBef>
                <a:spcPts val="576"/>
              </a:spcBef>
              <a:buFont typeface="Wingdings" panose="05000000000000000000" pitchFamily="2" charset="2"/>
              <a:buChar char="Ø"/>
            </a:pPr>
            <a:r>
              <a:rPr lang="en-GB" altLang="nl-NL" sz="2000" dirty="0" smtClean="0"/>
              <a:t>Former Yugoslavia region</a:t>
            </a:r>
          </a:p>
          <a:p>
            <a:pPr lvl="1">
              <a:lnSpc>
                <a:spcPct val="125000"/>
              </a:lnSpc>
              <a:spcBef>
                <a:spcPts val="576"/>
              </a:spcBef>
              <a:buFont typeface="Wingdings" panose="05000000000000000000" pitchFamily="2" charset="2"/>
              <a:buChar char="Ø"/>
            </a:pPr>
            <a:r>
              <a:rPr lang="en-GB" altLang="nl-NL" sz="2000" dirty="0" smtClean="0"/>
              <a:t>Albania &amp; Kosovo</a:t>
            </a:r>
          </a:p>
          <a:p>
            <a:pPr lvl="1">
              <a:lnSpc>
                <a:spcPct val="125000"/>
              </a:lnSpc>
              <a:spcBef>
                <a:spcPts val="576"/>
              </a:spcBef>
              <a:buFont typeface="Wingdings" panose="05000000000000000000" pitchFamily="2" charset="2"/>
              <a:buChar char="Ø"/>
            </a:pPr>
            <a:r>
              <a:rPr lang="en-GB" altLang="nl-NL" sz="2000" dirty="0" smtClean="0"/>
              <a:t>Bulgaria</a:t>
            </a:r>
          </a:p>
          <a:p>
            <a:pPr lvl="1">
              <a:lnSpc>
                <a:spcPct val="125000"/>
              </a:lnSpc>
              <a:spcBef>
                <a:spcPts val="576"/>
              </a:spcBef>
              <a:buFont typeface="Wingdings" panose="05000000000000000000" pitchFamily="2" charset="2"/>
              <a:buChar char="Ø"/>
            </a:pPr>
            <a:r>
              <a:rPr lang="en-GB" altLang="nl-NL" sz="2000" dirty="0" smtClean="0"/>
              <a:t>Ukraine</a:t>
            </a:r>
          </a:p>
          <a:p>
            <a:pPr>
              <a:lnSpc>
                <a:spcPct val="125000"/>
              </a:lnSpc>
              <a:spcBef>
                <a:spcPts val="576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 smtClean="0"/>
              <a:t>1</a:t>
            </a:r>
            <a:r>
              <a:rPr lang="en-GB" altLang="nl-NL" sz="2000" baseline="30000" dirty="0" smtClean="0"/>
              <a:t>st</a:t>
            </a:r>
            <a:r>
              <a:rPr lang="en-GB" altLang="nl-NL" sz="2000" dirty="0" smtClean="0"/>
              <a:t> Phase 2014-2015 (56 utilities)</a:t>
            </a:r>
          </a:p>
          <a:p>
            <a:pPr>
              <a:lnSpc>
                <a:spcPct val="125000"/>
              </a:lnSpc>
              <a:spcBef>
                <a:spcPts val="576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nl-NL" sz="2000" dirty="0" smtClean="0"/>
              <a:t>2</a:t>
            </a:r>
            <a:r>
              <a:rPr lang="en-GB" altLang="nl-NL" sz="2000" baseline="30000" dirty="0" smtClean="0"/>
              <a:t>nd</a:t>
            </a:r>
            <a:r>
              <a:rPr lang="en-GB" altLang="nl-NL" sz="2000" dirty="0" smtClean="0"/>
              <a:t> Phase 2016-2018 </a:t>
            </a:r>
            <a:endParaRPr lang="en-GB" alt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dirty="0" smtClean="0"/>
              <a:t>Utility benchmarking in Western Europe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t>7</a:t>
            </a:fld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948" y="3507476"/>
            <a:ext cx="2852074" cy="25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521555" y="4642503"/>
            <a:ext cx="76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Ex-Yu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557425" y="4937057"/>
            <a:ext cx="56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BG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683311" y="5127055"/>
            <a:ext cx="109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Kos/Alb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833017" y="3709306"/>
            <a:ext cx="642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UA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nl-NL" sz="3600" dirty="0" smtClean="0"/>
              <a:t>About EBC </a:t>
            </a:r>
            <a:r>
              <a:rPr lang="en-GB" altLang="nl-NL" sz="1400" dirty="0" smtClean="0"/>
              <a:t>(6)</a:t>
            </a:r>
            <a:endParaRPr lang="nl-NL" sz="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8" name="Tijdelijke aanduiding voor inhoud 9"/>
          <p:cNvSpPr txBox="1">
            <a:spLocks/>
          </p:cNvSpPr>
          <p:nvPr/>
        </p:nvSpPr>
        <p:spPr>
          <a:xfrm>
            <a:off x="52544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None/>
              <a:tabLst/>
              <a:defRPr/>
            </a:pPr>
            <a:endParaRPr kumimoji="0" lang="en-GB" alt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Picture 2" descr="http://www.abfresearch.nl/css/abf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4286" y="5007309"/>
            <a:ext cx="2067523" cy="963880"/>
          </a:xfrm>
          <a:prstGeom prst="rect">
            <a:avLst/>
          </a:prstGeom>
          <a:noFill/>
        </p:spPr>
      </p:pic>
      <p:sp>
        <p:nvSpPr>
          <p:cNvPr id="33" name="Tekstvak 32"/>
          <p:cNvSpPr txBox="1"/>
          <p:nvPr/>
        </p:nvSpPr>
        <p:spPr>
          <a:xfrm>
            <a:off x="2131326" y="5464236"/>
            <a:ext cx="190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With</a:t>
            </a:r>
            <a:r>
              <a:rPr lang="nl-NL" sz="2000" dirty="0" smtClean="0"/>
              <a:t> support of:</a:t>
            </a:r>
            <a:endParaRPr lang="nl-NL" sz="2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3604" y="2171452"/>
            <a:ext cx="1097370" cy="1116000"/>
          </a:xfrm>
          <a:prstGeom prst="rect">
            <a:avLst/>
          </a:prstGeom>
        </p:spPr>
      </p:pic>
      <p:sp>
        <p:nvSpPr>
          <p:cNvPr id="23" name="Tijdelijke aanduiding voor inhoud 9"/>
          <p:cNvSpPr txBox="1">
            <a:spLocks/>
          </p:cNvSpPr>
          <p:nvPr/>
        </p:nvSpPr>
        <p:spPr>
          <a:xfrm>
            <a:off x="677840" y="15700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  <a:defRPr/>
            </a:pPr>
            <a:r>
              <a:rPr lang="en-GB" altLang="nl-NL" sz="2000" u="sng" dirty="0" smtClean="0"/>
              <a:t>The EBC-team</a:t>
            </a:r>
          </a:p>
          <a:p>
            <a:pPr marL="0" indent="0">
              <a:lnSpc>
                <a:spcPct val="125000"/>
              </a:lnSpc>
              <a:buNone/>
              <a:defRPr/>
            </a:pPr>
            <a:endParaRPr lang="en-GB" altLang="nl-NL" sz="2000" dirty="0"/>
          </a:p>
        </p:txBody>
      </p:sp>
      <p:pic>
        <p:nvPicPr>
          <p:cNvPr id="27" name="Afbeelding 26" descr="https://media.licdn.com/mpr/mpr/shrinknp_200_200/p/1/005/087/21a/1a16c2a.jp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40" y="2171452"/>
            <a:ext cx="1116184" cy="11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Afbeelding 27" descr="Tom Bijkerk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3"/>
          <a:stretch/>
        </p:blipFill>
        <p:spPr bwMode="auto">
          <a:xfrm>
            <a:off x="845567" y="3447532"/>
            <a:ext cx="1116000" cy="129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kstvak 6"/>
          <p:cNvSpPr txBox="1"/>
          <p:nvPr/>
        </p:nvSpPr>
        <p:spPr>
          <a:xfrm>
            <a:off x="2093025" y="2716709"/>
            <a:ext cx="1912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Mr. Peter Dane</a:t>
            </a:r>
            <a:endParaRPr lang="nl-NL" dirty="0">
              <a:effectLst/>
              <a:ea typeface="MS Mincho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kern="1200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Managing </a:t>
            </a:r>
            <a:r>
              <a:rPr lang="en-GB" kern="1200" dirty="0" smtClean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director</a:t>
            </a:r>
            <a:endParaRPr lang="nl-NL" dirty="0">
              <a:effectLst/>
              <a:ea typeface="MS Mincho"/>
              <a:cs typeface="Times New Roman"/>
            </a:endParaRPr>
          </a:p>
        </p:txBody>
      </p:sp>
      <p:sp>
        <p:nvSpPr>
          <p:cNvPr id="30" name="Tekstvak 8"/>
          <p:cNvSpPr txBox="1"/>
          <p:nvPr/>
        </p:nvSpPr>
        <p:spPr>
          <a:xfrm>
            <a:off x="2161265" y="4205621"/>
            <a:ext cx="206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kern="1200" dirty="0" err="1" smtClean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Mr.</a:t>
            </a:r>
            <a:r>
              <a:rPr lang="en-GB" kern="1200" dirty="0" smtClean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 Tom </a:t>
            </a:r>
            <a:r>
              <a:rPr lang="en-GB" kern="1200" dirty="0" err="1" smtClean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Bijkerk</a:t>
            </a:r>
            <a:endParaRPr lang="en-GB" dirty="0" smtClean="0">
              <a:effectLst/>
              <a:ea typeface="MS Mincho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kern="1200" dirty="0" smtClean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Project co-ordinator</a:t>
            </a:r>
            <a:endParaRPr lang="en-GB" dirty="0">
              <a:effectLst/>
              <a:ea typeface="MS Mincho"/>
              <a:cs typeface="Times New Roman"/>
            </a:endParaRPr>
          </a:p>
        </p:txBody>
      </p:sp>
      <p:sp>
        <p:nvSpPr>
          <p:cNvPr id="31" name="Tekstvak 7"/>
          <p:cNvSpPr txBox="1"/>
          <p:nvPr/>
        </p:nvSpPr>
        <p:spPr>
          <a:xfrm>
            <a:off x="6005507" y="2716708"/>
            <a:ext cx="320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Mr. Peter </a:t>
            </a:r>
            <a:r>
              <a:rPr lang="en-US" kern="1200" dirty="0" err="1">
                <a:solidFill>
                  <a:srgbClr val="000000"/>
                </a:solidFill>
                <a:effectLst/>
                <a:ea typeface="MS Mincho"/>
                <a:cs typeface="Times New Roman"/>
              </a:rPr>
              <a:t>Geudens</a:t>
            </a:r>
            <a:endParaRPr lang="nl-NL" dirty="0">
              <a:effectLst/>
              <a:ea typeface="MS Mincho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kern="1200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Methodological </a:t>
            </a:r>
            <a:r>
              <a:rPr lang="en-GB" kern="1200" dirty="0" smtClean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support</a:t>
            </a:r>
            <a:endParaRPr lang="nl-NL" dirty="0">
              <a:effectLst/>
              <a:ea typeface="MS Mincho"/>
              <a:cs typeface="Times New Roman"/>
            </a:endParaRPr>
          </a:p>
        </p:txBody>
      </p:sp>
      <p:pic>
        <p:nvPicPr>
          <p:cNvPr id="34" name="Afbeelding 33" descr="\\VWFPS01\Userfolders$\PeterD\Pictures\foto's\2015\2015 01 Jerez\Dieneke_2015 Jerez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716" y="3653323"/>
            <a:ext cx="1175525" cy="111167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kstvak 7"/>
          <p:cNvSpPr txBox="1"/>
          <p:nvPr/>
        </p:nvSpPr>
        <p:spPr>
          <a:xfrm>
            <a:off x="6005507" y="4211267"/>
            <a:ext cx="2593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kern="1200" dirty="0" err="1">
                <a:solidFill>
                  <a:srgbClr val="000000"/>
                </a:solidFill>
                <a:effectLst/>
                <a:ea typeface="MS Mincho"/>
                <a:cs typeface="Times New Roman"/>
              </a:rPr>
              <a:t>Mrs</a:t>
            </a:r>
            <a:r>
              <a:rPr lang="nl-NL" kern="1200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. </a:t>
            </a:r>
            <a:r>
              <a:rPr lang="nl-NL" kern="1200" dirty="0" err="1">
                <a:solidFill>
                  <a:srgbClr val="000000"/>
                </a:solidFill>
                <a:effectLst/>
                <a:ea typeface="MS Mincho"/>
                <a:cs typeface="Times New Roman"/>
              </a:rPr>
              <a:t>Dieneke</a:t>
            </a:r>
            <a:r>
              <a:rPr lang="nl-NL" kern="1200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 </a:t>
            </a:r>
            <a:r>
              <a:rPr lang="nl-NL" kern="1200" dirty="0" err="1">
                <a:solidFill>
                  <a:srgbClr val="000000"/>
                </a:solidFill>
                <a:effectLst/>
                <a:ea typeface="MS Mincho"/>
                <a:cs typeface="Times New Roman"/>
              </a:rPr>
              <a:t>Krijbolder</a:t>
            </a:r>
            <a:endParaRPr lang="nl-NL" dirty="0">
              <a:effectLst/>
              <a:ea typeface="MS Mincho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kern="1200" dirty="0" smtClean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Communications/</a:t>
            </a:r>
            <a:r>
              <a:rPr lang="nl-NL" kern="1200" dirty="0" err="1" smtClean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logistics</a:t>
            </a:r>
            <a:endParaRPr lang="nl-NL" dirty="0">
              <a:effectLst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64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544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Benchmarking – </a:t>
            </a:r>
            <a:r>
              <a:rPr lang="nl-NL" sz="3600" dirty="0" err="1" smtClean="0"/>
              <a:t>what</a:t>
            </a:r>
            <a:r>
              <a:rPr lang="nl-NL" sz="3600" dirty="0" smtClean="0"/>
              <a:t> is </a:t>
            </a:r>
            <a:r>
              <a:rPr lang="nl-NL" sz="3600" dirty="0" err="1" smtClean="0"/>
              <a:t>it</a:t>
            </a:r>
            <a:r>
              <a:rPr lang="nl-NL" sz="3600" dirty="0" smtClean="0"/>
              <a:t>?</a:t>
            </a:r>
            <a:endParaRPr lang="nl-NL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25440" y="141763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None/>
            </a:pPr>
            <a:endParaRPr lang="en-GB" sz="2000" i="1" dirty="0" smtClean="0"/>
          </a:p>
          <a:p>
            <a:pPr algn="ctr">
              <a:lnSpc>
                <a:spcPct val="125000"/>
              </a:lnSpc>
              <a:buClr>
                <a:srgbClr val="FF0000"/>
              </a:buClr>
              <a:buNone/>
            </a:pPr>
            <a:r>
              <a:rPr lang="en-GB" sz="2000" i="1" dirty="0" smtClean="0"/>
              <a:t>Benchmarking is a tool for performance improvement through systematic search and adaption of leading practices</a:t>
            </a:r>
            <a:endParaRPr lang="en-GB" altLang="nl-NL" sz="20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April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10840" y="6356350"/>
            <a:ext cx="3953098" cy="365125"/>
          </a:xfrm>
        </p:spPr>
        <p:txBody>
          <a:bodyPr/>
          <a:lstStyle/>
          <a:p>
            <a:r>
              <a:rPr lang="en-US" altLang="nl-NL" dirty="0" smtClean="0"/>
              <a:t>Utility benchmarking in Western Europe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F936-7099-CC47-9AEB-FD83B70ACA19}" type="slidenum">
              <a:rPr lang="nl-NL" smtClean="0"/>
              <a:pPr/>
              <a:t>9</a:t>
            </a:fld>
            <a:endParaRPr lang="nl-NL" dirty="0"/>
          </a:p>
        </p:txBody>
      </p:sp>
      <p:grpSp>
        <p:nvGrpSpPr>
          <p:cNvPr id="19" name="Groep 18"/>
          <p:cNvGrpSpPr/>
          <p:nvPr/>
        </p:nvGrpSpPr>
        <p:grpSpPr>
          <a:xfrm>
            <a:off x="3220780" y="3155772"/>
            <a:ext cx="2699999" cy="2004053"/>
            <a:chOff x="5034987" y="3106468"/>
            <a:chExt cx="2934188" cy="3130244"/>
          </a:xfrm>
        </p:grpSpPr>
        <p:sp>
          <p:nvSpPr>
            <p:cNvPr id="20" name="PIJL-OMHOOG 19"/>
            <p:cNvSpPr/>
            <p:nvPr/>
          </p:nvSpPr>
          <p:spPr>
            <a:xfrm>
              <a:off x="5034987" y="3106468"/>
              <a:ext cx="219919" cy="2811522"/>
            </a:xfrm>
            <a:prstGeom prst="upArrow">
              <a:avLst/>
            </a:prstGeom>
            <a:solidFill>
              <a:srgbClr val="2835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PIJL-OMHOOG 20"/>
            <p:cNvSpPr/>
            <p:nvPr/>
          </p:nvSpPr>
          <p:spPr>
            <a:xfrm rot="5400000">
              <a:off x="6454594" y="4722132"/>
              <a:ext cx="314891" cy="2714270"/>
            </a:xfrm>
            <a:prstGeom prst="upArrow">
              <a:avLst/>
            </a:prstGeom>
            <a:solidFill>
              <a:srgbClr val="2835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5266480" y="3356992"/>
              <a:ext cx="2557455" cy="543676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 smtClean="0"/>
                <a:t>Task</a:t>
              </a:r>
              <a:endParaRPr lang="nl-NL" dirty="0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5266481" y="4041493"/>
              <a:ext cx="2557455" cy="543676"/>
            </a:xfrm>
            <a:prstGeom prst="rect">
              <a:avLst/>
            </a:prstGeom>
            <a:solidFill>
              <a:srgbClr val="009FE3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 smtClean="0"/>
                <a:t>Process</a:t>
              </a: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5266481" y="4714419"/>
              <a:ext cx="2557455" cy="543676"/>
            </a:xfrm>
            <a:prstGeom prst="rect">
              <a:avLst/>
            </a:prstGeom>
            <a:solidFill>
              <a:srgbClr val="009FE3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 smtClean="0">
                  <a:solidFill>
                    <a:srgbClr val="283583"/>
                  </a:solidFill>
                </a:rPr>
                <a:t>Function</a:t>
              </a:r>
            </a:p>
          </p:txBody>
        </p:sp>
        <p:sp>
          <p:nvSpPr>
            <p:cNvPr id="25" name="Rechthoek 24"/>
            <p:cNvSpPr/>
            <p:nvPr/>
          </p:nvSpPr>
          <p:spPr>
            <a:xfrm>
              <a:off x="5266480" y="5365200"/>
              <a:ext cx="2557455" cy="543676"/>
            </a:xfrm>
            <a:prstGeom prst="rect">
              <a:avLst/>
            </a:prstGeom>
            <a:solidFill>
              <a:srgbClr val="009FE3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 smtClean="0">
                  <a:solidFill>
                    <a:srgbClr val="283583"/>
                  </a:solidFill>
                </a:rPr>
                <a:t>Utility</a:t>
              </a:r>
            </a:p>
          </p:txBody>
        </p:sp>
      </p:grpSp>
      <p:sp>
        <p:nvSpPr>
          <p:cNvPr id="26" name="Tekstvak 25"/>
          <p:cNvSpPr txBox="1"/>
          <p:nvPr/>
        </p:nvSpPr>
        <p:spPr>
          <a:xfrm flipH="1">
            <a:off x="3070305" y="5078800"/>
            <a:ext cx="16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/>
              <a:t>Performance </a:t>
            </a:r>
          </a:p>
          <a:p>
            <a:pPr algn="ctr"/>
            <a:r>
              <a:rPr lang="nl-NL" sz="1400" dirty="0" smtClean="0"/>
              <a:t>ASSESMENT </a:t>
            </a:r>
            <a:endParaRPr lang="nl-NL" sz="1400" dirty="0"/>
          </a:p>
        </p:txBody>
      </p:sp>
      <p:sp>
        <p:nvSpPr>
          <p:cNvPr id="27" name="Tekstvak 26"/>
          <p:cNvSpPr txBox="1"/>
          <p:nvPr/>
        </p:nvSpPr>
        <p:spPr>
          <a:xfrm flipH="1">
            <a:off x="4433024" y="5078800"/>
            <a:ext cx="16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/>
              <a:t>Performance </a:t>
            </a:r>
          </a:p>
          <a:p>
            <a:pPr algn="ctr"/>
            <a:r>
              <a:rPr lang="nl-NL" sz="1400" dirty="0" smtClean="0"/>
              <a:t>IMPROVEMENT </a:t>
            </a:r>
            <a:endParaRPr lang="nl-NL" sz="1400" dirty="0"/>
          </a:p>
        </p:txBody>
      </p:sp>
      <p:sp>
        <p:nvSpPr>
          <p:cNvPr id="28" name="Rechthoek 27"/>
          <p:cNvSpPr/>
          <p:nvPr/>
        </p:nvSpPr>
        <p:spPr>
          <a:xfrm>
            <a:off x="3423145" y="5625770"/>
            <a:ext cx="2363987" cy="234453"/>
          </a:xfrm>
          <a:prstGeom prst="rect">
            <a:avLst/>
          </a:prstGeom>
          <a:solidFill>
            <a:srgbClr val="2835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BENCHMARKING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 flipH="1">
            <a:off x="2134420" y="3771113"/>
            <a:ext cx="1632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/>
              <a:t>Level </a:t>
            </a:r>
          </a:p>
          <a:p>
            <a:pPr algn="ctr"/>
            <a:r>
              <a:rPr lang="nl-NL" sz="1400" dirty="0" smtClean="0"/>
              <a:t>of </a:t>
            </a:r>
          </a:p>
          <a:p>
            <a:pPr algn="ctr"/>
            <a:r>
              <a:rPr lang="nl-NL" sz="1400" dirty="0" smtClean="0"/>
              <a:t>detail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1992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C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EBC ppt template</Template>
  <TotalTime>5530</TotalTime>
  <Words>1209</Words>
  <Application>Microsoft Office PowerPoint</Application>
  <PresentationFormat>Diavoorstelling (4:3)</PresentationFormat>
  <Paragraphs>330</Paragraphs>
  <Slides>27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EBC ppt template</vt:lpstr>
      <vt:lpstr>Utility benchmarking in Western Europe</vt:lpstr>
      <vt:lpstr>Outline</vt:lpstr>
      <vt:lpstr>About EBC</vt:lpstr>
      <vt:lpstr>About EBC (2)</vt:lpstr>
      <vt:lpstr>About EBC (3)</vt:lpstr>
      <vt:lpstr>About EBC (4)</vt:lpstr>
      <vt:lpstr>About EBC (5)</vt:lpstr>
      <vt:lpstr>About EBC (6)</vt:lpstr>
      <vt:lpstr>Benchmarking – what is it?</vt:lpstr>
      <vt:lpstr>Benchmarking – what is it? (2)</vt:lpstr>
      <vt:lpstr>Benchmarking – why should you?</vt:lpstr>
      <vt:lpstr>Benchmarking – why should you? (2)</vt:lpstr>
      <vt:lpstr>Benchmarking - benefits</vt:lpstr>
      <vt:lpstr>Benchmarking - benefits (2)</vt:lpstr>
      <vt:lpstr>Benchmarking - benefits (3)</vt:lpstr>
      <vt:lpstr>Benchmarking - benefits (4)</vt:lpstr>
      <vt:lpstr>Benchmarking - success factors</vt:lpstr>
      <vt:lpstr>EBC’s benchmarking programme</vt:lpstr>
      <vt:lpstr>EBC’s benchmarking programme (2)</vt:lpstr>
      <vt:lpstr>EBC’s benchmarking programme (3)</vt:lpstr>
      <vt:lpstr>Key deliverables</vt:lpstr>
      <vt:lpstr>Key deliverables (2)</vt:lpstr>
      <vt:lpstr>Key deliverables (3)</vt:lpstr>
      <vt:lpstr>Planning IB2015</vt:lpstr>
      <vt:lpstr>Lessons learned and challenges ahead</vt:lpstr>
      <vt:lpstr>Lessons learned and challenges ahead (2)</vt:lpstr>
      <vt:lpstr>  </vt:lpstr>
    </vt:vector>
  </TitlesOfParts>
  <Company>Vewin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water services by learning from best practices</dc:title>
  <dc:creator>Peter Dane</dc:creator>
  <cp:lastModifiedBy>Peter Dane</cp:lastModifiedBy>
  <cp:revision>297</cp:revision>
  <cp:lastPrinted>2015-04-01T16:11:38Z</cp:lastPrinted>
  <dcterms:created xsi:type="dcterms:W3CDTF">2014-09-23T08:18:08Z</dcterms:created>
  <dcterms:modified xsi:type="dcterms:W3CDTF">2016-04-17T07:58:52Z</dcterms:modified>
</cp:coreProperties>
</file>