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91" r:id="rId1"/>
  </p:sldMasterIdLst>
  <p:notesMasterIdLst>
    <p:notesMasterId r:id="rId14"/>
  </p:notesMasterIdLst>
  <p:handoutMasterIdLst>
    <p:handoutMasterId r:id="rId15"/>
  </p:handoutMasterIdLst>
  <p:sldIdLst>
    <p:sldId id="276" r:id="rId2"/>
    <p:sldId id="295" r:id="rId3"/>
    <p:sldId id="296" r:id="rId4"/>
    <p:sldId id="297" r:id="rId5"/>
    <p:sldId id="277" r:id="rId6"/>
    <p:sldId id="288" r:id="rId7"/>
    <p:sldId id="289" r:id="rId8"/>
    <p:sldId id="290" r:id="rId9"/>
    <p:sldId id="291" r:id="rId10"/>
    <p:sldId id="292" r:id="rId11"/>
    <p:sldId id="287" r:id="rId12"/>
    <p:sldId id="294" r:id="rId13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B9E1DA68-A79E-4222-9F91-EA85FF16A35F}">
          <p14:sldIdLst>
            <p14:sldId id="276"/>
            <p14:sldId id="277"/>
            <p14:sldId id="288"/>
            <p14:sldId id="289"/>
            <p14:sldId id="290"/>
            <p14:sldId id="291"/>
            <p14:sldId id="292"/>
            <p14:sldId id="293"/>
            <p14:sldId id="287"/>
            <p14:sldId id="294"/>
          </p14:sldIdLst>
        </p14:section>
        <p14:section name="Untitled Section" id="{178A8D33-B789-4985-A109-DAB83AEC8ABD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67" autoAdjust="0"/>
    <p:restoredTop sz="92319" autoAdjust="0"/>
  </p:normalViewPr>
  <p:slideViewPr>
    <p:cSldViewPr snapToGrid="0">
      <p:cViewPr>
        <p:scale>
          <a:sx n="70" d="100"/>
          <a:sy n="70" d="100"/>
        </p:scale>
        <p:origin x="-1152" y="-72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F3626-1344-4E49-9B23-73E7E891DB6D}" type="doc">
      <dgm:prSet loTypeId="urn:microsoft.com/office/officeart/2005/8/layout/pyramid1" loCatId="pyramid" qsTypeId="urn:microsoft.com/office/officeart/2005/8/quickstyle/simple1" qsCatId="simple" csTypeId="urn:microsoft.com/office/officeart/2005/8/colors/colorful4" csCatId="colorful" phldr="1"/>
      <dgm:spPr/>
    </dgm:pt>
    <dgm:pt modelId="{3F120217-EFE4-428A-B1B3-E71BD01AF372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solidFill>
                <a:srgbClr val="FF0000"/>
              </a:solidFill>
            </a:rPr>
            <a:t>GIZ</a:t>
          </a:r>
          <a:endParaRPr lang="en-US" sz="1600" b="1" dirty="0">
            <a:solidFill>
              <a:srgbClr val="FF0000"/>
            </a:solidFill>
          </a:endParaRPr>
        </a:p>
      </dgm:t>
    </dgm:pt>
    <dgm:pt modelId="{EB7D1222-0D94-48E4-B428-B454572180CE}" type="parTrans" cxnId="{CB824443-16D7-427D-8EC2-EEA1D0F7199F}">
      <dgm:prSet/>
      <dgm:spPr/>
      <dgm:t>
        <a:bodyPr/>
        <a:lstStyle/>
        <a:p>
          <a:endParaRPr lang="en-US"/>
        </a:p>
      </dgm:t>
    </dgm:pt>
    <dgm:pt modelId="{F85EBF08-87AA-40AC-BF4A-37BA94541AF2}" type="sibTrans" cxnId="{CB824443-16D7-427D-8EC2-EEA1D0F7199F}">
      <dgm:prSet/>
      <dgm:spPr/>
      <dgm:t>
        <a:bodyPr/>
        <a:lstStyle/>
        <a:p>
          <a:endParaRPr lang="en-US"/>
        </a:p>
      </dgm:t>
    </dgm:pt>
    <dgm:pt modelId="{23772342-DFB5-4040-B5B5-EAABA207392E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solidFill>
                <a:srgbClr val="00B050"/>
              </a:solidFill>
            </a:rPr>
            <a:t>ORF </a:t>
          </a:r>
          <a:r>
            <a:rPr lang="de-DE" sz="1600" b="1" dirty="0" smtClean="0">
              <a:solidFill>
                <a:srgbClr val="FFC000"/>
              </a:solidFill>
            </a:rPr>
            <a:t>SEE</a:t>
          </a:r>
          <a:endParaRPr lang="en-US" sz="1600" b="1" dirty="0">
            <a:solidFill>
              <a:srgbClr val="00B050"/>
            </a:solidFill>
          </a:endParaRPr>
        </a:p>
      </dgm:t>
    </dgm:pt>
    <dgm:pt modelId="{46894C16-8491-4F82-9022-A40FB3366FAA}" type="parTrans" cxnId="{F46F5300-3FC9-4709-AE51-174B891F091A}">
      <dgm:prSet/>
      <dgm:spPr/>
      <dgm:t>
        <a:bodyPr/>
        <a:lstStyle/>
        <a:p>
          <a:endParaRPr lang="en-US"/>
        </a:p>
      </dgm:t>
    </dgm:pt>
    <dgm:pt modelId="{9899C1A7-CE70-47B7-9FDF-FDFB86663E0E}" type="sibTrans" cxnId="{F46F5300-3FC9-4709-AE51-174B891F091A}">
      <dgm:prSet/>
      <dgm:spPr/>
      <dgm:t>
        <a:bodyPr/>
        <a:lstStyle/>
        <a:p>
          <a:endParaRPr lang="en-US"/>
        </a:p>
      </dgm:t>
    </dgm:pt>
    <dgm:pt modelId="{1473B595-8CFB-4F80-85D4-6C0DE8A77320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solidFill>
                <a:srgbClr val="0070C0"/>
              </a:solidFill>
            </a:rPr>
            <a:t>MMS</a:t>
          </a:r>
          <a:endParaRPr lang="en-US" sz="1600" b="1" dirty="0">
            <a:solidFill>
              <a:srgbClr val="0070C0"/>
            </a:solidFill>
          </a:endParaRPr>
        </a:p>
      </dgm:t>
    </dgm:pt>
    <dgm:pt modelId="{D0F15519-1FA2-4FE3-846D-9DF6E573A2BB}" type="parTrans" cxnId="{1324EE1A-8510-4B6B-9EE6-67517119C879}">
      <dgm:prSet/>
      <dgm:spPr/>
      <dgm:t>
        <a:bodyPr/>
        <a:lstStyle/>
        <a:p>
          <a:endParaRPr lang="en-US"/>
        </a:p>
      </dgm:t>
    </dgm:pt>
    <dgm:pt modelId="{7D38412E-081A-4809-8984-C449E65A0077}" type="sibTrans" cxnId="{1324EE1A-8510-4B6B-9EE6-67517119C879}">
      <dgm:prSet/>
      <dgm:spPr/>
      <dgm:t>
        <a:bodyPr/>
        <a:lstStyle/>
        <a:p>
          <a:endParaRPr lang="en-US"/>
        </a:p>
      </dgm:t>
    </dgm:pt>
    <dgm:pt modelId="{E843AB82-69EF-495A-8329-9CD6B2EC94C3}" type="pres">
      <dgm:prSet presAssocID="{26BF3626-1344-4E49-9B23-73E7E891DB6D}" presName="Name0" presStyleCnt="0">
        <dgm:presLayoutVars>
          <dgm:dir/>
          <dgm:animLvl val="lvl"/>
          <dgm:resizeHandles val="exact"/>
        </dgm:presLayoutVars>
      </dgm:prSet>
      <dgm:spPr/>
    </dgm:pt>
    <dgm:pt modelId="{22D6D517-65AE-4338-8475-AB5DD6DB7D76}" type="pres">
      <dgm:prSet presAssocID="{3F120217-EFE4-428A-B1B3-E71BD01AF372}" presName="Name8" presStyleCnt="0"/>
      <dgm:spPr/>
    </dgm:pt>
    <dgm:pt modelId="{86BDCCD1-830F-4C01-A4A6-EC0934DDFCCF}" type="pres">
      <dgm:prSet presAssocID="{3F120217-EFE4-428A-B1B3-E71BD01AF372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D1BF01-70FA-4898-88D8-CBC41F1BB2C1}" type="pres">
      <dgm:prSet presAssocID="{3F120217-EFE4-428A-B1B3-E71BD01AF37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E94289-871A-4293-ABC3-3A9BA00467B9}" type="pres">
      <dgm:prSet presAssocID="{23772342-DFB5-4040-B5B5-EAABA207392E}" presName="Name8" presStyleCnt="0"/>
      <dgm:spPr/>
    </dgm:pt>
    <dgm:pt modelId="{CDFAC1E9-291B-4C77-B0DC-DC83F3FB07EE}" type="pres">
      <dgm:prSet presAssocID="{23772342-DFB5-4040-B5B5-EAABA207392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96AD13-F1A7-4461-A275-9A448564550F}" type="pres">
      <dgm:prSet presAssocID="{23772342-DFB5-4040-B5B5-EAABA207392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F5B0A-6C78-44C9-B257-83B4A044C7DC}" type="pres">
      <dgm:prSet presAssocID="{1473B595-8CFB-4F80-85D4-6C0DE8A77320}" presName="Name8" presStyleCnt="0"/>
      <dgm:spPr/>
    </dgm:pt>
    <dgm:pt modelId="{A6D741AF-993C-4994-9A6C-B8478F35AA1D}" type="pres">
      <dgm:prSet presAssocID="{1473B595-8CFB-4F80-85D4-6C0DE8A77320}" presName="level" presStyleLbl="node1" presStyleIdx="2" presStyleCnt="3" custLinFactNeighborX="775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B1BE5D-6639-40CD-AE4E-82E3307302BE}" type="pres">
      <dgm:prSet presAssocID="{1473B595-8CFB-4F80-85D4-6C0DE8A773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0DD6D2-3C75-43AA-8083-12F357A97566}" type="presOf" srcId="{23772342-DFB5-4040-B5B5-EAABA207392E}" destId="{5B96AD13-F1A7-4461-A275-9A448564550F}" srcOrd="1" destOrd="0" presId="urn:microsoft.com/office/officeart/2005/8/layout/pyramid1"/>
    <dgm:cxn modelId="{FC58AD3B-DBB9-477A-8E69-26C30C72F3C0}" type="presOf" srcId="{3F120217-EFE4-428A-B1B3-E71BD01AF372}" destId="{40D1BF01-70FA-4898-88D8-CBC41F1BB2C1}" srcOrd="1" destOrd="0" presId="urn:microsoft.com/office/officeart/2005/8/layout/pyramid1"/>
    <dgm:cxn modelId="{8E0B0BD1-FAE3-4D0D-8B42-A022DC0AF9D8}" type="presOf" srcId="{1473B595-8CFB-4F80-85D4-6C0DE8A77320}" destId="{A6D741AF-993C-4994-9A6C-B8478F35AA1D}" srcOrd="0" destOrd="0" presId="urn:microsoft.com/office/officeart/2005/8/layout/pyramid1"/>
    <dgm:cxn modelId="{F6B37521-6BCC-426E-903B-A9C3247B1C6E}" type="presOf" srcId="{3F120217-EFE4-428A-B1B3-E71BD01AF372}" destId="{86BDCCD1-830F-4C01-A4A6-EC0934DDFCCF}" srcOrd="0" destOrd="0" presId="urn:microsoft.com/office/officeart/2005/8/layout/pyramid1"/>
    <dgm:cxn modelId="{1324EE1A-8510-4B6B-9EE6-67517119C879}" srcId="{26BF3626-1344-4E49-9B23-73E7E891DB6D}" destId="{1473B595-8CFB-4F80-85D4-6C0DE8A77320}" srcOrd="2" destOrd="0" parTransId="{D0F15519-1FA2-4FE3-846D-9DF6E573A2BB}" sibTransId="{7D38412E-081A-4809-8984-C449E65A0077}"/>
    <dgm:cxn modelId="{1BC6A4FF-B0DE-48F0-9D50-FD16D38A52E2}" type="presOf" srcId="{1473B595-8CFB-4F80-85D4-6C0DE8A77320}" destId="{7DB1BE5D-6639-40CD-AE4E-82E3307302BE}" srcOrd="1" destOrd="0" presId="urn:microsoft.com/office/officeart/2005/8/layout/pyramid1"/>
    <dgm:cxn modelId="{F46F5300-3FC9-4709-AE51-174B891F091A}" srcId="{26BF3626-1344-4E49-9B23-73E7E891DB6D}" destId="{23772342-DFB5-4040-B5B5-EAABA207392E}" srcOrd="1" destOrd="0" parTransId="{46894C16-8491-4F82-9022-A40FB3366FAA}" sibTransId="{9899C1A7-CE70-47B7-9FDF-FDFB86663E0E}"/>
    <dgm:cxn modelId="{F681EBE2-C8EC-498F-815D-D42CF0D05625}" type="presOf" srcId="{23772342-DFB5-4040-B5B5-EAABA207392E}" destId="{CDFAC1E9-291B-4C77-B0DC-DC83F3FB07EE}" srcOrd="0" destOrd="0" presId="urn:microsoft.com/office/officeart/2005/8/layout/pyramid1"/>
    <dgm:cxn modelId="{97627514-7C5F-4697-87D0-F6BD2B1C7398}" type="presOf" srcId="{26BF3626-1344-4E49-9B23-73E7E891DB6D}" destId="{E843AB82-69EF-495A-8329-9CD6B2EC94C3}" srcOrd="0" destOrd="0" presId="urn:microsoft.com/office/officeart/2005/8/layout/pyramid1"/>
    <dgm:cxn modelId="{CB824443-16D7-427D-8EC2-EEA1D0F7199F}" srcId="{26BF3626-1344-4E49-9B23-73E7E891DB6D}" destId="{3F120217-EFE4-428A-B1B3-E71BD01AF372}" srcOrd="0" destOrd="0" parTransId="{EB7D1222-0D94-48E4-B428-B454572180CE}" sibTransId="{F85EBF08-87AA-40AC-BF4A-37BA94541AF2}"/>
    <dgm:cxn modelId="{4E66D07D-9D77-4CDD-A684-7F9D975E508E}" type="presParOf" srcId="{E843AB82-69EF-495A-8329-9CD6B2EC94C3}" destId="{22D6D517-65AE-4338-8475-AB5DD6DB7D76}" srcOrd="0" destOrd="0" presId="urn:microsoft.com/office/officeart/2005/8/layout/pyramid1"/>
    <dgm:cxn modelId="{DD9EA485-93ED-4AE7-A9EE-2FEB4B56B0F0}" type="presParOf" srcId="{22D6D517-65AE-4338-8475-AB5DD6DB7D76}" destId="{86BDCCD1-830F-4C01-A4A6-EC0934DDFCCF}" srcOrd="0" destOrd="0" presId="urn:microsoft.com/office/officeart/2005/8/layout/pyramid1"/>
    <dgm:cxn modelId="{EAAAAB9A-5AEA-4A12-A6B3-41872D0D9B45}" type="presParOf" srcId="{22D6D517-65AE-4338-8475-AB5DD6DB7D76}" destId="{40D1BF01-70FA-4898-88D8-CBC41F1BB2C1}" srcOrd="1" destOrd="0" presId="urn:microsoft.com/office/officeart/2005/8/layout/pyramid1"/>
    <dgm:cxn modelId="{E6BC6EA1-ECE5-41C6-B88A-20A94C1AD088}" type="presParOf" srcId="{E843AB82-69EF-495A-8329-9CD6B2EC94C3}" destId="{52E94289-871A-4293-ABC3-3A9BA00467B9}" srcOrd="1" destOrd="0" presId="urn:microsoft.com/office/officeart/2005/8/layout/pyramid1"/>
    <dgm:cxn modelId="{CF20E4D2-5E1F-44A3-A3CC-3A539CB953EA}" type="presParOf" srcId="{52E94289-871A-4293-ABC3-3A9BA00467B9}" destId="{CDFAC1E9-291B-4C77-B0DC-DC83F3FB07EE}" srcOrd="0" destOrd="0" presId="urn:microsoft.com/office/officeart/2005/8/layout/pyramid1"/>
    <dgm:cxn modelId="{3F0027FB-4C59-4864-8AE9-6A6D804AABF3}" type="presParOf" srcId="{52E94289-871A-4293-ABC3-3A9BA00467B9}" destId="{5B96AD13-F1A7-4461-A275-9A448564550F}" srcOrd="1" destOrd="0" presId="urn:microsoft.com/office/officeart/2005/8/layout/pyramid1"/>
    <dgm:cxn modelId="{05D530DF-2722-4FFF-B1FE-E8EF72DD7E93}" type="presParOf" srcId="{E843AB82-69EF-495A-8329-9CD6B2EC94C3}" destId="{40EF5B0A-6C78-44C9-B257-83B4A044C7DC}" srcOrd="2" destOrd="0" presId="urn:microsoft.com/office/officeart/2005/8/layout/pyramid1"/>
    <dgm:cxn modelId="{252E8B24-6D33-42E4-93DF-0923039BC526}" type="presParOf" srcId="{40EF5B0A-6C78-44C9-B257-83B4A044C7DC}" destId="{A6D741AF-993C-4994-9A6C-B8478F35AA1D}" srcOrd="0" destOrd="0" presId="urn:microsoft.com/office/officeart/2005/8/layout/pyramid1"/>
    <dgm:cxn modelId="{8F466163-86F3-4479-935B-D2BD6CEE9955}" type="presParOf" srcId="{40EF5B0A-6C78-44C9-B257-83B4A044C7DC}" destId="{7DB1BE5D-6639-40CD-AE4E-82E3307302B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B46DC2-4983-4459-8C4B-B50A8E131BA1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F3895E-C231-4524-B809-9A5C2ACFD095}">
      <dgm:prSet phldrT="[Text]"/>
      <dgm:spPr/>
      <dgm:t>
        <a:bodyPr/>
        <a:lstStyle/>
        <a:p>
          <a:r>
            <a:rPr lang="en-US" dirty="0" smtClean="0"/>
            <a:t>Water</a:t>
          </a:r>
          <a:endParaRPr lang="en-US" dirty="0"/>
        </a:p>
      </dgm:t>
    </dgm:pt>
    <dgm:pt modelId="{1076B84F-268E-428A-B58E-C535BC250278}" type="parTrans" cxnId="{51B6A009-3039-4055-ACCF-C3AC3F518C32}">
      <dgm:prSet/>
      <dgm:spPr/>
      <dgm:t>
        <a:bodyPr/>
        <a:lstStyle/>
        <a:p>
          <a:endParaRPr lang="en-US"/>
        </a:p>
      </dgm:t>
    </dgm:pt>
    <dgm:pt modelId="{EF733B8A-F6EE-4D86-9D29-4016DD6E2E91}" type="sibTrans" cxnId="{51B6A009-3039-4055-ACCF-C3AC3F518C32}">
      <dgm:prSet/>
      <dgm:spPr/>
      <dgm:t>
        <a:bodyPr/>
        <a:lstStyle/>
        <a:p>
          <a:endParaRPr lang="en-US"/>
        </a:p>
      </dgm:t>
    </dgm:pt>
    <dgm:pt modelId="{D9841091-AB44-4DB6-8AFE-81DC038EFBC6}">
      <dgm:prSet phldrT="[Text]" custT="1"/>
      <dgm:spPr/>
      <dgm:t>
        <a:bodyPr/>
        <a:lstStyle/>
        <a:p>
          <a:r>
            <a:rPr lang="en-US" sz="1400" dirty="0" smtClean="0"/>
            <a:t> 4 Projects</a:t>
          </a:r>
          <a:endParaRPr lang="en-US" sz="1400" dirty="0"/>
        </a:p>
      </dgm:t>
    </dgm:pt>
    <dgm:pt modelId="{6EEFBACD-F17E-4F8C-ADD7-847048396671}" type="parTrans" cxnId="{D48AE14D-CDC2-4DDA-97BF-5A36836D4C5D}">
      <dgm:prSet/>
      <dgm:spPr/>
      <dgm:t>
        <a:bodyPr/>
        <a:lstStyle/>
        <a:p>
          <a:endParaRPr lang="en-US"/>
        </a:p>
      </dgm:t>
    </dgm:pt>
    <dgm:pt modelId="{E7D6728F-5CE2-46E9-BDB5-1CF7328671C4}" type="sibTrans" cxnId="{D48AE14D-CDC2-4DDA-97BF-5A36836D4C5D}">
      <dgm:prSet/>
      <dgm:spPr/>
      <dgm:t>
        <a:bodyPr/>
        <a:lstStyle/>
        <a:p>
          <a:endParaRPr lang="en-US"/>
        </a:p>
      </dgm:t>
    </dgm:pt>
    <dgm:pt modelId="{2CFA6E6D-200F-4792-AD3C-6B9459A30692}">
      <dgm:prSet phldrT="[Text]"/>
      <dgm:spPr/>
      <dgm:t>
        <a:bodyPr/>
        <a:lstStyle/>
        <a:p>
          <a:r>
            <a:rPr lang="en-US" dirty="0" smtClean="0"/>
            <a:t>Solid waste</a:t>
          </a:r>
          <a:endParaRPr lang="en-US" dirty="0"/>
        </a:p>
      </dgm:t>
    </dgm:pt>
    <dgm:pt modelId="{0BDFB215-193E-48CC-AB12-8756199A650C}" type="parTrans" cxnId="{FABED57A-4EBB-437D-9B08-27B8AFA6F81B}">
      <dgm:prSet/>
      <dgm:spPr/>
      <dgm:t>
        <a:bodyPr/>
        <a:lstStyle/>
        <a:p>
          <a:endParaRPr lang="en-US"/>
        </a:p>
      </dgm:t>
    </dgm:pt>
    <dgm:pt modelId="{A4868D55-83D7-4BD0-8029-60E470C0DE93}" type="sibTrans" cxnId="{FABED57A-4EBB-437D-9B08-27B8AFA6F81B}">
      <dgm:prSet/>
      <dgm:spPr/>
      <dgm:t>
        <a:bodyPr/>
        <a:lstStyle/>
        <a:p>
          <a:endParaRPr lang="en-US"/>
        </a:p>
      </dgm:t>
    </dgm:pt>
    <dgm:pt modelId="{E2888864-595F-4387-B65A-2B06504A0DA3}">
      <dgm:prSet phldrT="[Text]" custT="1"/>
      <dgm:spPr/>
      <dgm:t>
        <a:bodyPr/>
        <a:lstStyle/>
        <a:p>
          <a:r>
            <a:rPr lang="en-US" sz="1400" dirty="0" smtClean="0"/>
            <a:t>2 Projects</a:t>
          </a:r>
          <a:endParaRPr lang="en-US" sz="1400" dirty="0"/>
        </a:p>
      </dgm:t>
    </dgm:pt>
    <dgm:pt modelId="{8ADD2002-9BAE-498B-9E79-B1F7D21F1025}" type="parTrans" cxnId="{BF643701-3C8C-4457-8CE2-0CA9928E8CEC}">
      <dgm:prSet/>
      <dgm:spPr/>
      <dgm:t>
        <a:bodyPr/>
        <a:lstStyle/>
        <a:p>
          <a:endParaRPr lang="en-US"/>
        </a:p>
      </dgm:t>
    </dgm:pt>
    <dgm:pt modelId="{9505F3F4-B847-4FA4-AB3F-0E12AB4F62BB}" type="sibTrans" cxnId="{BF643701-3C8C-4457-8CE2-0CA9928E8CEC}">
      <dgm:prSet/>
      <dgm:spPr/>
      <dgm:t>
        <a:bodyPr/>
        <a:lstStyle/>
        <a:p>
          <a:endParaRPr lang="en-US"/>
        </a:p>
      </dgm:t>
    </dgm:pt>
    <dgm:pt modelId="{6E99F6DB-ECD8-47B5-9594-BB2802C88265}">
      <dgm:prSet phldrT="[Text]"/>
      <dgm:spPr/>
      <dgm:t>
        <a:bodyPr/>
        <a:lstStyle/>
        <a:p>
          <a:r>
            <a:rPr lang="en-US" dirty="0" smtClean="0"/>
            <a:t>Economic development</a:t>
          </a:r>
          <a:endParaRPr lang="en-US" dirty="0"/>
        </a:p>
      </dgm:t>
    </dgm:pt>
    <dgm:pt modelId="{D8D90A6E-B4F4-44EA-B8D4-E166FED7CDE2}" type="parTrans" cxnId="{1EADECB9-E037-4D06-9604-492401E42997}">
      <dgm:prSet/>
      <dgm:spPr/>
      <dgm:t>
        <a:bodyPr/>
        <a:lstStyle/>
        <a:p>
          <a:endParaRPr lang="en-US"/>
        </a:p>
      </dgm:t>
    </dgm:pt>
    <dgm:pt modelId="{428336F1-255F-467B-BD7A-DF7132C170EE}" type="sibTrans" cxnId="{1EADECB9-E037-4D06-9604-492401E42997}">
      <dgm:prSet/>
      <dgm:spPr/>
      <dgm:t>
        <a:bodyPr/>
        <a:lstStyle/>
        <a:p>
          <a:endParaRPr lang="en-US"/>
        </a:p>
      </dgm:t>
    </dgm:pt>
    <dgm:pt modelId="{3CFE9C22-6CCD-43A2-8457-D532AA127FAF}">
      <dgm:prSet phldrT="[Text]" custT="1"/>
      <dgm:spPr/>
      <dgm:t>
        <a:bodyPr/>
        <a:lstStyle/>
        <a:p>
          <a:r>
            <a:rPr lang="en-US" sz="1400" dirty="0" smtClean="0"/>
            <a:t>2 Projects</a:t>
          </a:r>
          <a:endParaRPr lang="en-US" sz="1400" dirty="0"/>
        </a:p>
      </dgm:t>
    </dgm:pt>
    <dgm:pt modelId="{5C38D4F8-B5E7-487D-9C1D-5CFA6F58B192}" type="parTrans" cxnId="{4D35FBA0-4F9D-4407-BF8E-357A010C21F4}">
      <dgm:prSet/>
      <dgm:spPr/>
      <dgm:t>
        <a:bodyPr/>
        <a:lstStyle/>
        <a:p>
          <a:endParaRPr lang="en-US"/>
        </a:p>
      </dgm:t>
    </dgm:pt>
    <dgm:pt modelId="{E091381A-F755-42B3-AC19-CC0FEAAEFDCC}" type="sibTrans" cxnId="{4D35FBA0-4F9D-4407-BF8E-357A010C21F4}">
      <dgm:prSet/>
      <dgm:spPr/>
      <dgm:t>
        <a:bodyPr/>
        <a:lstStyle/>
        <a:p>
          <a:endParaRPr lang="en-US"/>
        </a:p>
      </dgm:t>
    </dgm:pt>
    <dgm:pt modelId="{EA4187FB-D24B-4F7B-9ADA-B45EBB9DBF60}" type="pres">
      <dgm:prSet presAssocID="{E6B46DC2-4983-4459-8C4B-B50A8E131B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1FD136-4C40-4EEB-9E6D-50F3B277CE1E}" type="pres">
      <dgm:prSet presAssocID="{1CF3895E-C231-4524-B809-9A5C2ACFD095}" presName="linNode" presStyleCnt="0"/>
      <dgm:spPr/>
    </dgm:pt>
    <dgm:pt modelId="{9E3367ED-D675-406B-ABE9-A7067DEB08DF}" type="pres">
      <dgm:prSet presAssocID="{1CF3895E-C231-4524-B809-9A5C2ACFD09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91086-9898-4E7D-BCB2-7BCDB0F4C3FF}" type="pres">
      <dgm:prSet presAssocID="{1CF3895E-C231-4524-B809-9A5C2ACFD09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EFAB28-B8DF-4008-92D5-4F4E9CBFDF95}" type="pres">
      <dgm:prSet presAssocID="{EF733B8A-F6EE-4D86-9D29-4016DD6E2E91}" presName="sp" presStyleCnt="0"/>
      <dgm:spPr/>
    </dgm:pt>
    <dgm:pt modelId="{8A065E7B-C75C-44A3-9A07-201C26BC7BAA}" type="pres">
      <dgm:prSet presAssocID="{2CFA6E6D-200F-4792-AD3C-6B9459A30692}" presName="linNode" presStyleCnt="0"/>
      <dgm:spPr/>
    </dgm:pt>
    <dgm:pt modelId="{80321B5A-A7AD-400F-8CEF-A74A9636B862}" type="pres">
      <dgm:prSet presAssocID="{2CFA6E6D-200F-4792-AD3C-6B9459A3069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F53A5B-A573-4DC4-9CCC-FB4941A5ED44}" type="pres">
      <dgm:prSet presAssocID="{2CFA6E6D-200F-4792-AD3C-6B9459A30692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C858D1-B766-4049-B2FA-A8E48AF1B426}" type="pres">
      <dgm:prSet presAssocID="{A4868D55-83D7-4BD0-8029-60E470C0DE93}" presName="sp" presStyleCnt="0"/>
      <dgm:spPr/>
    </dgm:pt>
    <dgm:pt modelId="{700DFDF5-A5C5-410A-B678-009CDC770D11}" type="pres">
      <dgm:prSet presAssocID="{6E99F6DB-ECD8-47B5-9594-BB2802C88265}" presName="linNode" presStyleCnt="0"/>
      <dgm:spPr/>
    </dgm:pt>
    <dgm:pt modelId="{22063BC7-9881-493F-8D98-664CF2891835}" type="pres">
      <dgm:prSet presAssocID="{6E99F6DB-ECD8-47B5-9594-BB2802C8826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D96C6-69D3-4C4F-AA0C-D20DC989AE4E}" type="pres">
      <dgm:prSet presAssocID="{6E99F6DB-ECD8-47B5-9594-BB2802C8826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DBFECB-97FE-49FD-B4BA-5707638B5236}" type="presOf" srcId="{D9841091-AB44-4DB6-8AFE-81DC038EFBC6}" destId="{A8191086-9898-4E7D-BCB2-7BCDB0F4C3FF}" srcOrd="0" destOrd="0" presId="urn:microsoft.com/office/officeart/2005/8/layout/vList5"/>
    <dgm:cxn modelId="{D48AE14D-CDC2-4DDA-97BF-5A36836D4C5D}" srcId="{1CF3895E-C231-4524-B809-9A5C2ACFD095}" destId="{D9841091-AB44-4DB6-8AFE-81DC038EFBC6}" srcOrd="0" destOrd="0" parTransId="{6EEFBACD-F17E-4F8C-ADD7-847048396671}" sibTransId="{E7D6728F-5CE2-46E9-BDB5-1CF7328671C4}"/>
    <dgm:cxn modelId="{BF643701-3C8C-4457-8CE2-0CA9928E8CEC}" srcId="{2CFA6E6D-200F-4792-AD3C-6B9459A30692}" destId="{E2888864-595F-4387-B65A-2B06504A0DA3}" srcOrd="0" destOrd="0" parTransId="{8ADD2002-9BAE-498B-9E79-B1F7D21F1025}" sibTransId="{9505F3F4-B847-4FA4-AB3F-0E12AB4F62BB}"/>
    <dgm:cxn modelId="{51B6A009-3039-4055-ACCF-C3AC3F518C32}" srcId="{E6B46DC2-4983-4459-8C4B-B50A8E131BA1}" destId="{1CF3895E-C231-4524-B809-9A5C2ACFD095}" srcOrd="0" destOrd="0" parTransId="{1076B84F-268E-428A-B58E-C535BC250278}" sibTransId="{EF733B8A-F6EE-4D86-9D29-4016DD6E2E91}"/>
    <dgm:cxn modelId="{1EADECB9-E037-4D06-9604-492401E42997}" srcId="{E6B46DC2-4983-4459-8C4B-B50A8E131BA1}" destId="{6E99F6DB-ECD8-47B5-9594-BB2802C88265}" srcOrd="2" destOrd="0" parTransId="{D8D90A6E-B4F4-44EA-B8D4-E166FED7CDE2}" sibTransId="{428336F1-255F-467B-BD7A-DF7132C170EE}"/>
    <dgm:cxn modelId="{6B1EB5B4-C81A-4523-B6E6-9C10B23071FF}" type="presOf" srcId="{6E99F6DB-ECD8-47B5-9594-BB2802C88265}" destId="{22063BC7-9881-493F-8D98-664CF2891835}" srcOrd="0" destOrd="0" presId="urn:microsoft.com/office/officeart/2005/8/layout/vList5"/>
    <dgm:cxn modelId="{3623D965-E3BB-4654-8B7E-6BAAFB5EF44B}" type="presOf" srcId="{E6B46DC2-4983-4459-8C4B-B50A8E131BA1}" destId="{EA4187FB-D24B-4F7B-9ADA-B45EBB9DBF60}" srcOrd="0" destOrd="0" presId="urn:microsoft.com/office/officeart/2005/8/layout/vList5"/>
    <dgm:cxn modelId="{4D35FBA0-4F9D-4407-BF8E-357A010C21F4}" srcId="{6E99F6DB-ECD8-47B5-9594-BB2802C88265}" destId="{3CFE9C22-6CCD-43A2-8457-D532AA127FAF}" srcOrd="0" destOrd="0" parTransId="{5C38D4F8-B5E7-487D-9C1D-5CFA6F58B192}" sibTransId="{E091381A-F755-42B3-AC19-CC0FEAAEFDCC}"/>
    <dgm:cxn modelId="{140216E0-D15F-4E01-A9BB-5DE98BFDC579}" type="presOf" srcId="{1CF3895E-C231-4524-B809-9A5C2ACFD095}" destId="{9E3367ED-D675-406B-ABE9-A7067DEB08DF}" srcOrd="0" destOrd="0" presId="urn:microsoft.com/office/officeart/2005/8/layout/vList5"/>
    <dgm:cxn modelId="{6F3F35B8-7E21-4EB0-96D3-8874E0FD838C}" type="presOf" srcId="{E2888864-595F-4387-B65A-2B06504A0DA3}" destId="{E0F53A5B-A573-4DC4-9CCC-FB4941A5ED44}" srcOrd="0" destOrd="0" presId="urn:microsoft.com/office/officeart/2005/8/layout/vList5"/>
    <dgm:cxn modelId="{160323BF-2BDF-41CC-8D36-CF55E115CC90}" type="presOf" srcId="{3CFE9C22-6CCD-43A2-8457-D532AA127FAF}" destId="{939D96C6-69D3-4C4F-AA0C-D20DC989AE4E}" srcOrd="0" destOrd="0" presId="urn:microsoft.com/office/officeart/2005/8/layout/vList5"/>
    <dgm:cxn modelId="{FABED57A-4EBB-437D-9B08-27B8AFA6F81B}" srcId="{E6B46DC2-4983-4459-8C4B-B50A8E131BA1}" destId="{2CFA6E6D-200F-4792-AD3C-6B9459A30692}" srcOrd="1" destOrd="0" parTransId="{0BDFB215-193E-48CC-AB12-8756199A650C}" sibTransId="{A4868D55-83D7-4BD0-8029-60E470C0DE93}"/>
    <dgm:cxn modelId="{B20557DF-E741-4F92-B796-EBEE98F4ADB7}" type="presOf" srcId="{2CFA6E6D-200F-4792-AD3C-6B9459A30692}" destId="{80321B5A-A7AD-400F-8CEF-A74A9636B862}" srcOrd="0" destOrd="0" presId="urn:microsoft.com/office/officeart/2005/8/layout/vList5"/>
    <dgm:cxn modelId="{EE05EC53-0F2C-4D86-B0D8-9497EF8AE1D0}" type="presParOf" srcId="{EA4187FB-D24B-4F7B-9ADA-B45EBB9DBF60}" destId="{AC1FD136-4C40-4EEB-9E6D-50F3B277CE1E}" srcOrd="0" destOrd="0" presId="urn:microsoft.com/office/officeart/2005/8/layout/vList5"/>
    <dgm:cxn modelId="{A4DFDD8C-ED36-4E28-9A4D-6624B77570CE}" type="presParOf" srcId="{AC1FD136-4C40-4EEB-9E6D-50F3B277CE1E}" destId="{9E3367ED-D675-406B-ABE9-A7067DEB08DF}" srcOrd="0" destOrd="0" presId="urn:microsoft.com/office/officeart/2005/8/layout/vList5"/>
    <dgm:cxn modelId="{BDE23796-54C1-413A-A3AB-0B6D4E037C88}" type="presParOf" srcId="{AC1FD136-4C40-4EEB-9E6D-50F3B277CE1E}" destId="{A8191086-9898-4E7D-BCB2-7BCDB0F4C3FF}" srcOrd="1" destOrd="0" presId="urn:microsoft.com/office/officeart/2005/8/layout/vList5"/>
    <dgm:cxn modelId="{23D56467-505E-44E1-BD81-F6B86261C87F}" type="presParOf" srcId="{EA4187FB-D24B-4F7B-9ADA-B45EBB9DBF60}" destId="{C5EFAB28-B8DF-4008-92D5-4F4E9CBFDF95}" srcOrd="1" destOrd="0" presId="urn:microsoft.com/office/officeart/2005/8/layout/vList5"/>
    <dgm:cxn modelId="{F69E5662-4FA4-4D4D-A599-8BF231B05DD1}" type="presParOf" srcId="{EA4187FB-D24B-4F7B-9ADA-B45EBB9DBF60}" destId="{8A065E7B-C75C-44A3-9A07-201C26BC7BAA}" srcOrd="2" destOrd="0" presId="urn:microsoft.com/office/officeart/2005/8/layout/vList5"/>
    <dgm:cxn modelId="{4DFEC147-0D8E-458A-B64E-742C3AF67384}" type="presParOf" srcId="{8A065E7B-C75C-44A3-9A07-201C26BC7BAA}" destId="{80321B5A-A7AD-400F-8CEF-A74A9636B862}" srcOrd="0" destOrd="0" presId="urn:microsoft.com/office/officeart/2005/8/layout/vList5"/>
    <dgm:cxn modelId="{28E2B780-D596-4D0E-850D-5FAF1F44DA04}" type="presParOf" srcId="{8A065E7B-C75C-44A3-9A07-201C26BC7BAA}" destId="{E0F53A5B-A573-4DC4-9CCC-FB4941A5ED44}" srcOrd="1" destOrd="0" presId="urn:microsoft.com/office/officeart/2005/8/layout/vList5"/>
    <dgm:cxn modelId="{FC37FDBA-10EB-44CE-B823-F4B74AD332DF}" type="presParOf" srcId="{EA4187FB-D24B-4F7B-9ADA-B45EBB9DBF60}" destId="{A3C858D1-B766-4049-B2FA-A8E48AF1B426}" srcOrd="3" destOrd="0" presId="urn:microsoft.com/office/officeart/2005/8/layout/vList5"/>
    <dgm:cxn modelId="{6F486904-BC17-49FD-9B96-F1E32BC16F6D}" type="presParOf" srcId="{EA4187FB-D24B-4F7B-9ADA-B45EBB9DBF60}" destId="{700DFDF5-A5C5-410A-B678-009CDC770D11}" srcOrd="4" destOrd="0" presId="urn:microsoft.com/office/officeart/2005/8/layout/vList5"/>
    <dgm:cxn modelId="{4BEF85C6-0186-4F18-A84F-92AA1BFA377C}" type="presParOf" srcId="{700DFDF5-A5C5-410A-B678-009CDC770D11}" destId="{22063BC7-9881-493F-8D98-664CF2891835}" srcOrd="0" destOrd="0" presId="urn:microsoft.com/office/officeart/2005/8/layout/vList5"/>
    <dgm:cxn modelId="{EEADC764-D1C7-40C6-A759-FF1A85F245A1}" type="presParOf" srcId="{700DFDF5-A5C5-410A-B678-009CDC770D11}" destId="{939D96C6-69D3-4C4F-AA0C-D20DC989AE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BDCCD1-830F-4C01-A4A6-EC0934DDFCCF}">
      <dsp:nvSpPr>
        <dsp:cNvPr id="0" name=""/>
        <dsp:cNvSpPr/>
      </dsp:nvSpPr>
      <dsp:spPr>
        <a:xfrm>
          <a:off x="872066" y="0"/>
          <a:ext cx="872066" cy="697109"/>
        </a:xfrm>
        <a:prstGeom prst="trapezoid">
          <a:avLst>
            <a:gd name="adj" fmla="val 62549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0000"/>
              </a:solidFill>
            </a:rPr>
            <a:t>GIZ</a:t>
          </a:r>
          <a:endParaRPr lang="en-US" sz="1600" b="1" kern="1200" dirty="0">
            <a:solidFill>
              <a:srgbClr val="FF0000"/>
            </a:solidFill>
          </a:endParaRPr>
        </a:p>
      </dsp:txBody>
      <dsp:txXfrm>
        <a:off x="872066" y="0"/>
        <a:ext cx="872066" cy="697109"/>
      </dsp:txXfrm>
    </dsp:sp>
    <dsp:sp modelId="{CDFAC1E9-291B-4C77-B0DC-DC83F3FB07EE}">
      <dsp:nvSpPr>
        <dsp:cNvPr id="0" name=""/>
        <dsp:cNvSpPr/>
      </dsp:nvSpPr>
      <dsp:spPr>
        <a:xfrm>
          <a:off x="436033" y="697109"/>
          <a:ext cx="1744133" cy="697109"/>
        </a:xfrm>
        <a:prstGeom prst="trapezoid">
          <a:avLst>
            <a:gd name="adj" fmla="val 62549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B050"/>
              </a:solidFill>
            </a:rPr>
            <a:t>ORF </a:t>
          </a:r>
          <a:r>
            <a:rPr lang="de-DE" sz="1600" b="1" kern="1200" dirty="0" smtClean="0">
              <a:solidFill>
                <a:srgbClr val="FFC000"/>
              </a:solidFill>
            </a:rPr>
            <a:t>SEE</a:t>
          </a:r>
          <a:endParaRPr lang="en-US" sz="1600" b="1" kern="1200" dirty="0">
            <a:solidFill>
              <a:srgbClr val="00B050"/>
            </a:solidFill>
          </a:endParaRPr>
        </a:p>
      </dsp:txBody>
      <dsp:txXfrm>
        <a:off x="741256" y="697109"/>
        <a:ext cx="1133686" cy="697109"/>
      </dsp:txXfrm>
    </dsp:sp>
    <dsp:sp modelId="{A6D741AF-993C-4994-9A6C-B8478F35AA1D}">
      <dsp:nvSpPr>
        <dsp:cNvPr id="0" name=""/>
        <dsp:cNvSpPr/>
      </dsp:nvSpPr>
      <dsp:spPr>
        <a:xfrm>
          <a:off x="0" y="1394218"/>
          <a:ext cx="2616200" cy="697109"/>
        </a:xfrm>
        <a:prstGeom prst="trapezoid">
          <a:avLst>
            <a:gd name="adj" fmla="val 62549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70C0"/>
              </a:solidFill>
            </a:rPr>
            <a:t>MMS</a:t>
          </a:r>
          <a:endParaRPr lang="en-US" sz="1600" b="1" kern="1200" dirty="0">
            <a:solidFill>
              <a:srgbClr val="0070C0"/>
            </a:solidFill>
          </a:endParaRPr>
        </a:p>
      </dsp:txBody>
      <dsp:txXfrm>
        <a:off x="457834" y="1394218"/>
        <a:ext cx="1700530" cy="69710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8191086-9898-4E7D-BCB2-7BCDB0F4C3FF}">
      <dsp:nvSpPr>
        <dsp:cNvPr id="0" name=""/>
        <dsp:cNvSpPr/>
      </dsp:nvSpPr>
      <dsp:spPr>
        <a:xfrm rot="5400000">
          <a:off x="1814255" y="-732118"/>
          <a:ext cx="310645" cy="185372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 4 Projects</a:t>
          </a:r>
          <a:endParaRPr lang="en-US" sz="1400" kern="1200" dirty="0"/>
        </a:p>
      </dsp:txBody>
      <dsp:txXfrm rot="5400000">
        <a:off x="1814255" y="-732118"/>
        <a:ext cx="310645" cy="1853720"/>
      </dsp:txXfrm>
    </dsp:sp>
    <dsp:sp modelId="{9E3367ED-D675-406B-ABE9-A7067DEB08DF}">
      <dsp:nvSpPr>
        <dsp:cNvPr id="0" name=""/>
        <dsp:cNvSpPr/>
      </dsp:nvSpPr>
      <dsp:spPr>
        <a:xfrm>
          <a:off x="0" y="588"/>
          <a:ext cx="1042718" cy="3883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Water</a:t>
          </a:r>
          <a:endParaRPr lang="en-US" sz="1100" kern="1200" dirty="0"/>
        </a:p>
      </dsp:txBody>
      <dsp:txXfrm>
        <a:off x="0" y="588"/>
        <a:ext cx="1042718" cy="388307"/>
      </dsp:txXfrm>
    </dsp:sp>
    <dsp:sp modelId="{E0F53A5B-A573-4DC4-9CCC-FB4941A5ED44}">
      <dsp:nvSpPr>
        <dsp:cNvPr id="0" name=""/>
        <dsp:cNvSpPr/>
      </dsp:nvSpPr>
      <dsp:spPr>
        <a:xfrm rot="5400000">
          <a:off x="1814255" y="-324395"/>
          <a:ext cx="310645" cy="1853720"/>
        </a:xfrm>
        <a:prstGeom prst="round2SameRect">
          <a:avLst/>
        </a:prstGeom>
        <a:solidFill>
          <a:schemeClr val="accent2">
            <a:tint val="40000"/>
            <a:alpha val="90000"/>
            <a:hueOff val="2545362"/>
            <a:satOff val="-1741"/>
            <a:lumOff val="208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45362"/>
              <a:satOff val="-1741"/>
              <a:lumOff val="20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2 Projects</a:t>
          </a:r>
          <a:endParaRPr lang="en-US" sz="1400" kern="1200" dirty="0"/>
        </a:p>
      </dsp:txBody>
      <dsp:txXfrm rot="5400000">
        <a:off x="1814255" y="-324395"/>
        <a:ext cx="310645" cy="1853720"/>
      </dsp:txXfrm>
    </dsp:sp>
    <dsp:sp modelId="{80321B5A-A7AD-400F-8CEF-A74A9636B862}">
      <dsp:nvSpPr>
        <dsp:cNvPr id="0" name=""/>
        <dsp:cNvSpPr/>
      </dsp:nvSpPr>
      <dsp:spPr>
        <a:xfrm>
          <a:off x="0" y="408310"/>
          <a:ext cx="1042718" cy="388307"/>
        </a:xfrm>
        <a:prstGeom prst="roundRect">
          <a:avLst/>
        </a:prstGeom>
        <a:solidFill>
          <a:schemeClr val="accent2">
            <a:hueOff val="2725214"/>
            <a:satOff val="-8065"/>
            <a:lumOff val="101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Solid waste</a:t>
          </a:r>
          <a:endParaRPr lang="en-US" sz="1100" kern="1200" dirty="0"/>
        </a:p>
      </dsp:txBody>
      <dsp:txXfrm>
        <a:off x="0" y="408310"/>
        <a:ext cx="1042718" cy="388307"/>
      </dsp:txXfrm>
    </dsp:sp>
    <dsp:sp modelId="{939D96C6-69D3-4C4F-AA0C-D20DC989AE4E}">
      <dsp:nvSpPr>
        <dsp:cNvPr id="0" name=""/>
        <dsp:cNvSpPr/>
      </dsp:nvSpPr>
      <dsp:spPr>
        <a:xfrm rot="5400000">
          <a:off x="1814255" y="83326"/>
          <a:ext cx="310645" cy="1853720"/>
        </a:xfrm>
        <a:prstGeom prst="round2SameRect">
          <a:avLst/>
        </a:prstGeom>
        <a:solidFill>
          <a:schemeClr val="accent2">
            <a:tint val="40000"/>
            <a:alpha val="90000"/>
            <a:hueOff val="5090724"/>
            <a:satOff val="-3481"/>
            <a:lumOff val="417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90724"/>
              <a:satOff val="-3481"/>
              <a:lumOff val="41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2 Projects</a:t>
          </a:r>
          <a:endParaRPr lang="en-US" sz="1400" kern="1200" dirty="0"/>
        </a:p>
      </dsp:txBody>
      <dsp:txXfrm rot="5400000">
        <a:off x="1814255" y="83326"/>
        <a:ext cx="310645" cy="1853720"/>
      </dsp:txXfrm>
    </dsp:sp>
    <dsp:sp modelId="{22063BC7-9881-493F-8D98-664CF2891835}">
      <dsp:nvSpPr>
        <dsp:cNvPr id="0" name=""/>
        <dsp:cNvSpPr/>
      </dsp:nvSpPr>
      <dsp:spPr>
        <a:xfrm>
          <a:off x="0" y="816033"/>
          <a:ext cx="1042718" cy="388307"/>
        </a:xfrm>
        <a:prstGeom prst="roundRect">
          <a:avLst/>
        </a:prstGeom>
        <a:solidFill>
          <a:schemeClr val="accent2">
            <a:hueOff val="5450428"/>
            <a:satOff val="-16130"/>
            <a:lumOff val="2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Economic development</a:t>
          </a:r>
          <a:endParaRPr lang="en-US" sz="1100" kern="1200" dirty="0"/>
        </a:p>
      </dsp:txBody>
      <dsp:txXfrm>
        <a:off x="0" y="816033"/>
        <a:ext cx="1042718" cy="388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F4F92-661F-4424-ADED-7D3829A4203F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09751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 smtClean="0"/>
              <a:t>Erste Ebene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smtClean="0"/>
              <a:t>Text durch klicken hinzufügen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smtClean="0"/>
              <a:t>Text durch klicken hinzufügen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smtClean="0"/>
              <a:t>Bild durch Klicken auf Symbol hinzufügen</a:t>
            </a:r>
            <a:endParaRPr lang="de-DE" noProof="0"/>
          </a:p>
        </p:txBody>
      </p:sp>
    </p:spTree>
    <p:extLst>
      <p:ext uri="{BB962C8B-B14F-4D97-AF65-F5344CB8AC3E}">
        <p14:creationId xmlns=""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smtClean="0"/>
              <a:t>Text durch klicken hinzufügen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smtClean="0"/>
              <a:t>Bild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=""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smtClean="0"/>
              <a:t>Text durch klicken hinzufügen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smtClean="0"/>
              <a:t>Text durch klicken hinzufügen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de-DE" noProof="0" smtClean="0"/>
              <a:t>Titelmasterformat durch Klicken bearbeiten</a:t>
            </a:r>
            <a:endParaRPr lang="de-DE" noProof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 smtClean="0"/>
              <a:t>Erste Ebene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noProof="0" smtClean="0"/>
              <a:t>Erste Ebene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</p:txBody>
      </p:sp>
    </p:spTree>
    <p:extLst>
      <p:ext uri="{BB962C8B-B14F-4D97-AF65-F5344CB8AC3E}">
        <p14:creationId xmlns=""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Erste Ebene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1000" b="0" noProof="0">
                <a:solidFill>
                  <a:srgbClr val="6E6452"/>
                </a:solidFill>
                <a:latin typeface="Arial Narrow" pitchFamily="34" charset="0"/>
              </a:rPr>
              <a:t>Seite </a:t>
            </a:r>
            <a:fld id="{327115CA-E6A4-425F-BB4F-A64D48743A27}" type="slidenum">
              <a:rPr lang="de-DE" sz="1000" b="0" noProof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de-DE" sz="1000" b="0" noProof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9317A057-C766-48FB-B1EC-CC1898F04EF1}" type="datetime1">
              <a:rPr lang="de-DE" noProof="0" smtClean="0"/>
              <a:pPr/>
              <a:t>18.04.2016</a:t>
            </a:fld>
            <a:endParaRPr lang="de-DE" noProof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Titel durch Klicken hinzufügen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oliver.nachevski@giz.d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3.jpeg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image" Target="../media/image5.jpeg"/><Relationship Id="rId15" Type="http://schemas.microsoft.com/office/2007/relationships/diagramDrawing" Target="../diagrams/drawing2.xml"/><Relationship Id="rId10" Type="http://schemas.microsoft.com/office/2007/relationships/diagramDrawing" Target="../diagrams/drawing1.xml"/><Relationship Id="rId4" Type="http://schemas.openxmlformats.org/officeDocument/2006/relationships/image" Target="../media/image4.jpe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8" name="Rectangle 7"/>
          <p:cNvSpPr/>
          <p:nvPr/>
        </p:nvSpPr>
        <p:spPr>
          <a:xfrm>
            <a:off x="0" y="1951892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Capacity Development in the Water Sector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 South-East Europe countries</a:t>
            </a:r>
          </a:p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Support of German and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Swiss Government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Inhaltsplatzhalter 7"/>
          <p:cNvSpPr txBox="1">
            <a:spLocks/>
          </p:cNvSpPr>
          <p:nvPr/>
        </p:nvSpPr>
        <p:spPr bwMode="auto">
          <a:xfrm>
            <a:off x="0" y="3993798"/>
            <a:ext cx="9144000" cy="166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algn="ctr"/>
            <a:endParaRPr lang="en-US" sz="2000" b="0" kern="1200" dirty="0" smtClean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Initial Benchmarking Workshop 2016</a:t>
            </a:r>
          </a:p>
          <a:p>
            <a:pPr algn="ctr"/>
            <a:r>
              <a:rPr lang="de-DE" sz="2000" b="0" kern="0" dirty="0" smtClean="0">
                <a:solidFill>
                  <a:schemeClr val="tx1"/>
                </a:solidFill>
              </a:rPr>
              <a:t>Novi Sad</a:t>
            </a:r>
            <a:r>
              <a:rPr lang="bs-Latn-BA" sz="2000" b="0" kern="0" dirty="0" smtClean="0">
                <a:solidFill>
                  <a:schemeClr val="tx1"/>
                </a:solidFill>
              </a:rPr>
              <a:t>, </a:t>
            </a:r>
            <a:r>
              <a:rPr lang="en-US" sz="2000" b="0" dirty="0" smtClean="0">
                <a:solidFill>
                  <a:schemeClr val="tx1"/>
                </a:solidFill>
              </a:rPr>
              <a:t>19</a:t>
            </a:r>
            <a:r>
              <a:rPr lang="en-US" sz="2000" b="0" baseline="30000" dirty="0" smtClean="0">
                <a:solidFill>
                  <a:schemeClr val="tx1"/>
                </a:solidFill>
              </a:rPr>
              <a:t>th</a:t>
            </a:r>
            <a:r>
              <a:rPr lang="en-US" sz="2000" b="0" dirty="0" smtClean="0">
                <a:solidFill>
                  <a:schemeClr val="tx1"/>
                </a:solidFill>
              </a:rPr>
              <a:t> April 2016</a:t>
            </a:r>
            <a:endParaRPr lang="de-DE" sz="2000" b="0" kern="0" dirty="0">
              <a:solidFill>
                <a:schemeClr val="tx1"/>
              </a:solidFill>
            </a:endParaRPr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1</a:t>
            </a:fld>
            <a:endParaRPr lang="de-DE" dirty="0"/>
          </a:p>
        </p:txBody>
      </p:sp>
      <p:pic>
        <p:nvPicPr>
          <p:cNvPr id="17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11512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818800"/>
            <a:ext cx="7776000" cy="296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Duration of the project: </a:t>
            </a:r>
            <a:r>
              <a:rPr lang="en-US" sz="1600" b="0" dirty="0" smtClean="0">
                <a:solidFill>
                  <a:schemeClr val="tx1"/>
                </a:solidFill>
              </a:rPr>
              <a:t>2015 – 2016 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Budget: </a:t>
            </a:r>
            <a:r>
              <a:rPr lang="en-US" sz="1600" b="0" dirty="0" smtClean="0">
                <a:solidFill>
                  <a:schemeClr val="tx1"/>
                </a:solidFill>
              </a:rPr>
              <a:t>450,000 </a:t>
            </a:r>
            <a:r>
              <a:rPr lang="en-US" sz="1600" b="0" kern="0" dirty="0">
                <a:solidFill>
                  <a:schemeClr val="tx1"/>
                </a:solidFill>
              </a:rPr>
              <a:t>€ </a:t>
            </a:r>
            <a:endParaRPr lang="en-US" sz="1600" b="0" kern="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Implementing partner: </a:t>
            </a:r>
            <a:r>
              <a:rPr lang="en-GB" sz="1600" b="0" dirty="0" smtClean="0">
                <a:solidFill>
                  <a:schemeClr val="tx1"/>
                </a:solidFill>
              </a:rPr>
              <a:t>AQUASAN </a:t>
            </a:r>
            <a:r>
              <a:rPr lang="en-GB" sz="1600" b="0" dirty="0">
                <a:solidFill>
                  <a:schemeClr val="tx1"/>
                </a:solidFill>
              </a:rPr>
              <a:t>Network </a:t>
            </a:r>
            <a:r>
              <a:rPr lang="en-GB" sz="1600" b="0" dirty="0" smtClean="0">
                <a:solidFill>
                  <a:schemeClr val="tx1"/>
                </a:solidFill>
              </a:rPr>
              <a:t>(Bosnia </a:t>
            </a:r>
            <a:r>
              <a:rPr lang="en-GB" sz="1600" b="0" dirty="0">
                <a:solidFill>
                  <a:schemeClr val="tx1"/>
                </a:solidFill>
              </a:rPr>
              <a:t>and </a:t>
            </a:r>
            <a:r>
              <a:rPr lang="en-GB" sz="1600" b="0" dirty="0" smtClean="0">
                <a:solidFill>
                  <a:schemeClr val="tx1"/>
                </a:solidFill>
              </a:rPr>
              <a:t>Herzegovina)</a:t>
            </a:r>
            <a:endParaRPr lang="en-US" sz="1600" b="0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partners: </a:t>
            </a:r>
            <a:r>
              <a:rPr lang="en-US" sz="1600" b="0" dirty="0" smtClean="0">
                <a:solidFill>
                  <a:schemeClr val="tx1"/>
                </a:solidFill>
              </a:rPr>
              <a:t>National LGAs and </a:t>
            </a:r>
            <a:r>
              <a:rPr lang="en-US" sz="1600" b="0" dirty="0">
                <a:solidFill>
                  <a:schemeClr val="tx1"/>
                </a:solidFill>
              </a:rPr>
              <a:t>PUAs </a:t>
            </a:r>
            <a:r>
              <a:rPr lang="en-US" sz="1600" b="0" dirty="0" smtClean="0">
                <a:solidFill>
                  <a:schemeClr val="tx1"/>
                </a:solidFill>
              </a:rPr>
              <a:t>in SEE, 9 WUs, NALAS, IAWD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objective: </a:t>
            </a:r>
            <a:r>
              <a:rPr lang="en-US" sz="1600" b="0" dirty="0" smtClean="0">
                <a:solidFill>
                  <a:srgbClr val="000000"/>
                </a:solidFill>
              </a:rPr>
              <a:t>Managerial capacities for NRW reduction in SEE are strengthened</a:t>
            </a:r>
            <a:r>
              <a:rPr lang="en-GB" sz="1600" b="0" dirty="0" smtClean="0">
                <a:solidFill>
                  <a:srgbClr val="000000"/>
                </a:solidFill>
              </a:rPr>
              <a:t>.</a:t>
            </a:r>
            <a:r>
              <a:rPr lang="en-GB" sz="1600" b="0" dirty="0" smtClean="0">
                <a:solidFill>
                  <a:schemeClr val="tx1"/>
                </a:solidFill>
              </a:rPr>
              <a:t> </a:t>
            </a:r>
            <a:endParaRPr lang="en-US" sz="1600" b="0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>
                <a:solidFill>
                  <a:schemeClr val="tx1"/>
                </a:solidFill>
              </a:rPr>
              <a:t>Reduction of Non-Revenue Water in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South-East </a:t>
            </a:r>
            <a:r>
              <a:rPr lang="en-US" sz="2400" dirty="0">
                <a:solidFill>
                  <a:schemeClr val="tx1"/>
                </a:solidFill>
              </a:rPr>
              <a:t>Europe </a:t>
            </a:r>
            <a:r>
              <a:rPr lang="en-US" sz="2400" dirty="0" smtClean="0">
                <a:solidFill>
                  <a:schemeClr val="tx1"/>
                </a:solidFill>
              </a:rPr>
              <a:t>– NRW SEE </a:t>
            </a:r>
            <a:endParaRPr lang="en-US" sz="2400" dirty="0">
              <a:solidFill>
                <a:schemeClr val="tx1"/>
              </a:solidFill>
            </a:endParaRPr>
          </a:p>
          <a:p>
            <a:pPr algn="ctr">
              <a:buClr>
                <a:schemeClr val="tx1"/>
              </a:buClr>
            </a:pP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37" y="2807359"/>
            <a:ext cx="2042795" cy="742950"/>
          </a:xfrm>
          <a:prstGeom prst="rect">
            <a:avLst/>
          </a:prstGeom>
        </p:spPr>
      </p:pic>
      <p:pic>
        <p:nvPicPr>
          <p:cNvPr id="17" name="Content Placeholder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6195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6160342" y="2343419"/>
            <a:ext cx="2420874" cy="8325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k-MK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10" idx="3"/>
            <a:endCxn id="16" idx="0"/>
          </p:cNvCxnSpPr>
          <p:nvPr/>
        </p:nvCxnSpPr>
        <p:spPr bwMode="auto">
          <a:xfrm>
            <a:off x="3305034" y="2759677"/>
            <a:ext cx="1319755" cy="53152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3" idx="1"/>
            <a:endCxn id="16" idx="0"/>
          </p:cNvCxnSpPr>
          <p:nvPr/>
        </p:nvCxnSpPr>
        <p:spPr bwMode="auto">
          <a:xfrm flipH="1">
            <a:off x="4624789" y="2759676"/>
            <a:ext cx="1535553" cy="53152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 bwMode="auto">
          <a:xfrm>
            <a:off x="3728677" y="3291200"/>
            <a:ext cx="1792224" cy="1077236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2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MoU</a:t>
            </a:r>
            <a:endParaRPr kumimoji="0" lang="mk-MK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" name="Straight Arrow Connector 16"/>
          <p:cNvCxnSpPr>
            <a:stCxn id="16" idx="4"/>
            <a:endCxn id="20" idx="0"/>
          </p:cNvCxnSpPr>
          <p:nvPr/>
        </p:nvCxnSpPr>
        <p:spPr bwMode="auto">
          <a:xfrm>
            <a:off x="4624789" y="4368436"/>
            <a:ext cx="0" cy="41086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4"/>
            <a:endCxn id="21" idx="0"/>
          </p:cNvCxnSpPr>
          <p:nvPr/>
        </p:nvCxnSpPr>
        <p:spPr bwMode="auto">
          <a:xfrm flipH="1">
            <a:off x="2414631" y="4368436"/>
            <a:ext cx="2210158" cy="41086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6" idx="4"/>
            <a:endCxn id="22" idx="0"/>
          </p:cNvCxnSpPr>
          <p:nvPr/>
        </p:nvCxnSpPr>
        <p:spPr bwMode="auto">
          <a:xfrm>
            <a:off x="4624789" y="4368436"/>
            <a:ext cx="2176016" cy="410866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 bwMode="auto">
          <a:xfrm>
            <a:off x="3695759" y="4779302"/>
            <a:ext cx="1858060" cy="95829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400" i="1" dirty="0" smtClean="0"/>
              <a:t>Establishment and management of a Regional Dialog Platform on WSS</a:t>
            </a:r>
            <a:endParaRPr kumimoji="0" lang="mk-MK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485601" y="4779302"/>
            <a:ext cx="1858060" cy="95829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400" i="1" dirty="0" smtClean="0"/>
              <a:t>Development and dissemination of Asset Management Methods</a:t>
            </a:r>
            <a:endParaRPr lang="mk-MK" sz="14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871775" y="4779302"/>
            <a:ext cx="1858060" cy="95829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400" i="1" dirty="0" smtClean="0"/>
              <a:t>Development of a regional WSS benchmarking platform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42984" y="3321986"/>
            <a:ext cx="223823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Implementation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Period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2013 – 2015 </a:t>
            </a:r>
            <a:endParaRPr lang="mk-MK" sz="20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5488" y="3475874"/>
            <a:ext cx="2238232" cy="7078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Total budget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3,120,000 </a:t>
            </a:r>
            <a:r>
              <a:rPr lang="en-US" sz="2000" kern="0" dirty="0" smtClean="0">
                <a:solidFill>
                  <a:srgbClr val="FF0000"/>
                </a:solidFill>
              </a:rPr>
              <a:t>€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88846" y="5869309"/>
            <a:ext cx="1865193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1,200,000 </a:t>
            </a:r>
            <a:r>
              <a:rPr lang="en-US" sz="1600" kern="0" dirty="0">
                <a:solidFill>
                  <a:srgbClr val="FF0000"/>
                </a:solidFill>
              </a:rPr>
              <a:t>€</a:t>
            </a:r>
            <a:endParaRPr lang="mk-MK" sz="16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06419" y="5857267"/>
            <a:ext cx="1865193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770,000 </a:t>
            </a:r>
            <a:r>
              <a:rPr lang="en-US" sz="1600" kern="0" dirty="0">
                <a:solidFill>
                  <a:srgbClr val="FF0000"/>
                </a:solidFill>
              </a:rPr>
              <a:t>€</a:t>
            </a:r>
            <a:endParaRPr lang="mk-MK" sz="16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32990" y="5869310"/>
            <a:ext cx="1865193" cy="33855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1,150,000 </a:t>
            </a:r>
            <a:r>
              <a:rPr lang="en-US" sz="1600" kern="0" dirty="0">
                <a:solidFill>
                  <a:srgbClr val="FF0000"/>
                </a:solidFill>
              </a:rPr>
              <a:t>€</a:t>
            </a:r>
            <a:endParaRPr lang="mk-MK" sz="16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1492625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de-DE" sz="2400" dirty="0" smtClean="0">
                <a:solidFill>
                  <a:schemeClr val="tx1"/>
                </a:solidFill>
              </a:rPr>
              <a:t>MoU </a:t>
            </a:r>
            <a:r>
              <a:rPr lang="de-DE" sz="2400" dirty="0">
                <a:solidFill>
                  <a:schemeClr val="tx1"/>
                </a:solidFill>
              </a:rPr>
              <a:t>for cooperation between ORF / LL SEE and DWP</a:t>
            </a:r>
          </a:p>
        </p:txBody>
      </p:sp>
      <p:pic>
        <p:nvPicPr>
          <p:cNvPr id="29" name="Grafik 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91228" y="2377923"/>
            <a:ext cx="2209914" cy="7644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 bwMode="auto">
          <a:xfrm>
            <a:off x="1506420" y="2343420"/>
            <a:ext cx="1798614" cy="8325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k-MK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6" name="Picture 2" descr="D:\GIZ ORF MMS 2014-05-26\ORF MMS Projects ON\Cooperation DWP and ORF - LL SEE\2014-02\giz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734" y="2377831"/>
            <a:ext cx="1545412" cy="7688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Content Placeholder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Grafik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33" name="Picture 32"/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3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4018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68300" y="2493818"/>
            <a:ext cx="8305800" cy="316600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Oliver Nachevski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dirty="0" smtClean="0">
                <a:hlinkClick r:id="rId3"/>
              </a:rPr>
              <a:t> oliver.nachevski@giz.de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GIZ ORF </a:t>
            </a:r>
            <a:r>
              <a:rPr lang="en-US" b="1" dirty="0">
                <a:solidFill>
                  <a:schemeClr val="tx1"/>
                </a:solidFill>
              </a:rPr>
              <a:t>MMS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Project </a:t>
            </a:r>
            <a:r>
              <a:rPr lang="en-US" b="1" dirty="0" smtClean="0">
                <a:solidFill>
                  <a:schemeClr val="tx1"/>
                </a:solidFill>
              </a:rPr>
              <a:t>Manager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3" name="Content Placeholder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Grafik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9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idx="1"/>
          </p:nvPr>
        </p:nvSpPr>
        <p:spPr>
          <a:xfrm>
            <a:off x="599090" y="1308538"/>
            <a:ext cx="8103475" cy="4981903"/>
          </a:xfrm>
        </p:spPr>
        <p:txBody>
          <a:bodyPr>
            <a:normAutofit/>
          </a:bodyPr>
          <a:lstStyle/>
          <a:p>
            <a:r>
              <a:rPr lang="en-GB" sz="2100" dirty="0"/>
              <a:t>Vielen dank!</a:t>
            </a:r>
            <a:r>
              <a:rPr lang="mk-MK" sz="2100" dirty="0"/>
              <a:t>			</a:t>
            </a:r>
            <a:r>
              <a:rPr lang="mk-MK" sz="2100" dirty="0">
                <a:solidFill>
                  <a:srgbClr val="C00000"/>
                </a:solidFill>
              </a:rPr>
              <a:t>М</a:t>
            </a:r>
            <a:r>
              <a:rPr lang="ro-RO" sz="2100" dirty="0">
                <a:solidFill>
                  <a:srgbClr val="C00000"/>
                </a:solidFill>
              </a:rPr>
              <a:t>ultumesc</a:t>
            </a:r>
            <a:r>
              <a:rPr lang="mk-MK" sz="2100" dirty="0">
                <a:solidFill>
                  <a:srgbClr val="C00000"/>
                </a:solidFill>
              </a:rPr>
              <a:t>!</a:t>
            </a:r>
            <a:endParaRPr lang="en-GB" sz="2100" dirty="0">
              <a:solidFill>
                <a:srgbClr val="C00000"/>
              </a:solidFill>
            </a:endParaRPr>
          </a:p>
          <a:p>
            <a:r>
              <a:rPr lang="en-GB" sz="2100" dirty="0">
                <a:solidFill>
                  <a:srgbClr val="C00000"/>
                </a:solidFill>
              </a:rPr>
              <a:t>	</a:t>
            </a:r>
            <a:r>
              <a:rPr lang="en-GB" sz="2100" dirty="0">
                <a:solidFill>
                  <a:srgbClr val="BABB93"/>
                </a:solidFill>
              </a:rPr>
              <a:t>Thank you!</a:t>
            </a:r>
          </a:p>
          <a:p>
            <a:r>
              <a:rPr lang="mk-MK" sz="2100" dirty="0">
                <a:solidFill>
                  <a:srgbClr val="C00000"/>
                </a:solidFill>
              </a:rPr>
              <a:t>		</a:t>
            </a:r>
            <a:r>
              <a:rPr lang="en-US" sz="2100" dirty="0">
                <a:solidFill>
                  <a:srgbClr val="C00000"/>
                </a:solidFill>
              </a:rPr>
              <a:t>		</a:t>
            </a:r>
            <a:r>
              <a:rPr lang="en-US" sz="2100" dirty="0"/>
              <a:t>J</a:t>
            </a:r>
            <a:r>
              <a:rPr lang="sq-AL" sz="2100" dirty="0"/>
              <a:t>u faleminderit</a:t>
            </a:r>
            <a:r>
              <a:rPr lang="en-US" sz="2100" dirty="0"/>
              <a:t>!</a:t>
            </a:r>
          </a:p>
          <a:p>
            <a:r>
              <a:rPr lang="mk-MK" sz="2100" dirty="0">
                <a:solidFill>
                  <a:srgbClr val="C00000"/>
                </a:solidFill>
              </a:rPr>
              <a:t>Хвала! 					</a:t>
            </a:r>
            <a:r>
              <a:rPr lang="en-US" sz="2100" dirty="0">
                <a:solidFill>
                  <a:srgbClr val="00B050"/>
                </a:solidFill>
              </a:rPr>
              <a:t>Hvala!</a:t>
            </a:r>
            <a:r>
              <a:rPr lang="bg-BG" sz="2100" dirty="0"/>
              <a:t> </a:t>
            </a:r>
            <a:r>
              <a:rPr lang="bg-BG" sz="21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	</a:t>
            </a:r>
            <a:r>
              <a:rPr lang="mk-MK" sz="21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Б</a:t>
            </a:r>
            <a:r>
              <a:rPr lang="bg-BG" sz="21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лагодаря!</a:t>
            </a:r>
            <a:endParaRPr lang="mk-MK" sz="21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mk-MK" sz="2100" dirty="0">
                <a:solidFill>
                  <a:srgbClr val="0070C0"/>
                </a:solidFill>
              </a:rPr>
              <a:t>Ви благодарам!</a:t>
            </a:r>
            <a:r>
              <a:rPr lang="en-US" sz="2100" dirty="0">
                <a:solidFill>
                  <a:srgbClr val="0070C0"/>
                </a:solidFill>
              </a:rPr>
              <a:t>		</a:t>
            </a:r>
            <a:endParaRPr lang="mk-MK" sz="2100" dirty="0">
              <a:solidFill>
                <a:srgbClr val="0070C0"/>
              </a:solidFill>
            </a:endParaRPr>
          </a:p>
          <a:p>
            <a:r>
              <a:rPr lang="mk-MK" sz="2100" dirty="0">
                <a:solidFill>
                  <a:srgbClr val="0070C0"/>
                </a:solidFill>
              </a:rPr>
              <a:t>			</a:t>
            </a:r>
            <a:endParaRPr lang="en-US" sz="2100" dirty="0" smtClean="0">
              <a:solidFill>
                <a:srgbClr val="0070C0"/>
              </a:solidFill>
            </a:endParaRPr>
          </a:p>
          <a:p>
            <a:r>
              <a:rPr lang="el-GR" sz="2100" dirty="0" smtClean="0"/>
              <a:t>Ευχαριστώ</a:t>
            </a:r>
            <a:r>
              <a:rPr lang="en-US" sz="2100" dirty="0"/>
              <a:t>!</a:t>
            </a:r>
            <a:endParaRPr lang="mk-MK" sz="2100" dirty="0">
              <a:solidFill>
                <a:srgbClr val="0070C0"/>
              </a:solidFill>
            </a:endParaRPr>
          </a:p>
          <a:p>
            <a:r>
              <a:rPr lang="mk-MK" sz="2100" dirty="0">
                <a:solidFill>
                  <a:srgbClr val="0070C0"/>
                </a:solidFill>
              </a:rPr>
              <a:t>					</a:t>
            </a:r>
            <a:r>
              <a:rPr lang="ru-RU" sz="2100" dirty="0">
                <a:solidFill>
                  <a:srgbClr val="FFC000"/>
                </a:solidFill>
              </a:rPr>
              <a:t>Спасиб</a:t>
            </a:r>
            <a:r>
              <a:rPr lang="en-US" sz="2100" dirty="0">
                <a:solidFill>
                  <a:srgbClr val="FFC000"/>
                </a:solidFill>
              </a:rPr>
              <a:t>o</a:t>
            </a:r>
            <a:r>
              <a:rPr lang="ru-RU" sz="2100" dirty="0">
                <a:solidFill>
                  <a:srgbClr val="FFC000"/>
                </a:solidFill>
              </a:rPr>
              <a:t>!</a:t>
            </a:r>
          </a:p>
          <a:p>
            <a:pPr marL="1350000" lvl="6" indent="0">
              <a:buNone/>
            </a:pPr>
            <a:r>
              <a:rPr lang="en-US" sz="2100" dirty="0"/>
              <a:t>Dankon!</a:t>
            </a:r>
            <a:endParaRPr lang="mk-MK" sz="2100" dirty="0"/>
          </a:p>
          <a:p>
            <a:r>
              <a:rPr lang="en-US" sz="2100" dirty="0"/>
              <a:t>				</a:t>
            </a:r>
          </a:p>
        </p:txBody>
      </p:sp>
    </p:spTree>
    <p:extLst>
      <p:ext uri="{BB962C8B-B14F-4D97-AF65-F5344CB8AC3E}">
        <p14:creationId xmlns="" xmlns:p14="http://schemas.microsoft.com/office/powerpoint/2010/main" val="4408820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544472" y="4205577"/>
            <a:ext cx="22359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GIZ</a:t>
            </a:r>
            <a:endParaRPr lang="en-US" sz="9600" b="1" i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17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1309977"/>
            <a:ext cx="9144000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FF0000"/>
                </a:solidFill>
              </a:rPr>
              <a:t>GIZ</a:t>
            </a:r>
            <a:r>
              <a:rPr lang="en-US" sz="2600" b="1" dirty="0">
                <a:solidFill>
                  <a:srgbClr val="000000"/>
                </a:solidFill>
              </a:rPr>
              <a:t> </a:t>
            </a:r>
            <a:r>
              <a:rPr lang="en-US" sz="2600" b="1" dirty="0">
                <a:solidFill>
                  <a:srgbClr val="00B050"/>
                </a:solidFill>
              </a:rPr>
              <a:t>ORF</a:t>
            </a:r>
            <a:r>
              <a:rPr lang="en-US" sz="2600" b="1" dirty="0">
                <a:solidFill>
                  <a:srgbClr val="000000"/>
                </a:solidFill>
              </a:rPr>
              <a:t> </a:t>
            </a:r>
            <a:r>
              <a:rPr lang="en-US" sz="2600" b="1" dirty="0" smtClean="0">
                <a:solidFill>
                  <a:srgbClr val="FFC000"/>
                </a:solidFill>
              </a:rPr>
              <a:t>SEE</a:t>
            </a:r>
            <a:r>
              <a:rPr lang="en-US" sz="2600" b="1" dirty="0" smtClean="0">
                <a:solidFill>
                  <a:srgbClr val="000000"/>
                </a:solidFill>
              </a:rPr>
              <a:t> MMS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600" b="1" dirty="0" smtClean="0">
              <a:solidFill>
                <a:srgbClr val="000000"/>
              </a:solidFill>
            </a:endParaRPr>
          </a:p>
          <a:p>
            <a:pPr marL="342900" indent="-342900">
              <a:spcAft>
                <a:spcPts val="1200"/>
              </a:spcAft>
              <a:buClrTx/>
            </a:pPr>
            <a:r>
              <a:rPr lang="de-DE" sz="1600" kern="0" dirty="0" smtClean="0">
                <a:solidFill>
                  <a:srgbClr val="FF0000"/>
                </a:solidFill>
              </a:rPr>
              <a:t>	GIZ</a:t>
            </a:r>
            <a:r>
              <a:rPr lang="de-DE" sz="1600" kern="0" dirty="0" smtClean="0"/>
              <a:t> = </a:t>
            </a:r>
            <a:r>
              <a:rPr lang="de-DE" sz="1600" i="1" dirty="0" smtClean="0"/>
              <a:t>Deutsche Gesellschaft für Internationale Zusammenarbeit GmbH</a:t>
            </a:r>
          </a:p>
          <a:p>
            <a:pPr marL="342900" indent="-342900">
              <a:spcAft>
                <a:spcPts val="0"/>
              </a:spcAft>
              <a:buClrTx/>
            </a:pPr>
            <a:endParaRPr lang="de-DE" sz="1600" i="1" kern="0" dirty="0" smtClean="0"/>
          </a:p>
          <a:p>
            <a:pPr marL="1062900" lvl="2" indent="-342900">
              <a:spcAft>
                <a:spcPts val="1200"/>
              </a:spcAft>
            </a:pPr>
            <a:r>
              <a:rPr lang="de-DE" sz="1600" kern="0" dirty="0" smtClean="0">
                <a:solidFill>
                  <a:srgbClr val="00B050"/>
                </a:solidFill>
              </a:rPr>
              <a:t>	ORF</a:t>
            </a:r>
            <a:r>
              <a:rPr lang="de-DE" sz="1600" kern="0" dirty="0" smtClean="0"/>
              <a:t> </a:t>
            </a:r>
            <a:r>
              <a:rPr lang="de-DE" sz="1600" kern="0" dirty="0" smtClean="0">
                <a:solidFill>
                  <a:srgbClr val="FFC000"/>
                </a:solidFill>
              </a:rPr>
              <a:t>SEE</a:t>
            </a:r>
            <a:r>
              <a:rPr lang="de-DE" sz="1600" kern="0" dirty="0" smtClean="0"/>
              <a:t> = </a:t>
            </a:r>
            <a:r>
              <a:rPr lang="de-DE" sz="1600" i="1" kern="0" dirty="0" smtClean="0">
                <a:solidFill>
                  <a:srgbClr val="00B050"/>
                </a:solidFill>
              </a:rPr>
              <a:t>O</a:t>
            </a:r>
            <a:r>
              <a:rPr lang="de-DE" sz="1600" i="1" kern="0" dirty="0" smtClean="0"/>
              <a:t>pen </a:t>
            </a:r>
            <a:r>
              <a:rPr lang="de-DE" sz="1600" i="1" kern="0" dirty="0" smtClean="0">
                <a:solidFill>
                  <a:srgbClr val="00B050"/>
                </a:solidFill>
              </a:rPr>
              <a:t>R</a:t>
            </a:r>
            <a:r>
              <a:rPr lang="de-DE" sz="1600" i="1" kern="0" dirty="0" smtClean="0"/>
              <a:t>egional </a:t>
            </a:r>
            <a:r>
              <a:rPr lang="de-DE" sz="1600" i="1" kern="0" dirty="0" smtClean="0">
                <a:solidFill>
                  <a:srgbClr val="00B050"/>
                </a:solidFill>
              </a:rPr>
              <a:t>F</a:t>
            </a:r>
            <a:r>
              <a:rPr lang="de-DE" sz="1600" i="1" kern="0" dirty="0" smtClean="0"/>
              <a:t>unds for </a:t>
            </a:r>
            <a:r>
              <a:rPr lang="de-DE" sz="1600" i="1" kern="0" dirty="0" smtClean="0">
                <a:solidFill>
                  <a:srgbClr val="FFC000"/>
                </a:solidFill>
              </a:rPr>
              <a:t>S</a:t>
            </a:r>
            <a:r>
              <a:rPr lang="de-DE" sz="1600" i="1" kern="0" dirty="0" smtClean="0"/>
              <a:t>outh-</a:t>
            </a:r>
            <a:r>
              <a:rPr lang="de-DE" sz="1600" i="1" kern="0" dirty="0" smtClean="0">
                <a:solidFill>
                  <a:srgbClr val="FFC000"/>
                </a:solidFill>
              </a:rPr>
              <a:t>E</a:t>
            </a:r>
            <a:r>
              <a:rPr lang="de-DE" sz="1600" i="1" kern="0" dirty="0" smtClean="0"/>
              <a:t>ast </a:t>
            </a:r>
            <a:r>
              <a:rPr lang="de-DE" sz="1600" i="1" kern="0" dirty="0" smtClean="0">
                <a:solidFill>
                  <a:srgbClr val="FFC000"/>
                </a:solidFill>
              </a:rPr>
              <a:t>E</a:t>
            </a:r>
            <a:r>
              <a:rPr lang="de-DE" sz="1600" i="1" kern="0" dirty="0" smtClean="0"/>
              <a:t>urope</a:t>
            </a:r>
          </a:p>
          <a:p>
            <a:pPr marL="1062900" lvl="2" indent="-342900">
              <a:spcAft>
                <a:spcPts val="0"/>
              </a:spcAft>
            </a:pPr>
            <a:endParaRPr lang="de-DE" sz="1600" i="1" kern="0" dirty="0" smtClean="0"/>
          </a:p>
          <a:p>
            <a:pPr marL="2142900" lvl="5" indent="-342900">
              <a:spcBef>
                <a:spcPts val="600"/>
              </a:spcBef>
              <a:spcAft>
                <a:spcPts val="1200"/>
              </a:spcAft>
            </a:pPr>
            <a:r>
              <a:rPr lang="de-DE" sz="1600" kern="0" dirty="0" smtClean="0">
                <a:solidFill>
                  <a:srgbClr val="0070C0"/>
                </a:solidFill>
              </a:rPr>
              <a:t>MMS</a:t>
            </a:r>
            <a:r>
              <a:rPr lang="de-DE" sz="1600" kern="0" dirty="0" smtClean="0"/>
              <a:t> = </a:t>
            </a:r>
            <a:r>
              <a:rPr lang="de-DE" sz="1600" i="1" kern="0" dirty="0" smtClean="0">
                <a:solidFill>
                  <a:srgbClr val="0070C0"/>
                </a:solidFill>
              </a:rPr>
              <a:t>M</a:t>
            </a:r>
            <a:r>
              <a:rPr lang="de-DE" sz="1600" i="1" kern="0" dirty="0" smtClean="0"/>
              <a:t>odernization of </a:t>
            </a:r>
            <a:r>
              <a:rPr lang="de-DE" sz="1600" i="1" kern="0" dirty="0" smtClean="0">
                <a:solidFill>
                  <a:srgbClr val="0070C0"/>
                </a:solidFill>
              </a:rPr>
              <a:t>M</a:t>
            </a:r>
            <a:r>
              <a:rPr lang="de-DE" sz="1600" i="1" kern="0" dirty="0" smtClean="0"/>
              <a:t>unicipal </a:t>
            </a:r>
            <a:r>
              <a:rPr lang="de-DE" sz="1600" i="1" kern="0" dirty="0" smtClean="0">
                <a:solidFill>
                  <a:srgbClr val="0070C0"/>
                </a:solidFill>
              </a:rPr>
              <a:t>S</a:t>
            </a:r>
            <a:r>
              <a:rPr lang="de-DE" sz="1600" i="1" kern="0" dirty="0" smtClean="0"/>
              <a:t>ervices</a:t>
            </a:r>
            <a:endParaRPr lang="en-US" sz="2600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="" xmlns:p14="http://schemas.microsoft.com/office/powerpoint/2010/main" val="330077258"/>
              </p:ext>
            </p:extLst>
          </p:nvPr>
        </p:nvGraphicFramePr>
        <p:xfrm>
          <a:off x="6328229" y="1892798"/>
          <a:ext cx="2616200" cy="20913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="" xmlns:p14="http://schemas.microsoft.com/office/powerpoint/2010/main" val="2346210699"/>
              </p:ext>
            </p:extLst>
          </p:nvPr>
        </p:nvGraphicFramePr>
        <p:xfrm>
          <a:off x="6152025" y="4143822"/>
          <a:ext cx="2896439" cy="1204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7194744" y="5374130"/>
            <a:ext cx="1853720" cy="310645"/>
            <a:chOff x="1042718" y="854863"/>
            <a:chExt cx="1853720" cy="310645"/>
          </a:xfrm>
        </p:grpSpPr>
        <p:sp>
          <p:nvSpPr>
            <p:cNvPr id="16" name="Round Same Side Corner Rectangle 15"/>
            <p:cNvSpPr/>
            <p:nvPr/>
          </p:nvSpPr>
          <p:spPr>
            <a:xfrm rot="5400000">
              <a:off x="1814255" y="83326"/>
              <a:ext cx="310645" cy="1853720"/>
            </a:xfrm>
            <a:prstGeom prst="round2SameRect">
              <a:avLst/>
            </a:prstGeom>
          </p:spPr>
          <p:style>
            <a:lnRef idx="2">
              <a:schemeClr val="accent2">
                <a:tint val="40000"/>
                <a:alpha val="90000"/>
                <a:hueOff val="5090717"/>
                <a:satOff val="-3481"/>
                <a:lumOff val="4172"/>
                <a:alphaOff val="0"/>
              </a:schemeClr>
            </a:lnRef>
            <a:fillRef idx="1">
              <a:schemeClr val="accent2">
                <a:tint val="40000"/>
                <a:alpha val="90000"/>
                <a:hueOff val="5090717"/>
                <a:satOff val="-3481"/>
                <a:lumOff val="4172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5090717"/>
                <a:satOff val="-3481"/>
                <a:lumOff val="417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 Same Side Corner Rectangle 4"/>
            <p:cNvSpPr/>
            <p:nvPr/>
          </p:nvSpPr>
          <p:spPr>
            <a:xfrm>
              <a:off x="1042718" y="870027"/>
              <a:ext cx="1838556" cy="2803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400" b="0" dirty="0"/>
                <a:t>1</a:t>
              </a:r>
              <a:r>
                <a:rPr lang="en-US" sz="1400" b="0" kern="1200" dirty="0" smtClean="0"/>
                <a:t> Project</a:t>
              </a:r>
              <a:endParaRPr lang="en-US" sz="1400" b="0" kern="12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152025" y="5335300"/>
            <a:ext cx="1042718" cy="388307"/>
            <a:chOff x="0" y="816033"/>
            <a:chExt cx="1042718" cy="388307"/>
          </a:xfrm>
          <a:solidFill>
            <a:schemeClr val="accent4">
              <a:lumMod val="75000"/>
            </a:schemeClr>
          </a:solidFill>
        </p:grpSpPr>
        <p:sp>
          <p:nvSpPr>
            <p:cNvPr id="22" name="Rounded Rectangle 21"/>
            <p:cNvSpPr/>
            <p:nvPr/>
          </p:nvSpPr>
          <p:spPr>
            <a:xfrm>
              <a:off x="0" y="816033"/>
              <a:ext cx="1042718" cy="38830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5450428"/>
                <a:satOff val="-16130"/>
                <a:lumOff val="20393"/>
                <a:alphaOff val="0"/>
              </a:schemeClr>
            </a:fillRef>
            <a:effectRef idx="0">
              <a:schemeClr val="accent2">
                <a:hueOff val="5450428"/>
                <a:satOff val="-16130"/>
                <a:lumOff val="2039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6"/>
            <p:cNvSpPr/>
            <p:nvPr/>
          </p:nvSpPr>
          <p:spPr>
            <a:xfrm>
              <a:off x="18956" y="834989"/>
              <a:ext cx="1004806" cy="35039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20955" rIns="41910" bIns="20955" numCol="1" spcCol="1270" anchor="ctr" anchorCtr="0">
              <a:noAutofit/>
            </a:bodyPr>
            <a:lstStyle/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00" kern="1200" smtClean="0"/>
                <a:t>Consumers</a:t>
              </a:r>
              <a:endParaRPr lang="en-US" sz="1100" kern="1200"/>
            </a:p>
          </p:txBody>
        </p:sp>
      </p:grpSp>
      <p:sp>
        <p:nvSpPr>
          <p:cNvPr id="24" name="Inhaltsplatzhalter 4"/>
          <p:cNvSpPr>
            <a:spLocks noGrp="1"/>
          </p:cNvSpPr>
          <p:nvPr>
            <p:ph sz="half" idx="1"/>
          </p:nvPr>
        </p:nvSpPr>
        <p:spPr>
          <a:xfrm>
            <a:off x="0" y="4022274"/>
            <a:ext cx="5977719" cy="1982741"/>
          </a:xfrm>
        </p:spPr>
        <p:txBody>
          <a:bodyPr/>
          <a:lstStyle/>
          <a:p>
            <a:pPr marL="360000" indent="-360000">
              <a:buSzPct val="115000"/>
              <a:buFontTx/>
              <a:buChar char="•"/>
            </a:pPr>
            <a:r>
              <a:rPr lang="en-GB" sz="1400" b="1" dirty="0">
                <a:solidFill>
                  <a:schemeClr val="tx1"/>
                </a:solidFill>
                <a:cs typeface="Arial" charset="0"/>
              </a:rPr>
              <a:t>I</a:t>
            </a:r>
            <a:r>
              <a:rPr lang="en-GB" sz="1400" b="1" dirty="0" smtClean="0">
                <a:solidFill>
                  <a:schemeClr val="tx1"/>
                </a:solidFill>
                <a:cs typeface="Arial" charset="0"/>
              </a:rPr>
              <a:t>s </a:t>
            </a:r>
            <a:r>
              <a:rPr lang="en-GB" sz="1400" b="1" dirty="0">
                <a:solidFill>
                  <a:schemeClr val="tx1"/>
                </a:solidFill>
                <a:cs typeface="Arial" charset="0"/>
              </a:rPr>
              <a:t>a </a:t>
            </a:r>
            <a:r>
              <a:rPr lang="en-GB" sz="1400" b="1" dirty="0" smtClean="0">
                <a:solidFill>
                  <a:schemeClr val="tx1"/>
                </a:solidFill>
                <a:cs typeface="Arial" charset="0"/>
              </a:rPr>
              <a:t>100% </a:t>
            </a:r>
            <a:r>
              <a:rPr lang="en-GB" sz="1400" b="1" dirty="0">
                <a:solidFill>
                  <a:schemeClr val="tx1"/>
                </a:solidFill>
                <a:cs typeface="Arial" charset="0"/>
              </a:rPr>
              <a:t>federally owned organisation that operates on a public-benefit </a:t>
            </a:r>
            <a:r>
              <a:rPr lang="en-GB" sz="1400" b="1" dirty="0" smtClean="0">
                <a:solidFill>
                  <a:schemeClr val="tx1"/>
                </a:solidFill>
                <a:cs typeface="Arial" charset="0"/>
              </a:rPr>
              <a:t>basis </a:t>
            </a:r>
            <a:r>
              <a:rPr lang="en-GB" sz="1400" b="1" dirty="0" smtClean="0">
                <a:solidFill>
                  <a:schemeClr val="tx1"/>
                </a:solidFill>
              </a:rPr>
              <a:t>in more than 130 countries worldwide.</a:t>
            </a:r>
          </a:p>
          <a:p>
            <a:pPr marL="360000" indent="-360000">
              <a:buSzPct val="115000"/>
              <a:buFontTx/>
              <a:buChar char="•"/>
            </a:pPr>
            <a:r>
              <a:rPr lang="en-GB" sz="1400" b="1" dirty="0">
                <a:solidFill>
                  <a:schemeClr val="tx1"/>
                </a:solidFill>
              </a:rPr>
              <a:t>Corporate purpose: international cooperation for sustainable development and education activities around the </a:t>
            </a:r>
            <a:r>
              <a:rPr lang="en-GB" sz="1400" b="1" dirty="0" smtClean="0">
                <a:solidFill>
                  <a:schemeClr val="tx1"/>
                </a:solidFill>
              </a:rPr>
              <a:t>globe.</a:t>
            </a:r>
            <a:endParaRPr lang="en-GB" sz="1400" b="1" dirty="0">
              <a:solidFill>
                <a:schemeClr val="tx1"/>
              </a:solidFill>
              <a:cs typeface="Arial" charset="0"/>
            </a:endParaRPr>
          </a:p>
          <a:p>
            <a:pPr marL="360000" indent="-360000">
              <a:buSzPct val="115000"/>
              <a:buFontTx/>
              <a:buChar char="•"/>
            </a:pPr>
            <a:r>
              <a:rPr lang="en-GB" sz="1400" b="1" dirty="0" smtClean="0">
                <a:solidFill>
                  <a:schemeClr val="tx1"/>
                </a:solidFill>
              </a:rPr>
              <a:t>Employs around 16,500 staff members across the globe, some 70% of whom are employed locally as national personnel.</a:t>
            </a:r>
          </a:p>
          <a:p>
            <a:pPr marL="360000" indent="-360000">
              <a:buSzPct val="115000"/>
              <a:buFontTx/>
              <a:buChar char="•"/>
            </a:pPr>
            <a:r>
              <a:rPr lang="en-GB" sz="1400" b="1" dirty="0">
                <a:solidFill>
                  <a:schemeClr val="tx1"/>
                </a:solidFill>
                <a:cs typeface="Arial" charset="0"/>
              </a:rPr>
              <a:t>Volume of business in </a:t>
            </a:r>
            <a:r>
              <a:rPr lang="en-GB" sz="1400" b="1" dirty="0" smtClean="0">
                <a:solidFill>
                  <a:schemeClr val="tx1"/>
                </a:solidFill>
                <a:cs typeface="Arial" charset="0"/>
              </a:rPr>
              <a:t>2014: </a:t>
            </a:r>
            <a:r>
              <a:rPr lang="en-GB" sz="1400" b="1" dirty="0">
                <a:solidFill>
                  <a:schemeClr val="tx1"/>
                </a:solidFill>
              </a:rPr>
              <a:t>EUR</a:t>
            </a:r>
            <a:r>
              <a:rPr lang="en-GB" sz="1400" b="1" dirty="0">
                <a:solidFill>
                  <a:schemeClr val="tx1"/>
                </a:solidFill>
                <a:cs typeface="Arial" charset="0"/>
              </a:rPr>
              <a:t> 1.9 </a:t>
            </a:r>
            <a:r>
              <a:rPr lang="en-GB" sz="1400" b="1" dirty="0" smtClean="0">
                <a:solidFill>
                  <a:schemeClr val="tx1"/>
                </a:solidFill>
              </a:rPr>
              <a:t>billion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1512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17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26" name="Inhaltsplatzhalter 4"/>
          <p:cNvSpPr>
            <a:spLocks noGrp="1"/>
          </p:cNvSpPr>
          <p:nvPr>
            <p:ph idx="1"/>
          </p:nvPr>
        </p:nvSpPr>
        <p:spPr>
          <a:xfrm>
            <a:off x="1022579" y="1951249"/>
            <a:ext cx="8121421" cy="3816000"/>
          </a:xfrm>
        </p:spPr>
        <p:txBody>
          <a:bodyPr/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</a:rPr>
              <a:t>stablished </a:t>
            </a:r>
            <a:r>
              <a:rPr lang="en-US" sz="1600" b="1" dirty="0">
                <a:solidFill>
                  <a:schemeClr val="tx1"/>
                </a:solidFill>
              </a:rPr>
              <a:t>in January </a:t>
            </a:r>
            <a:r>
              <a:rPr lang="en-US" sz="1600" b="1" dirty="0" smtClean="0">
                <a:solidFill>
                  <a:schemeClr val="tx1"/>
                </a:solidFill>
              </a:rPr>
              <a:t>2007.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</a:pP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chemeClr val="tx1"/>
                </a:solidFill>
              </a:rPr>
              <a:t>Successful bilateral stories are taken to </a:t>
            </a:r>
            <a:r>
              <a:rPr lang="en-US" sz="1600" b="1" dirty="0">
                <a:solidFill>
                  <a:schemeClr val="tx1"/>
                </a:solidFill>
              </a:rPr>
              <a:t>a </a:t>
            </a:r>
            <a:r>
              <a:rPr lang="en-US" sz="1600" b="1" dirty="0" smtClean="0">
                <a:solidFill>
                  <a:schemeClr val="tx1"/>
                </a:solidFill>
              </a:rPr>
              <a:t>regional level to </a:t>
            </a:r>
            <a:r>
              <a:rPr lang="en-US" sz="1600" b="1" dirty="0">
                <a:solidFill>
                  <a:schemeClr val="tx1"/>
                </a:solidFill>
              </a:rPr>
              <a:t>build the capacities and to support EU integration </a:t>
            </a:r>
            <a:r>
              <a:rPr lang="en-US" sz="1600" b="1" dirty="0" smtClean="0">
                <a:solidFill>
                  <a:schemeClr val="tx1"/>
                </a:solidFill>
              </a:rPr>
              <a:t>through </a:t>
            </a:r>
            <a:r>
              <a:rPr lang="en-US" sz="1600" b="1" dirty="0">
                <a:solidFill>
                  <a:schemeClr val="tx1"/>
                </a:solidFill>
              </a:rPr>
              <a:t>regional </a:t>
            </a:r>
            <a:r>
              <a:rPr lang="en-US" sz="1600" b="1" dirty="0" smtClean="0">
                <a:solidFill>
                  <a:schemeClr val="tx1"/>
                </a:solidFill>
              </a:rPr>
              <a:t>projects.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b="1" dirty="0" smtClean="0">
                <a:solidFill>
                  <a:schemeClr val="tx1"/>
                </a:solidFill>
              </a:rPr>
              <a:t>As a </a:t>
            </a:r>
            <a:r>
              <a:rPr lang="en-US" sz="1600" b="1" dirty="0">
                <a:solidFill>
                  <a:schemeClr val="tx1"/>
                </a:solidFill>
              </a:rPr>
              <a:t>flexible </a:t>
            </a:r>
            <a:r>
              <a:rPr lang="en-US" sz="1600" b="1" dirty="0" smtClean="0">
                <a:solidFill>
                  <a:schemeClr val="tx1"/>
                </a:solidFill>
              </a:rPr>
              <a:t>advisory instrument</a:t>
            </a:r>
            <a:r>
              <a:rPr lang="en-US" sz="1600" b="1" dirty="0">
                <a:solidFill>
                  <a:schemeClr val="tx1"/>
                </a:solidFill>
              </a:rPr>
              <a:t>, </a:t>
            </a:r>
            <a:r>
              <a:rPr lang="en-US" sz="1600" b="1" dirty="0" smtClean="0">
                <a:solidFill>
                  <a:schemeClr val="tx1"/>
                </a:solidFill>
              </a:rPr>
              <a:t>ORFs </a:t>
            </a:r>
            <a:r>
              <a:rPr lang="en-US" sz="1600" b="1" dirty="0">
                <a:solidFill>
                  <a:schemeClr val="tx1"/>
                </a:solidFill>
              </a:rPr>
              <a:t>initiate and promote </a:t>
            </a:r>
            <a:r>
              <a:rPr lang="en-US" sz="1600" b="1" dirty="0" smtClean="0">
                <a:solidFill>
                  <a:schemeClr val="tx1"/>
                </a:solidFill>
              </a:rPr>
              <a:t>sustainable </a:t>
            </a:r>
            <a:r>
              <a:rPr lang="en-US" sz="1600" b="1" dirty="0">
                <a:solidFill>
                  <a:schemeClr val="tx1"/>
                </a:solidFill>
              </a:rPr>
              <a:t>regional </a:t>
            </a:r>
            <a:r>
              <a:rPr lang="en-US" sz="1600" b="1" dirty="0" smtClean="0">
                <a:solidFill>
                  <a:schemeClr val="tx1"/>
                </a:solidFill>
              </a:rPr>
              <a:t>cooperation.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</a:rPr>
              <a:t>A</a:t>
            </a:r>
            <a:r>
              <a:rPr lang="en-US" sz="1600" b="1" dirty="0" smtClean="0">
                <a:solidFill>
                  <a:schemeClr val="tx1"/>
                </a:solidFill>
              </a:rPr>
              <a:t>dvises </a:t>
            </a:r>
            <a:r>
              <a:rPr lang="en-US" sz="1600" b="1" dirty="0">
                <a:solidFill>
                  <a:schemeClr val="tx1"/>
                </a:solidFill>
              </a:rPr>
              <a:t>partners in </a:t>
            </a:r>
            <a:r>
              <a:rPr lang="en-US" sz="1600" b="1" dirty="0" smtClean="0">
                <a:solidFill>
                  <a:schemeClr val="tx1"/>
                </a:solidFill>
              </a:rPr>
              <a:t>project development</a:t>
            </a:r>
            <a:r>
              <a:rPr lang="en-US" sz="1600" b="1" dirty="0">
                <a:solidFill>
                  <a:schemeClr val="tx1"/>
                </a:solidFill>
              </a:rPr>
              <a:t>, technical issues and project management by providing </a:t>
            </a:r>
            <a:r>
              <a:rPr lang="en-US" sz="1600" b="1" dirty="0" smtClean="0">
                <a:solidFill>
                  <a:schemeClr val="tx1"/>
                </a:solidFill>
              </a:rPr>
              <a:t>services such </a:t>
            </a:r>
            <a:r>
              <a:rPr lang="en-US" sz="1600" b="1" dirty="0">
                <a:solidFill>
                  <a:schemeClr val="tx1"/>
                </a:solidFill>
              </a:rPr>
              <a:t>as network building, knowledge management and training to </a:t>
            </a:r>
            <a:r>
              <a:rPr lang="en-US" sz="1600" b="1" dirty="0" smtClean="0">
                <a:solidFill>
                  <a:schemeClr val="tx1"/>
                </a:solidFill>
              </a:rPr>
              <a:t>enhance cooperation </a:t>
            </a:r>
            <a:r>
              <a:rPr lang="en-US" sz="1600" b="1" dirty="0">
                <a:solidFill>
                  <a:schemeClr val="tx1"/>
                </a:solidFill>
              </a:rPr>
              <a:t>in dealing with the challenges of regional </a:t>
            </a:r>
            <a:r>
              <a:rPr lang="en-US" sz="1600" b="1" dirty="0" smtClean="0">
                <a:solidFill>
                  <a:schemeClr val="tx1"/>
                </a:solidFill>
              </a:rPr>
              <a:t>integration.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en-US" sz="1600" b="1" dirty="0" smtClean="0">
              <a:solidFill>
                <a:schemeClr val="tx1"/>
              </a:solidFill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tx1"/>
                </a:solidFill>
              </a:rPr>
              <a:t>P</a:t>
            </a:r>
            <a:r>
              <a:rPr lang="en-US" sz="1600" b="1" dirty="0" smtClean="0">
                <a:solidFill>
                  <a:schemeClr val="tx1"/>
                </a:solidFill>
              </a:rPr>
              <a:t>ublic </a:t>
            </a:r>
            <a:r>
              <a:rPr lang="en-US" sz="1600" b="1" dirty="0">
                <a:solidFill>
                  <a:schemeClr val="tx1"/>
                </a:solidFill>
              </a:rPr>
              <a:t>and private </a:t>
            </a:r>
            <a:r>
              <a:rPr lang="en-US" sz="1600" b="1" dirty="0" smtClean="0">
                <a:solidFill>
                  <a:schemeClr val="tx1"/>
                </a:solidFill>
              </a:rPr>
              <a:t>organisations </a:t>
            </a:r>
            <a:r>
              <a:rPr lang="en-US" sz="1600" b="1" dirty="0">
                <a:solidFill>
                  <a:schemeClr val="tx1"/>
                </a:solidFill>
              </a:rPr>
              <a:t>as well as </a:t>
            </a:r>
            <a:r>
              <a:rPr lang="en-US" sz="1600" b="1" dirty="0" smtClean="0">
                <a:solidFill>
                  <a:schemeClr val="tx1"/>
                </a:solidFill>
              </a:rPr>
              <a:t>civil society </a:t>
            </a:r>
            <a:r>
              <a:rPr lang="en-US" sz="1600" b="1" dirty="0">
                <a:solidFill>
                  <a:schemeClr val="tx1"/>
                </a:solidFill>
              </a:rPr>
              <a:t>of the </a:t>
            </a:r>
            <a:r>
              <a:rPr lang="en-US" sz="1600" b="1" dirty="0" smtClean="0">
                <a:solidFill>
                  <a:schemeClr val="tx1"/>
                </a:solidFill>
              </a:rPr>
              <a:t>SEE countries – </a:t>
            </a:r>
            <a:r>
              <a:rPr lang="en-US" sz="1600" b="1" dirty="0">
                <a:solidFill>
                  <a:schemeClr val="tx1"/>
                </a:solidFill>
              </a:rPr>
              <a:t>Albania, Bosnia </a:t>
            </a:r>
            <a:r>
              <a:rPr lang="en-US" sz="1600" b="1" dirty="0" smtClean="0">
                <a:solidFill>
                  <a:schemeClr val="tx1"/>
                </a:solidFill>
              </a:rPr>
              <a:t>and Herzegovina, </a:t>
            </a:r>
            <a:r>
              <a:rPr lang="en-US" sz="1600" b="1" dirty="0" smtClean="0">
                <a:solidFill>
                  <a:schemeClr val="bg1">
                    <a:lumMod val="65000"/>
                  </a:schemeClr>
                </a:solidFill>
              </a:rPr>
              <a:t>Croatia,</a:t>
            </a:r>
            <a:r>
              <a:rPr lang="en-US" sz="1600" b="1" dirty="0" smtClean="0">
                <a:solidFill>
                  <a:schemeClr val="tx1"/>
                </a:solidFill>
              </a:rPr>
              <a:t> Kosovo</a:t>
            </a:r>
            <a:r>
              <a:rPr lang="en-US" sz="1600" b="1" dirty="0">
                <a:solidFill>
                  <a:schemeClr val="tx1"/>
                </a:solidFill>
              </a:rPr>
              <a:t>, Macedonia, </a:t>
            </a:r>
            <a:r>
              <a:rPr lang="en-US" sz="1600" b="1" dirty="0" smtClean="0">
                <a:solidFill>
                  <a:schemeClr val="tx1"/>
                </a:solidFill>
              </a:rPr>
              <a:t>Montenegro and Serbia.</a:t>
            </a:r>
            <a:endParaRPr lang="de-DE" sz="1600" b="1" dirty="0">
              <a:solidFill>
                <a:schemeClr val="tx1"/>
              </a:solidFill>
            </a:endParaRPr>
          </a:p>
        </p:txBody>
      </p:sp>
      <p:sp>
        <p:nvSpPr>
          <p:cNvPr id="27" name="Titel 1"/>
          <p:cNvSpPr>
            <a:spLocks noGrp="1"/>
          </p:cNvSpPr>
          <p:nvPr>
            <p:ph type="title"/>
          </p:nvPr>
        </p:nvSpPr>
        <p:spPr>
          <a:xfrm>
            <a:off x="313266" y="1177778"/>
            <a:ext cx="8926650" cy="617928"/>
          </a:xfrm>
        </p:spPr>
        <p:txBody>
          <a:bodyPr/>
          <a:lstStyle/>
          <a:p>
            <a:r>
              <a:rPr lang="en-US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Regional Funds for South-East Europe (ORF SEE)…</a:t>
            </a:r>
            <a:endParaRPr lang="de-DE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Inhaltsplatzhalter 4"/>
          <p:cNvSpPr txBox="1">
            <a:spLocks/>
          </p:cNvSpPr>
          <p:nvPr/>
        </p:nvSpPr>
        <p:spPr bwMode="auto">
          <a:xfrm>
            <a:off x="218368" y="1992193"/>
            <a:ext cx="1039906" cy="411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kern="0" dirty="0">
                <a:solidFill>
                  <a:srgbClr val="C80F0F"/>
                </a:solidFill>
              </a:rPr>
              <a:t>When</a:t>
            </a:r>
            <a:r>
              <a:rPr lang="en-US" sz="1600" kern="0" dirty="0" smtClean="0">
                <a:solidFill>
                  <a:srgbClr val="C80F0F"/>
                </a:solidFill>
              </a:rPr>
              <a:t>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kern="0" dirty="0" smtClean="0">
                <a:solidFill>
                  <a:srgbClr val="C80F0F"/>
                </a:solidFill>
              </a:rPr>
              <a:t>Why</a:t>
            </a:r>
            <a:r>
              <a:rPr lang="en-US" sz="1600" kern="0" dirty="0">
                <a:solidFill>
                  <a:srgbClr val="C80F0F"/>
                </a:solidFill>
              </a:rPr>
              <a:t>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 smtClean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kern="0" dirty="0" smtClean="0">
                <a:solidFill>
                  <a:srgbClr val="C80F0F"/>
                </a:solidFill>
              </a:rPr>
              <a:t>How</a:t>
            </a:r>
            <a:r>
              <a:rPr lang="en-US" sz="1600" kern="0" dirty="0">
                <a:solidFill>
                  <a:srgbClr val="C80F0F"/>
                </a:solidFill>
              </a:rPr>
              <a:t>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 smtClean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kern="0" dirty="0" smtClean="0">
                <a:solidFill>
                  <a:srgbClr val="C80F0F"/>
                </a:solidFill>
              </a:rPr>
              <a:t>What</a:t>
            </a:r>
            <a:r>
              <a:rPr lang="en-US" sz="1600" kern="0" dirty="0">
                <a:solidFill>
                  <a:srgbClr val="C80F0F"/>
                </a:solidFill>
              </a:rPr>
              <a:t>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 smtClean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 smtClean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1600" kern="0" dirty="0" smtClean="0">
              <a:solidFill>
                <a:srgbClr val="C80F0F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kern="0" dirty="0" smtClean="0">
                <a:solidFill>
                  <a:srgbClr val="C80F0F"/>
                </a:solidFill>
              </a:rPr>
              <a:t>Who</a:t>
            </a:r>
            <a:r>
              <a:rPr lang="en-US" sz="1600" kern="0" dirty="0">
                <a:solidFill>
                  <a:srgbClr val="C80F0F"/>
                </a:solidFill>
              </a:rPr>
              <a:t>?</a:t>
            </a:r>
          </a:p>
          <a:p>
            <a:endParaRPr lang="en-US" sz="1700" kern="0" dirty="0">
              <a:solidFill>
                <a:srgbClr val="C80F0F"/>
              </a:solidFill>
            </a:endParaRPr>
          </a:p>
          <a:p>
            <a:endParaRPr lang="de-DE" sz="1700" kern="0" dirty="0">
              <a:solidFill>
                <a:srgbClr val="C80F0F"/>
              </a:solidFill>
            </a:endParaRPr>
          </a:p>
        </p:txBody>
      </p:sp>
      <p:sp>
        <p:nvSpPr>
          <p:cNvPr id="29" name="Titel 1"/>
          <p:cNvSpPr txBox="1">
            <a:spLocks/>
          </p:cNvSpPr>
          <p:nvPr/>
        </p:nvSpPr>
        <p:spPr bwMode="auto">
          <a:xfrm>
            <a:off x="787400" y="5886270"/>
            <a:ext cx="8356600" cy="45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6E645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…new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for regional cooperation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1512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17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292614" y="1790156"/>
            <a:ext cx="8520553" cy="3910849"/>
            <a:chOff x="251520" y="1336777"/>
            <a:chExt cx="8520553" cy="3910849"/>
          </a:xfrm>
        </p:grpSpPr>
        <p:sp>
          <p:nvSpPr>
            <p:cNvPr id="39" name="Oval 38"/>
            <p:cNvSpPr/>
            <p:nvPr/>
          </p:nvSpPr>
          <p:spPr>
            <a:xfrm>
              <a:off x="2736851" y="1336777"/>
              <a:ext cx="2917304" cy="142543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glow rad="63500">
                <a:schemeClr val="accent2">
                  <a:satMod val="175000"/>
                  <a:alpha val="40000"/>
                </a:schemeClr>
              </a:glow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3200" b="1" dirty="0">
                  <a:solidFill>
                    <a:srgbClr val="002060"/>
                  </a:solidFill>
                </a:rPr>
                <a:t>ORF sectors </a:t>
              </a:r>
              <a:endParaRPr lang="mk-MK" sz="3200" b="1" dirty="0">
                <a:solidFill>
                  <a:srgbClr val="00206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251520" y="2492896"/>
              <a:ext cx="1368177" cy="72008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1800" b="1" dirty="0">
                  <a:solidFill>
                    <a:srgbClr val="000000"/>
                  </a:solidFill>
                </a:rPr>
                <a:t>Energy Efficiency</a:t>
              </a:r>
              <a:endParaRPr lang="mk-MK" sz="1800" b="1" dirty="0">
                <a:solidFill>
                  <a:srgbClr val="000000"/>
                </a:solidFill>
              </a:endParaRPr>
            </a:p>
          </p:txBody>
        </p:sp>
        <p:sp>
          <p:nvSpPr>
            <p:cNvPr id="41" name="Flowchart: Alternate Process 40"/>
            <p:cNvSpPr/>
            <p:nvPr/>
          </p:nvSpPr>
          <p:spPr>
            <a:xfrm>
              <a:off x="1561769" y="3439961"/>
              <a:ext cx="1398791" cy="792088"/>
            </a:xfrm>
            <a:prstGeom prst="flowChartAlternateProcess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1800" b="1" dirty="0">
                  <a:solidFill>
                    <a:srgbClr val="000000"/>
                  </a:solidFill>
                </a:rPr>
                <a:t>Legal Reform</a:t>
              </a:r>
              <a:endParaRPr lang="mk-MK" sz="1800" b="1" dirty="0">
                <a:solidFill>
                  <a:srgbClr val="000000"/>
                </a:solidFill>
              </a:endParaRPr>
            </a:p>
          </p:txBody>
        </p:sp>
        <p:sp>
          <p:nvSpPr>
            <p:cNvPr id="42" name="Flowchart: Alternate Process 41"/>
            <p:cNvSpPr/>
            <p:nvPr/>
          </p:nvSpPr>
          <p:spPr>
            <a:xfrm>
              <a:off x="3275856" y="4455538"/>
              <a:ext cx="2016224" cy="792088"/>
            </a:xfrm>
            <a:prstGeom prst="flowChartAlternateProcess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1800" b="1" dirty="0">
                  <a:solidFill>
                    <a:srgbClr val="000000"/>
                  </a:solidFill>
                </a:rPr>
                <a:t>Modernization of Municipal Services</a:t>
              </a:r>
              <a:endParaRPr lang="mk-MK" sz="1800" b="1" dirty="0">
                <a:solidFill>
                  <a:srgbClr val="000000"/>
                </a:solidFill>
              </a:endParaRPr>
            </a:p>
          </p:txBody>
        </p:sp>
        <p:sp>
          <p:nvSpPr>
            <p:cNvPr id="43" name="Flowchart: Alternate Process 42"/>
            <p:cNvSpPr/>
            <p:nvPr/>
          </p:nvSpPr>
          <p:spPr>
            <a:xfrm>
              <a:off x="6889098" y="2762207"/>
              <a:ext cx="1882975" cy="792088"/>
            </a:xfrm>
            <a:prstGeom prst="flowChartAlternateProcess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1800" b="1" dirty="0">
                  <a:solidFill>
                    <a:schemeClr val="tx1"/>
                  </a:solidFill>
                </a:rPr>
                <a:t>Biodiversity </a:t>
              </a:r>
              <a:r>
                <a:rPr lang="en-US" sz="1800" b="1" dirty="0" smtClean="0">
                  <a:solidFill>
                    <a:schemeClr val="tx1"/>
                  </a:solidFill>
                </a:rPr>
                <a:t>(from </a:t>
              </a:r>
              <a:r>
                <a:rPr lang="en-US" sz="1800" b="1" dirty="0">
                  <a:solidFill>
                    <a:schemeClr val="tx1"/>
                  </a:solidFill>
                </a:rPr>
                <a:t>2015)</a:t>
              </a:r>
              <a:endParaRPr lang="mk-MK" sz="1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Arrow Connector 43"/>
            <p:cNvCxnSpPr>
              <a:stCxn id="39" idx="2"/>
              <a:endCxn id="40" idx="0"/>
            </p:cNvCxnSpPr>
            <p:nvPr/>
          </p:nvCxnSpPr>
          <p:spPr>
            <a:xfrm flipH="1">
              <a:off x="935609" y="2049492"/>
              <a:ext cx="1801242" cy="443404"/>
            </a:xfrm>
            <a:prstGeom prst="straightConnector1">
              <a:avLst/>
            </a:prstGeom>
            <a:ln>
              <a:solidFill>
                <a:srgbClr val="C000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39" idx="4"/>
              <a:endCxn id="41" idx="0"/>
            </p:cNvCxnSpPr>
            <p:nvPr/>
          </p:nvCxnSpPr>
          <p:spPr>
            <a:xfrm flipH="1">
              <a:off x="2261165" y="2762207"/>
              <a:ext cx="1934338" cy="677754"/>
            </a:xfrm>
            <a:prstGeom prst="straightConnector1">
              <a:avLst/>
            </a:prstGeom>
            <a:ln>
              <a:solidFill>
                <a:srgbClr val="C000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4"/>
              <a:endCxn id="42" idx="0"/>
            </p:cNvCxnSpPr>
            <p:nvPr/>
          </p:nvCxnSpPr>
          <p:spPr>
            <a:xfrm>
              <a:off x="4195503" y="2762207"/>
              <a:ext cx="88465" cy="1693331"/>
            </a:xfrm>
            <a:prstGeom prst="straightConnector1">
              <a:avLst/>
            </a:prstGeom>
            <a:ln>
              <a:solidFill>
                <a:srgbClr val="C000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39" idx="4"/>
              <a:endCxn id="48" idx="0"/>
            </p:cNvCxnSpPr>
            <p:nvPr/>
          </p:nvCxnSpPr>
          <p:spPr>
            <a:xfrm>
              <a:off x="4195503" y="2762207"/>
              <a:ext cx="2100204" cy="870328"/>
            </a:xfrm>
            <a:prstGeom prst="straightConnector1">
              <a:avLst/>
            </a:prstGeom>
            <a:ln>
              <a:solidFill>
                <a:srgbClr val="C000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Flowchart: Alternate Process 47"/>
            <p:cNvSpPr/>
            <p:nvPr/>
          </p:nvSpPr>
          <p:spPr>
            <a:xfrm>
              <a:off x="5563085" y="3632535"/>
              <a:ext cx="1465244" cy="792088"/>
            </a:xfrm>
            <a:prstGeom prst="flowChartAlternateProcess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r>
                <a:rPr lang="en-US" sz="1800" b="1" dirty="0">
                  <a:solidFill>
                    <a:srgbClr val="000000"/>
                  </a:solidFill>
                </a:rPr>
                <a:t>Foreign Trade Promotion</a:t>
              </a:r>
              <a:endParaRPr lang="mk-MK" sz="18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49" name="Straight Arrow Connector 48"/>
            <p:cNvCxnSpPr>
              <a:stCxn id="39" idx="6"/>
              <a:endCxn id="43" idx="0"/>
            </p:cNvCxnSpPr>
            <p:nvPr/>
          </p:nvCxnSpPr>
          <p:spPr>
            <a:xfrm>
              <a:off x="5654155" y="2049492"/>
              <a:ext cx="2176431" cy="712715"/>
            </a:xfrm>
            <a:prstGeom prst="straightConnector1">
              <a:avLst/>
            </a:prstGeom>
            <a:ln>
              <a:solidFill>
                <a:srgbClr val="C00000"/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itel 1"/>
          <p:cNvSpPr>
            <a:spLocks noGrp="1"/>
          </p:cNvSpPr>
          <p:nvPr>
            <p:ph type="title"/>
          </p:nvPr>
        </p:nvSpPr>
        <p:spPr>
          <a:xfrm>
            <a:off x="664890" y="1172227"/>
            <a:ext cx="7776000" cy="617928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Open Regional Funds for South-East </a:t>
            </a:r>
            <a:r>
              <a:rPr lang="en-US" b="1" dirty="0" smtClean="0">
                <a:solidFill>
                  <a:schemeClr val="tx1"/>
                </a:solidFill>
              </a:rPr>
              <a:t>Europe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51" name="Flowchart: Alternate Process 50"/>
          <p:cNvSpPr/>
          <p:nvPr/>
        </p:nvSpPr>
        <p:spPr>
          <a:xfrm>
            <a:off x="292614" y="5910368"/>
            <a:ext cx="8520553" cy="580126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solidFill>
              <a:srgbClr val="00B05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rgbClr val="000000"/>
                </a:solidFill>
              </a:rPr>
              <a:t>ORF EU Integration module - </a:t>
            </a:r>
            <a:r>
              <a:rPr lang="en-US" sz="1400" b="1" dirty="0">
                <a:solidFill>
                  <a:srgbClr val="00B050"/>
                </a:solidFill>
              </a:rPr>
              <a:t>supports the </a:t>
            </a:r>
            <a:r>
              <a:rPr lang="en-US" sz="1400" b="1" dirty="0" smtClean="0">
                <a:solidFill>
                  <a:srgbClr val="00B050"/>
                </a:solidFill>
              </a:rPr>
              <a:t>sector </a:t>
            </a:r>
            <a:r>
              <a:rPr lang="en-US" sz="1400" b="1" dirty="0">
                <a:solidFill>
                  <a:srgbClr val="00B050"/>
                </a:solidFill>
              </a:rPr>
              <a:t>ORFs through measures for the development and management of networks and strengthens the joint focus on EU integration</a:t>
            </a:r>
            <a:endParaRPr lang="mk-MK" sz="1400" b="1" dirty="0">
              <a:solidFill>
                <a:srgbClr val="00B050"/>
              </a:solidFill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2925216" y="4648494"/>
            <a:ext cx="2799691" cy="1343850"/>
          </a:xfrm>
          <a:prstGeom prst="ellipse">
            <a:avLst/>
          </a:prstGeom>
          <a:noFill/>
          <a:ln w="381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1" i="0" u="none" strike="noStrike" cap="none" normalizeH="0" baseline="0" dirty="0" smtClean="0">
              <a:ln>
                <a:noFill/>
              </a:ln>
              <a:noFill/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87326" y="5136433"/>
            <a:ext cx="2888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2060"/>
                </a:solidFill>
              </a:rPr>
              <a:t>Water &amp; waste water related service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1512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768" y="5020573"/>
            <a:ext cx="2031813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581" y="5020573"/>
            <a:ext cx="1921745" cy="128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691440"/>
            <a:ext cx="7776000" cy="296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solidFill>
                  <a:schemeClr val="tx1"/>
                </a:solidFill>
              </a:rPr>
              <a:t>Commissioned </a:t>
            </a:r>
            <a:r>
              <a:rPr lang="en-US" sz="1600" dirty="0" smtClean="0">
                <a:solidFill>
                  <a:schemeClr val="tx1"/>
                </a:solidFill>
              </a:rPr>
              <a:t>by: </a:t>
            </a:r>
            <a:r>
              <a:rPr lang="en-US" sz="1600" b="0" dirty="0">
                <a:solidFill>
                  <a:schemeClr val="tx1"/>
                </a:solidFill>
              </a:rPr>
              <a:t>German Federal Ministry for Economic </a:t>
            </a:r>
            <a:r>
              <a:rPr lang="en-US" sz="1600" b="0" dirty="0" smtClean="0">
                <a:solidFill>
                  <a:schemeClr val="tx1"/>
                </a:solidFill>
              </a:rPr>
              <a:t>Cooperation and </a:t>
            </a:r>
            <a:r>
              <a:rPr lang="en-US" sz="1600" b="0" dirty="0">
                <a:solidFill>
                  <a:schemeClr val="tx1"/>
                </a:solidFill>
              </a:rPr>
              <a:t>Development (</a:t>
            </a:r>
            <a:r>
              <a:rPr lang="en-US" sz="1600" dirty="0">
                <a:solidFill>
                  <a:schemeClr val="tx1"/>
                </a:solidFill>
              </a:rPr>
              <a:t>BMZ</a:t>
            </a:r>
            <a:r>
              <a:rPr lang="en-US" sz="1600" b="0" dirty="0" smtClean="0">
                <a:solidFill>
                  <a:schemeClr val="tx1"/>
                </a:solidFill>
              </a:rPr>
              <a:t>) / </a:t>
            </a:r>
            <a:r>
              <a:rPr lang="en-US" sz="1600" b="0" dirty="0">
                <a:solidFill>
                  <a:schemeClr val="tx1"/>
                </a:solidFill>
              </a:rPr>
              <a:t>Swiss Agency </a:t>
            </a:r>
            <a:r>
              <a:rPr lang="en-US" sz="1600" b="0" dirty="0" smtClean="0">
                <a:solidFill>
                  <a:schemeClr val="tx1"/>
                </a:solidFill>
              </a:rPr>
              <a:t>for Development </a:t>
            </a:r>
            <a:r>
              <a:rPr lang="en-US" sz="1600" b="0" dirty="0">
                <a:solidFill>
                  <a:schemeClr val="tx1"/>
                </a:solidFill>
              </a:rPr>
              <a:t>and Cooperation (</a:t>
            </a:r>
            <a:r>
              <a:rPr lang="en-US" sz="1600" dirty="0" smtClean="0">
                <a:solidFill>
                  <a:schemeClr val="tx1"/>
                </a:solidFill>
              </a:rPr>
              <a:t>SDC</a:t>
            </a:r>
            <a:r>
              <a:rPr lang="en-US" sz="1600" b="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Countries: </a:t>
            </a:r>
            <a:r>
              <a:rPr lang="en-US" sz="1600" b="0" dirty="0">
                <a:solidFill>
                  <a:schemeClr val="tx1"/>
                </a:solidFill>
              </a:rPr>
              <a:t>Albania, Bosnia and Herzegovina, </a:t>
            </a:r>
            <a:r>
              <a:rPr lang="en-US" sz="1600" b="0" dirty="0" smtClean="0">
                <a:solidFill>
                  <a:schemeClr val="tx1"/>
                </a:solidFill>
              </a:rPr>
              <a:t>Kosovo, Macedonia, </a:t>
            </a:r>
            <a:r>
              <a:rPr lang="en-US" sz="1600" b="0" dirty="0">
                <a:solidFill>
                  <a:schemeClr val="tx1"/>
                </a:solidFill>
              </a:rPr>
              <a:t>Montenegro and Serbia</a:t>
            </a:r>
            <a:endParaRPr lang="en-US" sz="1600" b="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Duration: Phase I </a:t>
            </a:r>
            <a:r>
              <a:rPr lang="en-US" sz="1600" b="0" dirty="0" smtClean="0">
                <a:solidFill>
                  <a:schemeClr val="tx1"/>
                </a:solidFill>
              </a:rPr>
              <a:t>2007 – 2013 / </a:t>
            </a:r>
            <a:r>
              <a:rPr lang="en-US" sz="1600" dirty="0" smtClean="0">
                <a:solidFill>
                  <a:schemeClr val="tx1"/>
                </a:solidFill>
              </a:rPr>
              <a:t>Phase II </a:t>
            </a:r>
            <a:r>
              <a:rPr lang="en-US" sz="1600" b="0" dirty="0" smtClean="0">
                <a:solidFill>
                  <a:schemeClr val="tx1"/>
                </a:solidFill>
              </a:rPr>
              <a:t>2013 – 2016 / </a:t>
            </a:r>
            <a:r>
              <a:rPr lang="en-US" sz="1600" dirty="0" smtClean="0">
                <a:solidFill>
                  <a:schemeClr val="tx1"/>
                </a:solidFill>
              </a:rPr>
              <a:t>Phase III </a:t>
            </a:r>
            <a:r>
              <a:rPr lang="en-US" sz="1600" b="0" dirty="0" smtClean="0">
                <a:solidFill>
                  <a:schemeClr val="tx1"/>
                </a:solidFill>
              </a:rPr>
              <a:t>2016 – 2018  </a:t>
            </a:r>
            <a:endParaRPr lang="en-US" sz="1600" b="0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Focus Areas: </a:t>
            </a:r>
            <a:r>
              <a:rPr lang="en-US" sz="1600" dirty="0">
                <a:solidFill>
                  <a:schemeClr val="tx1"/>
                </a:solidFill>
              </a:rPr>
              <a:t>water supply and </a:t>
            </a:r>
            <a:r>
              <a:rPr lang="en-US" sz="1600" dirty="0" smtClean="0">
                <a:solidFill>
                  <a:schemeClr val="tx1"/>
                </a:solidFill>
              </a:rPr>
              <a:t>disposal</a:t>
            </a:r>
            <a:r>
              <a:rPr lang="en-US" sz="1600" b="0" dirty="0" smtClean="0">
                <a:solidFill>
                  <a:schemeClr val="tx1"/>
                </a:solidFill>
              </a:rPr>
              <a:t>, waste </a:t>
            </a:r>
            <a:r>
              <a:rPr lang="en-US" sz="1600" b="0" dirty="0">
                <a:solidFill>
                  <a:schemeClr val="tx1"/>
                </a:solidFill>
              </a:rPr>
              <a:t>management, improvement of the range of services </a:t>
            </a:r>
            <a:r>
              <a:rPr lang="en-US" sz="1600" b="0" dirty="0" smtClean="0">
                <a:solidFill>
                  <a:schemeClr val="tx1"/>
                </a:solidFill>
              </a:rPr>
              <a:t>offered by </a:t>
            </a:r>
            <a:r>
              <a:rPr lang="en-US" sz="1600" b="0" dirty="0">
                <a:solidFill>
                  <a:schemeClr val="tx1"/>
                </a:solidFill>
              </a:rPr>
              <a:t>municipalities, and capacity building for municipal </a:t>
            </a:r>
            <a:r>
              <a:rPr lang="en-US" sz="1600" b="0" dirty="0" smtClean="0">
                <a:solidFill>
                  <a:schemeClr val="tx1"/>
                </a:solidFill>
              </a:rPr>
              <a:t>management structures.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kern="0" dirty="0" smtClean="0">
                <a:solidFill>
                  <a:schemeClr val="tx1"/>
                </a:solidFill>
              </a:rPr>
              <a:t>Total Budget:</a:t>
            </a:r>
            <a:r>
              <a:rPr lang="en-US" sz="1600" b="0" kern="0" dirty="0" smtClean="0">
                <a:solidFill>
                  <a:schemeClr val="tx1"/>
                </a:solidFill>
              </a:rPr>
              <a:t> </a:t>
            </a:r>
            <a:r>
              <a:rPr lang="en-US" sz="1600" kern="0" dirty="0" smtClean="0">
                <a:solidFill>
                  <a:schemeClr val="tx1"/>
                </a:solidFill>
              </a:rPr>
              <a:t>9,5</a:t>
            </a:r>
            <a:r>
              <a:rPr lang="en-US" sz="1600" b="0" kern="0" dirty="0" smtClean="0">
                <a:solidFill>
                  <a:schemeClr val="tx1"/>
                </a:solidFill>
              </a:rPr>
              <a:t> M€</a:t>
            </a:r>
            <a:endParaRPr lang="bs-Latn-BA" sz="1600" b="0" kern="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de-DE" sz="2400" dirty="0" smtClean="0">
                <a:solidFill>
                  <a:schemeClr val="tx1"/>
                </a:solidFill>
              </a:rPr>
              <a:t>GIZ Open Regional Funds South-East Europe</a:t>
            </a:r>
          </a:p>
          <a:p>
            <a:pPr algn="ctr">
              <a:buClr>
                <a:srgbClr val="C00000"/>
              </a:buClr>
            </a:pPr>
            <a:r>
              <a:rPr lang="de-DE" sz="2400" dirty="0" smtClean="0">
                <a:solidFill>
                  <a:schemeClr val="tx1"/>
                </a:solidFill>
              </a:rPr>
              <a:t>Modernization of Municiapal Services</a:t>
            </a:r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16" name="Content Placeholder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Grafik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8" name="Picture 17"/>
          <p:cNvPicPr preferRelativeResize="0"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5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2669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691440"/>
            <a:ext cx="7776000" cy="296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Font typeface="+mj-lt"/>
              <a:buAutoNum type="arabicPeriod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+mj-lt"/>
              <a:buAutoNum type="arabicPeriod"/>
            </a:pPr>
            <a:r>
              <a:rPr lang="en-US" sz="1600" dirty="0" smtClean="0">
                <a:solidFill>
                  <a:schemeClr val="tx1"/>
                </a:solidFill>
              </a:rPr>
              <a:t>Asset </a:t>
            </a:r>
            <a:r>
              <a:rPr lang="en-US" sz="1600" dirty="0">
                <a:solidFill>
                  <a:schemeClr val="tx1"/>
                </a:solidFill>
              </a:rPr>
              <a:t>Management in </a:t>
            </a:r>
            <a:r>
              <a:rPr lang="en-US" sz="1600" dirty="0" smtClean="0">
                <a:solidFill>
                  <a:schemeClr val="tx1"/>
                </a:solidFill>
              </a:rPr>
              <a:t>Water </a:t>
            </a:r>
            <a:r>
              <a:rPr lang="en-US" sz="1600" dirty="0">
                <a:solidFill>
                  <a:schemeClr val="tx1"/>
                </a:solidFill>
              </a:rPr>
              <a:t>and </a:t>
            </a:r>
            <a:r>
              <a:rPr lang="en-US" sz="1600" dirty="0" smtClean="0">
                <a:solidFill>
                  <a:schemeClr val="tx1"/>
                </a:solidFill>
              </a:rPr>
              <a:t>Sanitation Sector </a:t>
            </a:r>
            <a:r>
              <a:rPr lang="en-US" sz="1600" dirty="0">
                <a:solidFill>
                  <a:schemeClr val="tx1"/>
                </a:solidFill>
              </a:rPr>
              <a:t>in South-East </a:t>
            </a:r>
            <a:r>
              <a:rPr lang="en-US" sz="1600" dirty="0" smtClean="0">
                <a:solidFill>
                  <a:schemeClr val="tx1"/>
                </a:solidFill>
              </a:rPr>
              <a:t>Europe</a:t>
            </a:r>
          </a:p>
          <a:p>
            <a:pPr marL="342900" indent="-342900">
              <a:buClr>
                <a:schemeClr val="tx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Regional Dialogue Platform on </a:t>
            </a:r>
            <a:r>
              <a:rPr lang="en-US" sz="1600" dirty="0" smtClean="0">
                <a:solidFill>
                  <a:schemeClr val="tx1"/>
                </a:solidFill>
              </a:rPr>
              <a:t>Water </a:t>
            </a:r>
            <a:r>
              <a:rPr lang="en-US" sz="1600" dirty="0">
                <a:solidFill>
                  <a:schemeClr val="tx1"/>
                </a:solidFill>
              </a:rPr>
              <a:t>and </a:t>
            </a:r>
            <a:r>
              <a:rPr lang="en-US" sz="1600" dirty="0" smtClean="0">
                <a:solidFill>
                  <a:schemeClr val="tx1"/>
                </a:solidFill>
              </a:rPr>
              <a:t>Waste Water </a:t>
            </a:r>
            <a:r>
              <a:rPr lang="en-US" sz="1600" dirty="0">
                <a:solidFill>
                  <a:schemeClr val="tx1"/>
                </a:solidFill>
              </a:rPr>
              <a:t>in South-East Europe </a:t>
            </a:r>
          </a:p>
          <a:p>
            <a:pPr marL="342900" indent="-342900">
              <a:buClr>
                <a:schemeClr val="tx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Regional Benchmarking Platform for Water and </a:t>
            </a:r>
            <a:r>
              <a:rPr lang="en-US" sz="1600" dirty="0" smtClean="0">
                <a:solidFill>
                  <a:schemeClr val="tx1"/>
                </a:solidFill>
              </a:rPr>
              <a:t>Waste Water </a:t>
            </a:r>
            <a:r>
              <a:rPr lang="en-US" sz="1600" dirty="0">
                <a:solidFill>
                  <a:schemeClr val="tx1"/>
                </a:solidFill>
              </a:rPr>
              <a:t>Sector in South-East </a:t>
            </a:r>
            <a:r>
              <a:rPr lang="en-US" sz="1600" dirty="0" smtClean="0">
                <a:solidFill>
                  <a:schemeClr val="tx1"/>
                </a:solidFill>
              </a:rPr>
              <a:t>Europe</a:t>
            </a:r>
          </a:p>
          <a:p>
            <a:pPr marL="342900" indent="-342900">
              <a:buClr>
                <a:schemeClr val="tx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Reduction of Non-Revenue Water in South-East Europe </a:t>
            </a: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</a:pPr>
            <a:r>
              <a:rPr lang="de-DE" sz="2400" dirty="0" smtClean="0">
                <a:solidFill>
                  <a:schemeClr val="tx1"/>
                </a:solidFill>
              </a:rPr>
              <a:t>List of ORF MMS Projects </a:t>
            </a:r>
          </a:p>
          <a:p>
            <a:pPr algn="ctr">
              <a:buClr>
                <a:srgbClr val="C00000"/>
              </a:buClr>
            </a:pPr>
            <a:r>
              <a:rPr lang="de-DE" sz="2400" dirty="0" smtClean="0">
                <a:solidFill>
                  <a:schemeClr val="tx1"/>
                </a:solidFill>
              </a:rPr>
              <a:t>related to Water and Waste Water Sector</a:t>
            </a:r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15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Grafik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7" name="Picture 16"/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7835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691440"/>
            <a:ext cx="7776000" cy="375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Duration of the project: </a:t>
            </a:r>
            <a:r>
              <a:rPr lang="en-US" sz="1600" b="0" dirty="0" smtClean="0">
                <a:solidFill>
                  <a:schemeClr val="tx1"/>
                </a:solidFill>
              </a:rPr>
              <a:t>11/2013 – 05/2016 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Budget: </a:t>
            </a:r>
            <a:r>
              <a:rPr lang="en-US" sz="1600" b="0" dirty="0" smtClean="0">
                <a:solidFill>
                  <a:schemeClr val="tx1"/>
                </a:solidFill>
              </a:rPr>
              <a:t>500,000 </a:t>
            </a:r>
            <a:r>
              <a:rPr lang="en-US" sz="1600" b="0" kern="0" dirty="0">
                <a:solidFill>
                  <a:schemeClr val="tx1"/>
                </a:solidFill>
              </a:rPr>
              <a:t>€ </a:t>
            </a:r>
            <a:endParaRPr lang="en-US" sz="1600" b="0" kern="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Implementing partner: </a:t>
            </a:r>
            <a:r>
              <a:rPr lang="en-US" sz="1600" b="0" dirty="0" smtClean="0">
                <a:solidFill>
                  <a:schemeClr val="tx1"/>
                </a:solidFill>
              </a:rPr>
              <a:t>NALAS Secretariat (Network of Associations of Local authorities in South-East Europe)</a:t>
            </a:r>
            <a:endParaRPr lang="en-US" sz="1600" b="0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partners: </a:t>
            </a:r>
            <a:r>
              <a:rPr lang="en-US" sz="1600" b="0" dirty="0" smtClean="0">
                <a:solidFill>
                  <a:schemeClr val="tx1"/>
                </a:solidFill>
              </a:rPr>
              <a:t>National LGAs and </a:t>
            </a:r>
            <a:r>
              <a:rPr lang="en-US" sz="1600" b="0" dirty="0">
                <a:solidFill>
                  <a:schemeClr val="tx1"/>
                </a:solidFill>
              </a:rPr>
              <a:t>PUAs </a:t>
            </a:r>
            <a:r>
              <a:rPr lang="en-US" sz="1600" b="0" dirty="0" smtClean="0">
                <a:solidFill>
                  <a:schemeClr val="tx1"/>
                </a:solidFill>
              </a:rPr>
              <a:t>in SEE, pilot PUs, DWP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objective: </a:t>
            </a:r>
            <a:r>
              <a:rPr lang="en-US" sz="1600" b="0" dirty="0">
                <a:solidFill>
                  <a:schemeClr val="tx1"/>
                </a:solidFill>
              </a:rPr>
              <a:t>The introduction of Asset Management methods in Pilot municipalities improves efficiency and transparency in managing water and sanitation infrastructures in SEE</a:t>
            </a:r>
            <a:r>
              <a:rPr lang="en-US" sz="1600" b="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products:</a:t>
            </a:r>
            <a:r>
              <a:rPr lang="en-US" sz="1600" b="0" dirty="0" smtClean="0">
                <a:solidFill>
                  <a:schemeClr val="tx1"/>
                </a:solidFill>
              </a:rPr>
              <a:t> AM Regional Report, AM Toolkit, e-learning course,     Business planning decision supporting tool for 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Clr>
                <a:schemeClr val="tx1"/>
              </a:buClr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Asset Management in </a:t>
            </a:r>
            <a:r>
              <a:rPr lang="en-US" sz="2400" dirty="0" smtClean="0">
                <a:solidFill>
                  <a:schemeClr val="tx1"/>
                </a:solidFill>
              </a:rPr>
              <a:t>Water and Sanitation </a:t>
            </a:r>
          </a:p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Sector </a:t>
            </a:r>
            <a:r>
              <a:rPr lang="en-US" sz="2400" dirty="0">
                <a:solidFill>
                  <a:schemeClr val="tx1"/>
                </a:solidFill>
              </a:rPr>
              <a:t>in South-East </a:t>
            </a:r>
            <a:r>
              <a:rPr lang="en-US" sz="2400" dirty="0" smtClean="0">
                <a:solidFill>
                  <a:schemeClr val="tx1"/>
                </a:solidFill>
              </a:rPr>
              <a:t>Europe – AM WSS SEE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2" descr="D:\GIZ ORF MMS 2014-03-13\ORF MMS Projects related\GIZ ORF templates\Models of Memo with SDC\NALAS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329" y="2555696"/>
            <a:ext cx="1270907" cy="8426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7" name="Content Placeholder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Grafik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56700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817568"/>
            <a:ext cx="7776000" cy="320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Duration of the project: </a:t>
            </a:r>
            <a:r>
              <a:rPr lang="en-US" sz="1600" b="0" dirty="0" smtClean="0">
                <a:solidFill>
                  <a:schemeClr val="tx1"/>
                </a:solidFill>
              </a:rPr>
              <a:t>09/2014 – 01/2016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Budget: </a:t>
            </a:r>
            <a:r>
              <a:rPr lang="en-US" sz="1600" b="0" dirty="0" smtClean="0">
                <a:solidFill>
                  <a:schemeClr val="tx1"/>
                </a:solidFill>
              </a:rPr>
              <a:t>500,000 </a:t>
            </a:r>
            <a:r>
              <a:rPr lang="en-US" sz="1600" b="0" kern="0" dirty="0">
                <a:solidFill>
                  <a:schemeClr val="tx1"/>
                </a:solidFill>
              </a:rPr>
              <a:t>€ </a:t>
            </a:r>
            <a:endParaRPr lang="en-US" sz="1600" b="0" kern="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Implementing partner: </a:t>
            </a:r>
            <a:r>
              <a:rPr lang="en-US" sz="1600" b="0" dirty="0" smtClean="0">
                <a:solidFill>
                  <a:schemeClr val="tx1"/>
                </a:solidFill>
              </a:rPr>
              <a:t>IAWD Secretariat (</a:t>
            </a:r>
            <a:r>
              <a:rPr lang="en-US" sz="1600" b="0" dirty="0">
                <a:solidFill>
                  <a:schemeClr val="tx1"/>
                </a:solidFill>
              </a:rPr>
              <a:t>International association of water supply companies in the Danube River Catchment </a:t>
            </a:r>
            <a:r>
              <a:rPr lang="en-US" sz="1600" b="0" dirty="0" smtClean="0">
                <a:solidFill>
                  <a:schemeClr val="tx1"/>
                </a:solidFill>
              </a:rPr>
              <a:t>Area)</a:t>
            </a:r>
            <a:endParaRPr lang="en-US" sz="1600" b="0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partners: </a:t>
            </a:r>
            <a:r>
              <a:rPr lang="en-US" sz="1600" b="0" dirty="0" smtClean="0">
                <a:solidFill>
                  <a:schemeClr val="tx1"/>
                </a:solidFill>
              </a:rPr>
              <a:t>National LGAs and </a:t>
            </a:r>
            <a:r>
              <a:rPr lang="en-US" sz="1600" b="0" dirty="0">
                <a:solidFill>
                  <a:schemeClr val="tx1"/>
                </a:solidFill>
              </a:rPr>
              <a:t>PUAs </a:t>
            </a:r>
            <a:r>
              <a:rPr lang="en-US" sz="1600" b="0" dirty="0" smtClean="0">
                <a:solidFill>
                  <a:schemeClr val="tx1"/>
                </a:solidFill>
              </a:rPr>
              <a:t>in SEE, </a:t>
            </a:r>
            <a:r>
              <a:rPr lang="en-US" sz="1600" b="0" dirty="0">
                <a:solidFill>
                  <a:schemeClr val="tx1"/>
                </a:solidFill>
              </a:rPr>
              <a:t>NALAS, </a:t>
            </a:r>
            <a:r>
              <a:rPr lang="en-US" sz="1600" b="0" dirty="0" err="1">
                <a:solidFill>
                  <a:schemeClr val="tx1"/>
                </a:solidFill>
              </a:rPr>
              <a:t>IBNet</a:t>
            </a:r>
            <a:r>
              <a:rPr lang="en-US" sz="1600" b="0" dirty="0" smtClean="0">
                <a:solidFill>
                  <a:schemeClr val="tx1"/>
                </a:solidFill>
              </a:rPr>
              <a:t>, DWP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objective: </a:t>
            </a:r>
            <a:r>
              <a:rPr lang="en-US" sz="1600" b="0" dirty="0">
                <a:solidFill>
                  <a:schemeClr val="tx1"/>
                </a:solidFill>
              </a:rPr>
              <a:t>A regional dialogue among relevant stakeholders in SEE on goals, strategies, concepts, roles and practices in the water and waste water sector is </a:t>
            </a:r>
            <a:r>
              <a:rPr lang="en-US" sz="1600" b="0" dirty="0" smtClean="0">
                <a:solidFill>
                  <a:schemeClr val="tx1"/>
                </a:solidFill>
              </a:rPr>
              <a:t>institutionalized.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2. Regional </a:t>
            </a:r>
            <a:r>
              <a:rPr lang="en-US" sz="2400" dirty="0">
                <a:solidFill>
                  <a:schemeClr val="tx1"/>
                </a:solidFill>
              </a:rPr>
              <a:t>Dialogue Platform on </a:t>
            </a:r>
            <a:r>
              <a:rPr lang="en-US" sz="2400" dirty="0" smtClean="0">
                <a:solidFill>
                  <a:schemeClr val="tx1"/>
                </a:solidFill>
              </a:rPr>
              <a:t>Water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  <a:r>
              <a:rPr lang="en-US" sz="2400" dirty="0" smtClean="0">
                <a:solidFill>
                  <a:schemeClr val="tx1"/>
                </a:solidFill>
              </a:rPr>
              <a:t>Waste </a:t>
            </a:r>
          </a:p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Water </a:t>
            </a:r>
            <a:r>
              <a:rPr lang="en-US" sz="2400" dirty="0">
                <a:solidFill>
                  <a:schemeClr val="tx1"/>
                </a:solidFill>
              </a:rPr>
              <a:t>in South-East Europe </a:t>
            </a:r>
            <a:r>
              <a:rPr lang="en-US" sz="2400" dirty="0" smtClean="0">
                <a:solidFill>
                  <a:schemeClr val="tx1"/>
                </a:solidFill>
              </a:rPr>
              <a:t>– RDP WSS SEE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637" y="2915728"/>
            <a:ext cx="2902786" cy="846646"/>
          </a:xfrm>
          <a:prstGeom prst="rect">
            <a:avLst/>
          </a:prstGeom>
        </p:spPr>
      </p:pic>
      <p:pic>
        <p:nvPicPr>
          <p:cNvPr id="16" name="Content Placeholder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Grafik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8" name="Picture 17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001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smtClean="0"/>
              <a:pPr/>
              <a:t>18.04.2016</a:t>
            </a:fld>
            <a:endParaRPr lang="de-DE" dirty="0"/>
          </a:p>
        </p:txBody>
      </p:sp>
      <p:sp>
        <p:nvSpPr>
          <p:cNvPr id="12" name="Datumsplatzhalter 3"/>
          <p:cNvSpPr txBox="1">
            <a:spLocks/>
          </p:cNvSpPr>
          <p:nvPr/>
        </p:nvSpPr>
        <p:spPr bwMode="auto">
          <a:xfrm>
            <a:off x="7615532" y="6610290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dirty="0" smtClean="0"/>
              <a:t>Seite </a:t>
            </a:r>
            <a:fld id="{94570AE8-6D9D-4744-9613-0DBA00CAA23F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 bwMode="auto">
          <a:xfrm>
            <a:off x="684000" y="2818800"/>
            <a:ext cx="7776000" cy="312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  <a:ea typeface="+mn-ea"/>
                <a:cs typeface="+mn-cs"/>
              </a:defRPr>
            </a:lvl1pPr>
            <a:lvl2pPr marL="3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2pPr>
            <a:lvl3pPr marL="7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>
                <a:solidFill>
                  <a:srgbClr val="6E6452"/>
                </a:solidFill>
                <a:latin typeface="+mn-lt"/>
              </a:defRPr>
            </a:lvl3pPr>
            <a:lvl4pPr marL="10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4pPr>
            <a:lvl5pPr marL="14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5pPr>
            <a:lvl6pPr marL="180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sz="160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Duration of the project: </a:t>
            </a:r>
            <a:r>
              <a:rPr lang="en-US" sz="1600" b="0" dirty="0" smtClean="0">
                <a:solidFill>
                  <a:schemeClr val="tx1"/>
                </a:solidFill>
              </a:rPr>
              <a:t>09/2014 – 01/2016 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Budget: </a:t>
            </a:r>
            <a:r>
              <a:rPr lang="en-US" sz="1600" b="0" dirty="0" smtClean="0">
                <a:solidFill>
                  <a:schemeClr val="tx1"/>
                </a:solidFill>
              </a:rPr>
              <a:t>570,000 </a:t>
            </a:r>
            <a:r>
              <a:rPr lang="en-US" sz="1600" b="0" kern="0" dirty="0">
                <a:solidFill>
                  <a:schemeClr val="tx1"/>
                </a:solidFill>
              </a:rPr>
              <a:t>€ </a:t>
            </a:r>
            <a:endParaRPr lang="en-US" sz="1600" b="0" kern="0" dirty="0" smtClean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Implementing partner: </a:t>
            </a:r>
            <a:r>
              <a:rPr lang="en-US" sz="1600" b="0" dirty="0" smtClean="0">
                <a:solidFill>
                  <a:schemeClr val="tx1"/>
                </a:solidFill>
              </a:rPr>
              <a:t>IAWD Secretariat (</a:t>
            </a:r>
            <a:r>
              <a:rPr lang="en-US" sz="1600" b="0" dirty="0">
                <a:solidFill>
                  <a:schemeClr val="tx1"/>
                </a:solidFill>
              </a:rPr>
              <a:t>International association of water supply companies in the Danube River Catchment </a:t>
            </a:r>
            <a:r>
              <a:rPr lang="en-US" sz="1600" b="0" dirty="0" smtClean="0">
                <a:solidFill>
                  <a:schemeClr val="tx1"/>
                </a:solidFill>
              </a:rPr>
              <a:t>Area)</a:t>
            </a:r>
            <a:endParaRPr lang="en-US" sz="1600" b="0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partners: </a:t>
            </a:r>
            <a:r>
              <a:rPr lang="en-US" sz="1600" b="0" dirty="0" smtClean="0">
                <a:solidFill>
                  <a:schemeClr val="tx1"/>
                </a:solidFill>
              </a:rPr>
              <a:t>National LGAs and </a:t>
            </a:r>
            <a:r>
              <a:rPr lang="en-US" sz="1600" b="0" dirty="0">
                <a:solidFill>
                  <a:schemeClr val="tx1"/>
                </a:solidFill>
              </a:rPr>
              <a:t>PUAs </a:t>
            </a:r>
            <a:r>
              <a:rPr lang="en-US" sz="1600" b="0" dirty="0" smtClean="0">
                <a:solidFill>
                  <a:schemeClr val="tx1"/>
                </a:solidFill>
              </a:rPr>
              <a:t>in SEE, </a:t>
            </a:r>
            <a:r>
              <a:rPr lang="en-US" sz="1600" b="0" dirty="0">
                <a:solidFill>
                  <a:schemeClr val="tx1"/>
                </a:solidFill>
              </a:rPr>
              <a:t>NALAS, </a:t>
            </a:r>
            <a:r>
              <a:rPr lang="en-US" sz="1600" b="0" dirty="0" err="1">
                <a:solidFill>
                  <a:schemeClr val="tx1"/>
                </a:solidFill>
              </a:rPr>
              <a:t>IBNet</a:t>
            </a:r>
            <a:r>
              <a:rPr lang="en-US" sz="1600" b="0" dirty="0" smtClean="0">
                <a:solidFill>
                  <a:schemeClr val="tx1"/>
                </a:solidFill>
              </a:rPr>
              <a:t>, EBC, DWP</a:t>
            </a:r>
          </a:p>
          <a:p>
            <a:pPr marL="34290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600" dirty="0" smtClean="0">
                <a:solidFill>
                  <a:schemeClr val="tx1"/>
                </a:solidFill>
              </a:rPr>
              <a:t>Project objective: </a:t>
            </a:r>
            <a:r>
              <a:rPr lang="en-GB" sz="1600" b="0" dirty="0">
                <a:solidFill>
                  <a:schemeClr val="tx1"/>
                </a:solidFill>
              </a:rPr>
              <a:t>Utility performance data is made available to professionals and decision makers from both governmental and local governmental bodies and utilities to improve the water </a:t>
            </a:r>
            <a:r>
              <a:rPr lang="en-GB" sz="1600" b="0" dirty="0" smtClean="0">
                <a:solidFill>
                  <a:schemeClr val="tx1"/>
                </a:solidFill>
              </a:rPr>
              <a:t>services. </a:t>
            </a:r>
            <a:endParaRPr lang="en-US" sz="1600" b="0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92625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1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3. Regional </a:t>
            </a:r>
            <a:r>
              <a:rPr lang="en-US" sz="2400" dirty="0">
                <a:solidFill>
                  <a:schemeClr val="tx1"/>
                </a:solidFill>
              </a:rPr>
              <a:t>Benchmarking Platform for Water and </a:t>
            </a:r>
            <a:r>
              <a:rPr lang="en-US" sz="2400" dirty="0" smtClean="0">
                <a:solidFill>
                  <a:schemeClr val="tx1"/>
                </a:solidFill>
              </a:rPr>
              <a:t>Waste </a:t>
            </a:r>
            <a:r>
              <a:rPr lang="en-US" sz="2400" dirty="0">
                <a:solidFill>
                  <a:schemeClr val="tx1"/>
                </a:solidFill>
              </a:rPr>
              <a:t>Water Sector in South-East </a:t>
            </a:r>
            <a:r>
              <a:rPr lang="en-US" sz="2400" dirty="0" smtClean="0">
                <a:solidFill>
                  <a:schemeClr val="tx1"/>
                </a:solidFill>
              </a:rPr>
              <a:t>Europe – RBP WSS SEE</a:t>
            </a:r>
            <a:endParaRPr lang="en-US" sz="2400" dirty="0">
              <a:solidFill>
                <a:schemeClr val="tx1"/>
              </a:solidFill>
            </a:endParaRPr>
          </a:p>
          <a:p>
            <a:pPr algn="ctr">
              <a:buClr>
                <a:schemeClr val="tx1"/>
              </a:buClr>
            </a:pP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637" y="2915728"/>
            <a:ext cx="2902786" cy="846646"/>
          </a:xfrm>
          <a:prstGeom prst="rect">
            <a:avLst/>
          </a:prstGeom>
        </p:spPr>
      </p:pic>
      <p:pic>
        <p:nvPicPr>
          <p:cNvPr id="16" name="Content Placeholder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4960" y="512662"/>
            <a:ext cx="1990344" cy="48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Grafik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-15229"/>
          <a:stretch/>
        </p:blipFill>
        <p:spPr>
          <a:xfrm>
            <a:off x="0" y="0"/>
            <a:ext cx="2373441" cy="1726970"/>
          </a:xfrm>
          <a:prstGeom prst="rect">
            <a:avLst/>
          </a:prstGeom>
        </p:spPr>
      </p:pic>
      <p:pic>
        <p:nvPicPr>
          <p:cNvPr id="18" name="Picture 17"/>
          <p:cNvPicPr preferRelativeResize="0"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55" y="414975"/>
            <a:ext cx="2738213" cy="684553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49972" y="6581001"/>
            <a:ext cx="5423338" cy="24622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CD in Water Sector in the Region – Support of German and Swiss Government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63181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0</TotalTime>
  <Words>1080</Words>
  <Application>Microsoft Office PowerPoint</Application>
  <PresentationFormat>On-screen Show (4:3)</PresentationFormat>
  <Paragraphs>182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GIZ_Banner_Kopfzeile-Ausland (3)</vt:lpstr>
      <vt:lpstr>Slide 1</vt:lpstr>
      <vt:lpstr>Slide 2</vt:lpstr>
      <vt:lpstr>Open Regional Funds for South-East Europe (ORF SEE)…</vt:lpstr>
      <vt:lpstr>Open Regional Funds for South-East Europe</vt:lpstr>
      <vt:lpstr>Slide 5</vt:lpstr>
      <vt:lpstr>Slide 6</vt:lpstr>
      <vt:lpstr>Slide 7</vt:lpstr>
      <vt:lpstr>Slide 8</vt:lpstr>
      <vt:lpstr>Slide 9</vt:lpstr>
      <vt:lpstr>Slide 10</vt:lpstr>
      <vt:lpstr>Slide 11</vt:lpstr>
      <vt:lpstr> Oliver Nachevski  oliver.nachevski@giz.de   GIZ ORF MMS  Project Manager    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2014-01-21T13:46:46Z</dcterms:created>
  <dcterms:modified xsi:type="dcterms:W3CDTF">2016-04-18T21:18:41Z</dcterms:modified>
</cp:coreProperties>
</file>