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56" r:id="rId3"/>
    <p:sldId id="260" r:id="rId4"/>
    <p:sldId id="280" r:id="rId5"/>
    <p:sldId id="281" r:id="rId6"/>
    <p:sldId id="257" r:id="rId7"/>
    <p:sldId id="282" r:id="rId8"/>
    <p:sldId id="287" r:id="rId9"/>
    <p:sldId id="286" r:id="rId10"/>
    <p:sldId id="285" r:id="rId11"/>
    <p:sldId id="284" r:id="rId12"/>
    <p:sldId id="259" r:id="rId13"/>
    <p:sldId id="288" r:id="rId14"/>
    <p:sldId id="289" r:id="rId15"/>
    <p:sldId id="290" r:id="rId16"/>
    <p:sldId id="261" r:id="rId17"/>
    <p:sldId id="291" r:id="rId18"/>
    <p:sldId id="292" r:id="rId19"/>
    <p:sldId id="293" r:id="rId20"/>
    <p:sldId id="263" r:id="rId21"/>
    <p:sldId id="294" r:id="rId22"/>
    <p:sldId id="295" r:id="rId23"/>
    <p:sldId id="296" r:id="rId24"/>
    <p:sldId id="262" r:id="rId25"/>
    <p:sldId id="264" r:id="rId26"/>
    <p:sldId id="265" r:id="rId27"/>
    <p:sldId id="267" r:id="rId28"/>
    <p:sldId id="266"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58" r:id="rId42"/>
  </p:sldIdLst>
  <p:sldSz cx="9144000" cy="5143500" type="screen16x9"/>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8" d="100"/>
          <a:sy n="68" d="100"/>
        </p:scale>
        <p:origin x="-114" y="-5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0981CF-90CA-447F-B3C7-20797E534412}" type="datetimeFigureOut">
              <a:rPr lang="es-SV" smtClean="0"/>
              <a:t>05/09/2014</a:t>
            </a:fld>
            <a:endParaRPr lang="es-SV"/>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A3D5C3-82D3-4FC9-AFFD-B03150EA93F5}" type="slidenum">
              <a:rPr lang="es-SV" smtClean="0"/>
              <a:t>‹Nº›</a:t>
            </a:fld>
            <a:endParaRPr lang="es-SV"/>
          </a:p>
        </p:txBody>
      </p:sp>
    </p:spTree>
    <p:extLst>
      <p:ext uri="{BB962C8B-B14F-4D97-AF65-F5344CB8AC3E}">
        <p14:creationId xmlns:p14="http://schemas.microsoft.com/office/powerpoint/2010/main" val="1477166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prstGeom prst="rect">
            <a:avLst/>
          </a:prstGeom>
          <a:noFill/>
        </p:spPr>
        <p:txBody>
          <a:bodyPr/>
          <a:lstStyle>
            <a:lvl1pPr>
              <a:defRPr sz="2400">
                <a:solidFill>
                  <a:schemeClr val="tx1"/>
                </a:solidFill>
                <a:latin typeface="Times" pitchFamily="18" charset="0"/>
                <a:ea typeface="ＭＳ Ｐゴシック" pitchFamily="96" charset="-128"/>
              </a:defRPr>
            </a:lvl1pPr>
            <a:lvl2pPr marL="742876" indent="-285722">
              <a:defRPr sz="2400">
                <a:solidFill>
                  <a:schemeClr val="tx1"/>
                </a:solidFill>
                <a:latin typeface="Times" pitchFamily="18" charset="0"/>
                <a:ea typeface="ＭＳ Ｐゴシック" pitchFamily="96" charset="-128"/>
              </a:defRPr>
            </a:lvl2pPr>
            <a:lvl3pPr marL="1142886" indent="-228577">
              <a:defRPr sz="2400">
                <a:solidFill>
                  <a:schemeClr val="tx1"/>
                </a:solidFill>
                <a:latin typeface="Times" pitchFamily="18" charset="0"/>
                <a:ea typeface="ＭＳ Ｐゴシック" pitchFamily="96" charset="-128"/>
              </a:defRPr>
            </a:lvl3pPr>
            <a:lvl4pPr marL="1600040" indent="-228577">
              <a:defRPr sz="2400">
                <a:solidFill>
                  <a:schemeClr val="tx1"/>
                </a:solidFill>
                <a:latin typeface="Times" pitchFamily="18" charset="0"/>
                <a:ea typeface="ＭＳ Ｐゴシック" pitchFamily="96" charset="-128"/>
              </a:defRPr>
            </a:lvl4pPr>
            <a:lvl5pPr marL="2057194" indent="-228577">
              <a:defRPr sz="2400">
                <a:solidFill>
                  <a:schemeClr val="tx1"/>
                </a:solidFill>
                <a:latin typeface="Times" pitchFamily="18" charset="0"/>
                <a:ea typeface="ＭＳ Ｐゴシック" pitchFamily="96" charset="-128"/>
              </a:defRPr>
            </a:lvl5pPr>
            <a:lvl6pPr marL="2514348" indent="-228577" eaLnBrk="0" fontAlgn="base" hangingPunct="0">
              <a:spcBef>
                <a:spcPct val="0"/>
              </a:spcBef>
              <a:spcAft>
                <a:spcPct val="0"/>
              </a:spcAft>
              <a:defRPr sz="2400">
                <a:solidFill>
                  <a:schemeClr val="tx1"/>
                </a:solidFill>
                <a:latin typeface="Times" pitchFamily="18" charset="0"/>
                <a:ea typeface="ＭＳ Ｐゴシック" pitchFamily="96" charset="-128"/>
              </a:defRPr>
            </a:lvl6pPr>
            <a:lvl7pPr marL="2971503" indent="-228577" eaLnBrk="0" fontAlgn="base" hangingPunct="0">
              <a:spcBef>
                <a:spcPct val="0"/>
              </a:spcBef>
              <a:spcAft>
                <a:spcPct val="0"/>
              </a:spcAft>
              <a:defRPr sz="2400">
                <a:solidFill>
                  <a:schemeClr val="tx1"/>
                </a:solidFill>
                <a:latin typeface="Times" pitchFamily="18" charset="0"/>
                <a:ea typeface="ＭＳ Ｐゴシック" pitchFamily="96" charset="-128"/>
              </a:defRPr>
            </a:lvl7pPr>
            <a:lvl8pPr marL="3428657" indent="-228577" eaLnBrk="0" fontAlgn="base" hangingPunct="0">
              <a:spcBef>
                <a:spcPct val="0"/>
              </a:spcBef>
              <a:spcAft>
                <a:spcPct val="0"/>
              </a:spcAft>
              <a:defRPr sz="2400">
                <a:solidFill>
                  <a:schemeClr val="tx1"/>
                </a:solidFill>
                <a:latin typeface="Times" pitchFamily="18" charset="0"/>
                <a:ea typeface="ＭＳ Ｐゴシック" pitchFamily="96" charset="-128"/>
              </a:defRPr>
            </a:lvl8pPr>
            <a:lvl9pPr marL="3885810" indent="-228577" eaLnBrk="0" fontAlgn="base" hangingPunct="0">
              <a:spcBef>
                <a:spcPct val="0"/>
              </a:spcBef>
              <a:spcAft>
                <a:spcPct val="0"/>
              </a:spcAft>
              <a:defRPr sz="2400">
                <a:solidFill>
                  <a:schemeClr val="tx1"/>
                </a:solidFill>
                <a:latin typeface="Times" pitchFamily="18" charset="0"/>
                <a:ea typeface="ＭＳ Ｐゴシック" pitchFamily="96" charset="-128"/>
              </a:defRPr>
            </a:lvl9pPr>
          </a:lstStyle>
          <a:p>
            <a:fld id="{7B863891-F0B3-4473-B78C-DC69A12B6FC3}" type="slidenum">
              <a:rPr lang="en-GB" sz="1200">
                <a:solidFill>
                  <a:prstClr val="black"/>
                </a:solidFill>
                <a:latin typeface="Arial" charset="0"/>
              </a:rPr>
              <a:pPr/>
              <a:t>40</a:t>
            </a:fld>
            <a:endParaRPr lang="en-GB" sz="1200">
              <a:solidFill>
                <a:prstClr val="black"/>
              </a:solidFill>
              <a:latin typeface="Arial" charset="0"/>
            </a:endParaRPr>
          </a:p>
        </p:txBody>
      </p:sp>
      <p:sp>
        <p:nvSpPr>
          <p:cNvPr id="65539" name="Rectangle 2"/>
          <p:cNvSpPr>
            <a:spLocks noGrp="1" noRot="1" noChangeAspect="1" noChangeArrowheads="1" noTextEdit="1"/>
          </p:cNvSpPr>
          <p:nvPr>
            <p:ph type="sldImg"/>
          </p:nvPr>
        </p:nvSpPr>
        <p:spPr>
          <a:xfrm>
            <a:off x="381000" y="685800"/>
            <a:ext cx="6096000" cy="3429000"/>
          </a:xfrm>
          <a:ln/>
        </p:spPr>
      </p:sp>
      <p:sp>
        <p:nvSpPr>
          <p:cNvPr id="65540" name="Rectangle 3"/>
          <p:cNvSpPr>
            <a:spLocks noGrp="1" noChangeArrowheads="1"/>
          </p:cNvSpPr>
          <p:nvPr>
            <p:ph type="body" idx="1"/>
          </p:nvPr>
        </p:nvSpPr>
        <p:spPr>
          <a:noFill/>
        </p:spPr>
        <p:txBody>
          <a:bodyPr/>
          <a:lstStyle/>
          <a:p>
            <a:pPr eaLnBrk="1" hangingPunct="1"/>
            <a:endParaRPr lang="en-GB" smtClean="0"/>
          </a:p>
        </p:txBody>
      </p:sp>
    </p:spTree>
    <p:extLst>
      <p:ext uri="{BB962C8B-B14F-4D97-AF65-F5344CB8AC3E}">
        <p14:creationId xmlns:p14="http://schemas.microsoft.com/office/powerpoint/2010/main" val="48701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15740F2F-B0D7-48C6-AD3C-B853957B046A}" type="datetimeFigureOut">
              <a:rPr lang="es-SV" smtClean="0"/>
              <a:t>05/09/2014</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99BFC0AB-D2D9-4F80-940A-3CC4ACB99F35}" type="slidenum">
              <a:rPr lang="es-SV" smtClean="0"/>
              <a:t>‹Nº›</a:t>
            </a:fld>
            <a:endParaRPr lang="es-SV"/>
          </a:p>
        </p:txBody>
      </p:sp>
    </p:spTree>
    <p:extLst>
      <p:ext uri="{BB962C8B-B14F-4D97-AF65-F5344CB8AC3E}">
        <p14:creationId xmlns:p14="http://schemas.microsoft.com/office/powerpoint/2010/main" val="250919880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5740F2F-B0D7-48C6-AD3C-B853957B046A}" type="datetimeFigureOut">
              <a:rPr lang="es-SV" smtClean="0"/>
              <a:t>05/09/2014</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99BFC0AB-D2D9-4F80-940A-3CC4ACB99F35}" type="slidenum">
              <a:rPr lang="es-SV" smtClean="0"/>
              <a:t>‹Nº›</a:t>
            </a:fld>
            <a:endParaRPr lang="es-SV"/>
          </a:p>
        </p:txBody>
      </p:sp>
    </p:spTree>
    <p:extLst>
      <p:ext uri="{BB962C8B-B14F-4D97-AF65-F5344CB8AC3E}">
        <p14:creationId xmlns:p14="http://schemas.microsoft.com/office/powerpoint/2010/main" val="222758296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15740F2F-B0D7-48C6-AD3C-B853957B046A}" type="datetimeFigureOut">
              <a:rPr lang="es-SV" smtClean="0"/>
              <a:t>05/09/2014</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99BFC0AB-D2D9-4F80-940A-3CC4ACB99F35}" type="slidenum">
              <a:rPr lang="es-SV" smtClean="0"/>
              <a:t>‹Nº›</a:t>
            </a:fld>
            <a:endParaRPr lang="es-SV"/>
          </a:p>
        </p:txBody>
      </p:sp>
    </p:spTree>
    <p:extLst>
      <p:ext uri="{BB962C8B-B14F-4D97-AF65-F5344CB8AC3E}">
        <p14:creationId xmlns:p14="http://schemas.microsoft.com/office/powerpoint/2010/main" val="10438154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8" y="1597826"/>
            <a:ext cx="7772400" cy="1102519"/>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1" y="2914650"/>
            <a:ext cx="6400799" cy="1314450"/>
          </a:xfrm>
        </p:spPr>
        <p:txBody>
          <a:bodyPr/>
          <a:lstStyle>
            <a:lvl1pPr marL="0" indent="0" algn="ctr">
              <a:buNone/>
              <a:defRPr>
                <a:solidFill>
                  <a:schemeClr val="tx1">
                    <a:tint val="75000"/>
                  </a:schemeClr>
                </a:solidFill>
              </a:defRPr>
            </a:lvl1pPr>
            <a:lvl2pPr marL="452638" indent="0" algn="ctr">
              <a:buNone/>
              <a:defRPr>
                <a:solidFill>
                  <a:schemeClr val="tx1">
                    <a:tint val="75000"/>
                  </a:schemeClr>
                </a:solidFill>
              </a:defRPr>
            </a:lvl2pPr>
            <a:lvl3pPr marL="905280" indent="0" algn="ctr">
              <a:buNone/>
              <a:defRPr>
                <a:solidFill>
                  <a:schemeClr val="tx1">
                    <a:tint val="75000"/>
                  </a:schemeClr>
                </a:solidFill>
              </a:defRPr>
            </a:lvl3pPr>
            <a:lvl4pPr marL="1357919" indent="0" algn="ctr">
              <a:buNone/>
              <a:defRPr>
                <a:solidFill>
                  <a:schemeClr val="tx1">
                    <a:tint val="75000"/>
                  </a:schemeClr>
                </a:solidFill>
              </a:defRPr>
            </a:lvl4pPr>
            <a:lvl5pPr marL="1810560" indent="0" algn="ctr">
              <a:buNone/>
              <a:defRPr>
                <a:solidFill>
                  <a:schemeClr val="tx1">
                    <a:tint val="75000"/>
                  </a:schemeClr>
                </a:solidFill>
              </a:defRPr>
            </a:lvl5pPr>
            <a:lvl6pPr marL="2263198" indent="0" algn="ctr">
              <a:buNone/>
              <a:defRPr>
                <a:solidFill>
                  <a:schemeClr val="tx1">
                    <a:tint val="75000"/>
                  </a:schemeClr>
                </a:solidFill>
              </a:defRPr>
            </a:lvl6pPr>
            <a:lvl7pPr marL="2715838" indent="0" algn="ctr">
              <a:buNone/>
              <a:defRPr>
                <a:solidFill>
                  <a:schemeClr val="tx1">
                    <a:tint val="75000"/>
                  </a:schemeClr>
                </a:solidFill>
              </a:defRPr>
            </a:lvl7pPr>
            <a:lvl8pPr marL="3168477" indent="0" algn="ctr">
              <a:buNone/>
              <a:defRPr>
                <a:solidFill>
                  <a:schemeClr val="tx1">
                    <a:tint val="75000"/>
                  </a:schemeClr>
                </a:solidFill>
              </a:defRPr>
            </a:lvl8pPr>
            <a:lvl9pPr marL="3621117"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E3216F54-576C-4D2E-8A3B-0BAAA13B2837}" type="datetimeFigureOut">
              <a:rPr lang="es-SV" smtClean="0">
                <a:solidFill>
                  <a:prstClr val="black">
                    <a:tint val="75000"/>
                  </a:prstClr>
                </a:solidFill>
              </a:rPr>
              <a:pPr/>
              <a:t>05/09/2014</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1DB9903-3E22-4FA3-93A1-1976D2299DE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306610128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E3216F54-576C-4D2E-8A3B-0BAAA13B2837}" type="datetimeFigureOut">
              <a:rPr lang="es-SV" smtClean="0">
                <a:solidFill>
                  <a:prstClr val="black">
                    <a:tint val="75000"/>
                  </a:prstClr>
                </a:solidFill>
              </a:rPr>
              <a:pPr/>
              <a:t>05/09/2014</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1DB9903-3E22-4FA3-93A1-1976D2299DE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33405042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7" y="3305177"/>
            <a:ext cx="7772400" cy="1021556"/>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7" y="2180040"/>
            <a:ext cx="7772400" cy="1125141"/>
          </a:xfrm>
        </p:spPr>
        <p:txBody>
          <a:bodyPr anchor="b"/>
          <a:lstStyle>
            <a:lvl1pPr marL="0" indent="0">
              <a:buNone/>
              <a:defRPr sz="2000">
                <a:solidFill>
                  <a:schemeClr val="tx1">
                    <a:tint val="75000"/>
                  </a:schemeClr>
                </a:solidFill>
              </a:defRPr>
            </a:lvl1pPr>
            <a:lvl2pPr marL="452638" indent="0">
              <a:buNone/>
              <a:defRPr sz="1800">
                <a:solidFill>
                  <a:schemeClr val="tx1">
                    <a:tint val="75000"/>
                  </a:schemeClr>
                </a:solidFill>
              </a:defRPr>
            </a:lvl2pPr>
            <a:lvl3pPr marL="905280" indent="0">
              <a:buNone/>
              <a:defRPr sz="1600">
                <a:solidFill>
                  <a:schemeClr val="tx1">
                    <a:tint val="75000"/>
                  </a:schemeClr>
                </a:solidFill>
              </a:defRPr>
            </a:lvl3pPr>
            <a:lvl4pPr marL="1357919" indent="0">
              <a:buNone/>
              <a:defRPr sz="1400">
                <a:solidFill>
                  <a:schemeClr val="tx1">
                    <a:tint val="75000"/>
                  </a:schemeClr>
                </a:solidFill>
              </a:defRPr>
            </a:lvl4pPr>
            <a:lvl5pPr marL="1810560" indent="0">
              <a:buNone/>
              <a:defRPr sz="1400">
                <a:solidFill>
                  <a:schemeClr val="tx1">
                    <a:tint val="75000"/>
                  </a:schemeClr>
                </a:solidFill>
              </a:defRPr>
            </a:lvl5pPr>
            <a:lvl6pPr marL="2263198" indent="0">
              <a:buNone/>
              <a:defRPr sz="1400">
                <a:solidFill>
                  <a:schemeClr val="tx1">
                    <a:tint val="75000"/>
                  </a:schemeClr>
                </a:solidFill>
              </a:defRPr>
            </a:lvl6pPr>
            <a:lvl7pPr marL="2715838" indent="0">
              <a:buNone/>
              <a:defRPr sz="1400">
                <a:solidFill>
                  <a:schemeClr val="tx1">
                    <a:tint val="75000"/>
                  </a:schemeClr>
                </a:solidFill>
              </a:defRPr>
            </a:lvl7pPr>
            <a:lvl8pPr marL="3168477" indent="0">
              <a:buNone/>
              <a:defRPr sz="1400">
                <a:solidFill>
                  <a:schemeClr val="tx1">
                    <a:tint val="75000"/>
                  </a:schemeClr>
                </a:solidFill>
              </a:defRPr>
            </a:lvl8pPr>
            <a:lvl9pPr marL="3621117"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3216F54-576C-4D2E-8A3B-0BAAA13B2837}" type="datetimeFigureOut">
              <a:rPr lang="es-SV" smtClean="0">
                <a:solidFill>
                  <a:prstClr val="black">
                    <a:tint val="75000"/>
                  </a:prstClr>
                </a:solidFill>
              </a:rPr>
              <a:pPr/>
              <a:t>05/09/2014</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1DB9903-3E22-4FA3-93A1-1976D2299DE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166150726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8" y="120015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8" y="120015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E3216F54-576C-4D2E-8A3B-0BAAA13B2837}" type="datetimeFigureOut">
              <a:rPr lang="es-SV" smtClean="0">
                <a:solidFill>
                  <a:prstClr val="black">
                    <a:tint val="75000"/>
                  </a:prstClr>
                </a:solidFill>
              </a:rPr>
              <a:pPr/>
              <a:t>05/09/2014</a:t>
            </a:fld>
            <a:endParaRPr lang="es-SV">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1DB9903-3E22-4FA3-93A1-1976D2299DE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80463313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4" y="1151336"/>
            <a:ext cx="4040188" cy="479822"/>
          </a:xfrm>
        </p:spPr>
        <p:txBody>
          <a:bodyPr anchor="b"/>
          <a:lstStyle>
            <a:lvl1pPr marL="0" indent="0">
              <a:buNone/>
              <a:defRPr sz="2400" b="1"/>
            </a:lvl1pPr>
            <a:lvl2pPr marL="452638" indent="0">
              <a:buNone/>
              <a:defRPr sz="2000" b="1"/>
            </a:lvl2pPr>
            <a:lvl3pPr marL="905280" indent="0">
              <a:buNone/>
              <a:defRPr sz="1800" b="1"/>
            </a:lvl3pPr>
            <a:lvl4pPr marL="1357919" indent="0">
              <a:buNone/>
              <a:defRPr sz="1600" b="1"/>
            </a:lvl4pPr>
            <a:lvl5pPr marL="1810560" indent="0">
              <a:buNone/>
              <a:defRPr sz="1600" b="1"/>
            </a:lvl5pPr>
            <a:lvl6pPr marL="2263198" indent="0">
              <a:buNone/>
              <a:defRPr sz="1600" b="1"/>
            </a:lvl6pPr>
            <a:lvl7pPr marL="2715838" indent="0">
              <a:buNone/>
              <a:defRPr sz="1600" b="1"/>
            </a:lvl7pPr>
            <a:lvl8pPr marL="3168477" indent="0">
              <a:buNone/>
              <a:defRPr sz="1600" b="1"/>
            </a:lvl8pPr>
            <a:lvl9pPr marL="3621117"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4" y="1631160"/>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36" y="1151336"/>
            <a:ext cx="4041775" cy="479822"/>
          </a:xfrm>
        </p:spPr>
        <p:txBody>
          <a:bodyPr anchor="b"/>
          <a:lstStyle>
            <a:lvl1pPr marL="0" indent="0">
              <a:buNone/>
              <a:defRPr sz="2400" b="1"/>
            </a:lvl1pPr>
            <a:lvl2pPr marL="452638" indent="0">
              <a:buNone/>
              <a:defRPr sz="2000" b="1"/>
            </a:lvl2pPr>
            <a:lvl3pPr marL="905280" indent="0">
              <a:buNone/>
              <a:defRPr sz="1800" b="1"/>
            </a:lvl3pPr>
            <a:lvl4pPr marL="1357919" indent="0">
              <a:buNone/>
              <a:defRPr sz="1600" b="1"/>
            </a:lvl4pPr>
            <a:lvl5pPr marL="1810560" indent="0">
              <a:buNone/>
              <a:defRPr sz="1600" b="1"/>
            </a:lvl5pPr>
            <a:lvl6pPr marL="2263198" indent="0">
              <a:buNone/>
              <a:defRPr sz="1600" b="1"/>
            </a:lvl6pPr>
            <a:lvl7pPr marL="2715838" indent="0">
              <a:buNone/>
              <a:defRPr sz="1600" b="1"/>
            </a:lvl7pPr>
            <a:lvl8pPr marL="3168477" indent="0">
              <a:buNone/>
              <a:defRPr sz="1600" b="1"/>
            </a:lvl8pPr>
            <a:lvl9pPr marL="3621117"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6" y="1631160"/>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E3216F54-576C-4D2E-8A3B-0BAAA13B2837}" type="datetimeFigureOut">
              <a:rPr lang="es-SV" smtClean="0">
                <a:solidFill>
                  <a:prstClr val="black">
                    <a:tint val="75000"/>
                  </a:prstClr>
                </a:solidFill>
              </a:rPr>
              <a:pPr/>
              <a:t>05/09/2014</a:t>
            </a:fld>
            <a:endParaRPr lang="es-SV">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SV">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1DB9903-3E22-4FA3-93A1-1976D2299DE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9809134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E3216F54-576C-4D2E-8A3B-0BAAA13B2837}" type="datetimeFigureOut">
              <a:rPr lang="es-SV" smtClean="0">
                <a:solidFill>
                  <a:prstClr val="black">
                    <a:tint val="75000"/>
                  </a:prstClr>
                </a:solidFill>
              </a:rPr>
              <a:pPr/>
              <a:t>05/09/2014</a:t>
            </a:fld>
            <a:endParaRPr lang="es-SV">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SV">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1DB9903-3E22-4FA3-93A1-1976D2299DE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2602159042"/>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216F54-576C-4D2E-8A3B-0BAAA13B2837}" type="datetimeFigureOut">
              <a:rPr lang="es-SV" smtClean="0">
                <a:solidFill>
                  <a:prstClr val="black">
                    <a:tint val="75000"/>
                  </a:prstClr>
                </a:solidFill>
              </a:rPr>
              <a:pPr/>
              <a:t>05/09/2014</a:t>
            </a:fld>
            <a:endParaRPr lang="es-SV">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SV">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1DB9903-3E22-4FA3-93A1-1976D2299DE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295610805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6" y="204792"/>
            <a:ext cx="3008312" cy="871538"/>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3"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6" y="1076333"/>
            <a:ext cx="3008312" cy="3518297"/>
          </a:xfrm>
        </p:spPr>
        <p:txBody>
          <a:bodyPr/>
          <a:lstStyle>
            <a:lvl1pPr marL="0" indent="0">
              <a:buNone/>
              <a:defRPr sz="1400"/>
            </a:lvl1pPr>
            <a:lvl2pPr marL="452638" indent="0">
              <a:buNone/>
              <a:defRPr sz="1200"/>
            </a:lvl2pPr>
            <a:lvl3pPr marL="905280" indent="0">
              <a:buNone/>
              <a:defRPr sz="1000"/>
            </a:lvl3pPr>
            <a:lvl4pPr marL="1357919" indent="0">
              <a:buNone/>
              <a:defRPr sz="900"/>
            </a:lvl4pPr>
            <a:lvl5pPr marL="1810560" indent="0">
              <a:buNone/>
              <a:defRPr sz="900"/>
            </a:lvl5pPr>
            <a:lvl6pPr marL="2263198" indent="0">
              <a:buNone/>
              <a:defRPr sz="900"/>
            </a:lvl6pPr>
            <a:lvl7pPr marL="2715838" indent="0">
              <a:buNone/>
              <a:defRPr sz="900"/>
            </a:lvl7pPr>
            <a:lvl8pPr marL="3168477" indent="0">
              <a:buNone/>
              <a:defRPr sz="900"/>
            </a:lvl8pPr>
            <a:lvl9pPr marL="3621117"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216F54-576C-4D2E-8A3B-0BAAA13B2837}" type="datetimeFigureOut">
              <a:rPr lang="es-SV" smtClean="0">
                <a:solidFill>
                  <a:prstClr val="black">
                    <a:tint val="75000"/>
                  </a:prstClr>
                </a:solidFill>
              </a:rPr>
              <a:pPr/>
              <a:t>05/09/2014</a:t>
            </a:fld>
            <a:endParaRPr lang="es-SV">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1DB9903-3E22-4FA3-93A1-1976D2299DE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248883721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8"/>
            <a:ext cx="8229600" cy="529568"/>
          </a:xfrm>
        </p:spPr>
        <p:txBody>
          <a:bodyPr>
            <a:noAutofit/>
          </a:bodyPr>
          <a:lstStyle>
            <a:lvl1pPr>
              <a:defRPr sz="3600" b="1">
                <a:solidFill>
                  <a:schemeClr val="accent6">
                    <a:lumMod val="50000"/>
                  </a:schemeClr>
                </a:solidFill>
              </a:defRPr>
            </a:lvl1pPr>
          </a:lstStyle>
          <a:p>
            <a:r>
              <a:rPr lang="es-ES" dirty="0" smtClean="0"/>
              <a:t>Haga clic para modificar el estilo de título del patrón</a:t>
            </a:r>
            <a:endParaRPr lang="es-SV" dirty="0"/>
          </a:p>
        </p:txBody>
      </p:sp>
      <p:sp>
        <p:nvSpPr>
          <p:cNvPr id="3" name="2 Marcador de contenido"/>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4" name="3 Marcador de fecha"/>
          <p:cNvSpPr>
            <a:spLocks noGrp="1"/>
          </p:cNvSpPr>
          <p:nvPr>
            <p:ph type="dt" sz="half" idx="10"/>
          </p:nvPr>
        </p:nvSpPr>
        <p:spPr/>
        <p:txBody>
          <a:bodyPr/>
          <a:lstStyle/>
          <a:p>
            <a:fld id="{15740F2F-B0D7-48C6-AD3C-B853957B046A}" type="datetimeFigureOut">
              <a:rPr lang="es-SV" smtClean="0"/>
              <a:t>05/09/2014</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99BFC0AB-D2D9-4F80-940A-3CC4ACB99F35}" type="slidenum">
              <a:rPr lang="es-SV" smtClean="0"/>
              <a:t>‹Nº›</a:t>
            </a:fld>
            <a:endParaRPr lang="es-SV"/>
          </a:p>
        </p:txBody>
      </p:sp>
    </p:spTree>
    <p:extLst>
      <p:ext uri="{BB962C8B-B14F-4D97-AF65-F5344CB8AC3E}">
        <p14:creationId xmlns:p14="http://schemas.microsoft.com/office/powerpoint/2010/main" val="3655498666"/>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93" y="3600450"/>
            <a:ext cx="5486400" cy="425054"/>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93" y="459585"/>
            <a:ext cx="5486400" cy="3086100"/>
          </a:xfrm>
        </p:spPr>
        <p:txBody>
          <a:bodyPr/>
          <a:lstStyle>
            <a:lvl1pPr marL="0" indent="0">
              <a:buNone/>
              <a:defRPr sz="3200"/>
            </a:lvl1pPr>
            <a:lvl2pPr marL="452638" indent="0">
              <a:buNone/>
              <a:defRPr sz="2800"/>
            </a:lvl2pPr>
            <a:lvl3pPr marL="905280" indent="0">
              <a:buNone/>
              <a:defRPr sz="2400"/>
            </a:lvl3pPr>
            <a:lvl4pPr marL="1357919" indent="0">
              <a:buNone/>
              <a:defRPr sz="2000"/>
            </a:lvl4pPr>
            <a:lvl5pPr marL="1810560" indent="0">
              <a:buNone/>
              <a:defRPr sz="2000"/>
            </a:lvl5pPr>
            <a:lvl6pPr marL="2263198" indent="0">
              <a:buNone/>
              <a:defRPr sz="2000"/>
            </a:lvl6pPr>
            <a:lvl7pPr marL="2715838" indent="0">
              <a:buNone/>
              <a:defRPr sz="2000"/>
            </a:lvl7pPr>
            <a:lvl8pPr marL="3168477" indent="0">
              <a:buNone/>
              <a:defRPr sz="2000"/>
            </a:lvl8pPr>
            <a:lvl9pPr marL="3621117" indent="0">
              <a:buNone/>
              <a:defRPr sz="2000"/>
            </a:lvl9pPr>
          </a:lstStyle>
          <a:p>
            <a:endParaRPr lang="es-SV"/>
          </a:p>
        </p:txBody>
      </p:sp>
      <p:sp>
        <p:nvSpPr>
          <p:cNvPr id="4" name="3 Marcador de texto"/>
          <p:cNvSpPr>
            <a:spLocks noGrp="1"/>
          </p:cNvSpPr>
          <p:nvPr>
            <p:ph type="body" sz="half" idx="2"/>
          </p:nvPr>
        </p:nvSpPr>
        <p:spPr>
          <a:xfrm>
            <a:off x="1792293" y="4025514"/>
            <a:ext cx="5486400" cy="603647"/>
          </a:xfrm>
        </p:spPr>
        <p:txBody>
          <a:bodyPr/>
          <a:lstStyle>
            <a:lvl1pPr marL="0" indent="0">
              <a:buNone/>
              <a:defRPr sz="1400"/>
            </a:lvl1pPr>
            <a:lvl2pPr marL="452638" indent="0">
              <a:buNone/>
              <a:defRPr sz="1200"/>
            </a:lvl2pPr>
            <a:lvl3pPr marL="905280" indent="0">
              <a:buNone/>
              <a:defRPr sz="1000"/>
            </a:lvl3pPr>
            <a:lvl4pPr marL="1357919" indent="0">
              <a:buNone/>
              <a:defRPr sz="900"/>
            </a:lvl4pPr>
            <a:lvl5pPr marL="1810560" indent="0">
              <a:buNone/>
              <a:defRPr sz="900"/>
            </a:lvl5pPr>
            <a:lvl6pPr marL="2263198" indent="0">
              <a:buNone/>
              <a:defRPr sz="900"/>
            </a:lvl6pPr>
            <a:lvl7pPr marL="2715838" indent="0">
              <a:buNone/>
              <a:defRPr sz="900"/>
            </a:lvl7pPr>
            <a:lvl8pPr marL="3168477" indent="0">
              <a:buNone/>
              <a:defRPr sz="900"/>
            </a:lvl8pPr>
            <a:lvl9pPr marL="3621117"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216F54-576C-4D2E-8A3B-0BAAA13B2837}" type="datetimeFigureOut">
              <a:rPr lang="es-SV" smtClean="0">
                <a:solidFill>
                  <a:prstClr val="black">
                    <a:tint val="75000"/>
                  </a:prstClr>
                </a:solidFill>
              </a:rPr>
              <a:pPr/>
              <a:t>05/09/2014</a:t>
            </a:fld>
            <a:endParaRPr lang="es-SV">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SV">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1DB9903-3E22-4FA3-93A1-1976D2299DE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28943699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E3216F54-576C-4D2E-8A3B-0BAAA13B2837}" type="datetimeFigureOut">
              <a:rPr lang="es-SV" smtClean="0">
                <a:solidFill>
                  <a:prstClr val="black">
                    <a:tint val="75000"/>
                  </a:prstClr>
                </a:solidFill>
              </a:rPr>
              <a:pPr/>
              <a:t>05/09/2014</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1DB9903-3E22-4FA3-93A1-1976D2299DE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126007774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3" y="205989"/>
            <a:ext cx="2057400" cy="4388644"/>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4" y="20598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E3216F54-576C-4D2E-8A3B-0BAAA13B2837}" type="datetimeFigureOut">
              <a:rPr lang="es-SV" smtClean="0">
                <a:solidFill>
                  <a:prstClr val="black">
                    <a:tint val="75000"/>
                  </a:prstClr>
                </a:solidFill>
              </a:rPr>
              <a:pPr/>
              <a:t>05/09/2014</a:t>
            </a:fld>
            <a:endParaRPr lang="es-SV">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SV">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1DB9903-3E22-4FA3-93A1-1976D2299DE1}" type="slidenum">
              <a:rPr lang="es-SV" smtClean="0">
                <a:solidFill>
                  <a:prstClr val="black">
                    <a:tint val="75000"/>
                  </a:prstClr>
                </a:solidFill>
              </a:rPr>
              <a:pPr/>
              <a:t>‹Nº›</a:t>
            </a:fld>
            <a:endParaRPr lang="es-SV">
              <a:solidFill>
                <a:prstClr val="black">
                  <a:tint val="75000"/>
                </a:prstClr>
              </a:solidFill>
            </a:endParaRPr>
          </a:p>
        </p:txBody>
      </p:sp>
    </p:spTree>
    <p:extLst>
      <p:ext uri="{BB962C8B-B14F-4D97-AF65-F5344CB8AC3E}">
        <p14:creationId xmlns:p14="http://schemas.microsoft.com/office/powerpoint/2010/main" val="57177467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5740F2F-B0D7-48C6-AD3C-B853957B046A}" type="datetimeFigureOut">
              <a:rPr lang="es-SV" smtClean="0"/>
              <a:t>05/09/2014</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99BFC0AB-D2D9-4F80-940A-3CC4ACB99F35}" type="slidenum">
              <a:rPr lang="es-SV" smtClean="0"/>
              <a:t>‹Nº›</a:t>
            </a:fld>
            <a:endParaRPr lang="es-SV"/>
          </a:p>
        </p:txBody>
      </p:sp>
    </p:spTree>
    <p:extLst>
      <p:ext uri="{BB962C8B-B14F-4D97-AF65-F5344CB8AC3E}">
        <p14:creationId xmlns:p14="http://schemas.microsoft.com/office/powerpoint/2010/main" val="103807724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15740F2F-B0D7-48C6-AD3C-B853957B046A}" type="datetimeFigureOut">
              <a:rPr lang="es-SV" smtClean="0"/>
              <a:t>05/09/2014</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99BFC0AB-D2D9-4F80-940A-3CC4ACB99F35}" type="slidenum">
              <a:rPr lang="es-SV" smtClean="0"/>
              <a:t>‹Nº›</a:t>
            </a:fld>
            <a:endParaRPr lang="es-SV"/>
          </a:p>
        </p:txBody>
      </p:sp>
    </p:spTree>
    <p:extLst>
      <p:ext uri="{BB962C8B-B14F-4D97-AF65-F5344CB8AC3E}">
        <p14:creationId xmlns:p14="http://schemas.microsoft.com/office/powerpoint/2010/main" val="60515281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15740F2F-B0D7-48C6-AD3C-B853957B046A}" type="datetimeFigureOut">
              <a:rPr lang="es-SV" smtClean="0"/>
              <a:t>05/09/2014</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99BFC0AB-D2D9-4F80-940A-3CC4ACB99F35}" type="slidenum">
              <a:rPr lang="es-SV" smtClean="0"/>
              <a:t>‹Nº›</a:t>
            </a:fld>
            <a:endParaRPr lang="es-SV"/>
          </a:p>
        </p:txBody>
      </p:sp>
    </p:spTree>
    <p:extLst>
      <p:ext uri="{BB962C8B-B14F-4D97-AF65-F5344CB8AC3E}">
        <p14:creationId xmlns:p14="http://schemas.microsoft.com/office/powerpoint/2010/main" val="424860355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15740F2F-B0D7-48C6-AD3C-B853957B046A}" type="datetimeFigureOut">
              <a:rPr lang="es-SV" smtClean="0"/>
              <a:t>05/09/2014</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99BFC0AB-D2D9-4F80-940A-3CC4ACB99F35}" type="slidenum">
              <a:rPr lang="es-SV" smtClean="0"/>
              <a:t>‹Nº›</a:t>
            </a:fld>
            <a:endParaRPr lang="es-SV"/>
          </a:p>
        </p:txBody>
      </p:sp>
    </p:spTree>
    <p:extLst>
      <p:ext uri="{BB962C8B-B14F-4D97-AF65-F5344CB8AC3E}">
        <p14:creationId xmlns:p14="http://schemas.microsoft.com/office/powerpoint/2010/main" val="58287433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740F2F-B0D7-48C6-AD3C-B853957B046A}" type="datetimeFigureOut">
              <a:rPr lang="es-SV" smtClean="0"/>
              <a:t>05/09/2014</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99BFC0AB-D2D9-4F80-940A-3CC4ACB99F35}" type="slidenum">
              <a:rPr lang="es-SV" smtClean="0"/>
              <a:t>‹Nº›</a:t>
            </a:fld>
            <a:endParaRPr lang="es-SV"/>
          </a:p>
        </p:txBody>
      </p:sp>
    </p:spTree>
    <p:extLst>
      <p:ext uri="{BB962C8B-B14F-4D97-AF65-F5344CB8AC3E}">
        <p14:creationId xmlns:p14="http://schemas.microsoft.com/office/powerpoint/2010/main" val="428869865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740F2F-B0D7-48C6-AD3C-B853957B046A}" type="datetimeFigureOut">
              <a:rPr lang="es-SV" smtClean="0"/>
              <a:t>05/09/2014</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99BFC0AB-D2D9-4F80-940A-3CC4ACB99F35}" type="slidenum">
              <a:rPr lang="es-SV" smtClean="0"/>
              <a:t>‹Nº›</a:t>
            </a:fld>
            <a:endParaRPr lang="es-SV"/>
          </a:p>
        </p:txBody>
      </p:sp>
    </p:spTree>
    <p:extLst>
      <p:ext uri="{BB962C8B-B14F-4D97-AF65-F5344CB8AC3E}">
        <p14:creationId xmlns:p14="http://schemas.microsoft.com/office/powerpoint/2010/main" val="148699785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740F2F-B0D7-48C6-AD3C-B853957B046A}" type="datetimeFigureOut">
              <a:rPr lang="es-SV" smtClean="0"/>
              <a:t>05/09/2014</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99BFC0AB-D2D9-4F80-940A-3CC4ACB99F35}" type="slidenum">
              <a:rPr lang="es-SV" smtClean="0"/>
              <a:t>‹Nº›</a:t>
            </a:fld>
            <a:endParaRPr lang="es-SV"/>
          </a:p>
        </p:txBody>
      </p:sp>
    </p:spTree>
    <p:extLst>
      <p:ext uri="{BB962C8B-B14F-4D97-AF65-F5344CB8AC3E}">
        <p14:creationId xmlns:p14="http://schemas.microsoft.com/office/powerpoint/2010/main" val="321832486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740F2F-B0D7-48C6-AD3C-B853957B046A}" type="datetimeFigureOut">
              <a:rPr lang="es-SV" smtClean="0"/>
              <a:t>05/09/2014</a:t>
            </a:fld>
            <a:endParaRPr lang="es-SV"/>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9BFC0AB-D2D9-4F80-940A-3CC4ACB99F35}" type="slidenum">
              <a:rPr lang="es-SV" smtClean="0"/>
              <a:t>‹Nº›</a:t>
            </a:fld>
            <a:endParaRPr lang="es-SV"/>
          </a:p>
        </p:txBody>
      </p:sp>
      <p:pic>
        <p:nvPicPr>
          <p:cNvPr id="1028" name="Picture 4" descr="http://l.rgbimg.com/cache1sw52Y/users/x/xy/xymonau/600/nxXronE.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9144000" cy="516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486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2" y="205983"/>
            <a:ext cx="8229601" cy="857250"/>
          </a:xfrm>
          <a:prstGeom prst="rect">
            <a:avLst/>
          </a:prstGeom>
        </p:spPr>
        <p:txBody>
          <a:bodyPr vert="horz" lIns="90528" tIns="45266" rIns="90528" bIns="45266"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2" y="1200158"/>
            <a:ext cx="8229601" cy="3394472"/>
          </a:xfrm>
          <a:prstGeom prst="rect">
            <a:avLst/>
          </a:prstGeom>
        </p:spPr>
        <p:txBody>
          <a:bodyPr vert="horz" lIns="90528" tIns="45266" rIns="90528" bIns="45266"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3" y="4767273"/>
            <a:ext cx="2133600" cy="273844"/>
          </a:xfrm>
          <a:prstGeom prst="rect">
            <a:avLst/>
          </a:prstGeom>
        </p:spPr>
        <p:txBody>
          <a:bodyPr vert="horz" lIns="90528" tIns="45266" rIns="90528" bIns="45266" rtlCol="0" anchor="ctr"/>
          <a:lstStyle>
            <a:lvl1pPr algn="l">
              <a:defRPr sz="1200">
                <a:solidFill>
                  <a:schemeClr val="tx1">
                    <a:tint val="75000"/>
                  </a:schemeClr>
                </a:solidFill>
              </a:defRPr>
            </a:lvl1pPr>
          </a:lstStyle>
          <a:p>
            <a:pPr defTabSz="905280"/>
            <a:fld id="{E3216F54-576C-4D2E-8A3B-0BAAA13B2837}" type="datetimeFigureOut">
              <a:rPr lang="es-SV" smtClean="0">
                <a:solidFill>
                  <a:prstClr val="black">
                    <a:tint val="75000"/>
                  </a:prstClr>
                </a:solidFill>
                <a:cs typeface="Arial"/>
                <a:sym typeface="Arial"/>
                <a:rtl val="0"/>
              </a:rPr>
              <a:pPr defTabSz="905280"/>
              <a:t>05/09/2014</a:t>
            </a:fld>
            <a:endParaRPr lang="es-SV">
              <a:solidFill>
                <a:prstClr val="black">
                  <a:tint val="75000"/>
                </a:prstClr>
              </a:solidFill>
              <a:cs typeface="Arial"/>
              <a:sym typeface="Arial"/>
              <a:rtl val="0"/>
            </a:endParaRPr>
          </a:p>
        </p:txBody>
      </p:sp>
      <p:sp>
        <p:nvSpPr>
          <p:cNvPr id="5" name="4 Marcador de pie de página"/>
          <p:cNvSpPr>
            <a:spLocks noGrp="1"/>
          </p:cNvSpPr>
          <p:nvPr>
            <p:ph type="ftr" sz="quarter" idx="3"/>
          </p:nvPr>
        </p:nvSpPr>
        <p:spPr>
          <a:xfrm>
            <a:off x="3124200" y="4767273"/>
            <a:ext cx="2895601" cy="273844"/>
          </a:xfrm>
          <a:prstGeom prst="rect">
            <a:avLst/>
          </a:prstGeom>
        </p:spPr>
        <p:txBody>
          <a:bodyPr vert="horz" lIns="90528" tIns="45266" rIns="90528" bIns="45266" rtlCol="0" anchor="ctr"/>
          <a:lstStyle>
            <a:lvl1pPr algn="ctr">
              <a:defRPr sz="1200">
                <a:solidFill>
                  <a:schemeClr val="tx1">
                    <a:tint val="75000"/>
                  </a:schemeClr>
                </a:solidFill>
              </a:defRPr>
            </a:lvl1pPr>
          </a:lstStyle>
          <a:p>
            <a:pPr defTabSz="905280"/>
            <a:endParaRPr lang="es-SV">
              <a:solidFill>
                <a:prstClr val="black">
                  <a:tint val="75000"/>
                </a:prstClr>
              </a:solidFill>
              <a:cs typeface="Arial"/>
              <a:sym typeface="Arial"/>
              <a:rtl val="0"/>
            </a:endParaRPr>
          </a:p>
        </p:txBody>
      </p:sp>
      <p:sp>
        <p:nvSpPr>
          <p:cNvPr id="6" name="5 Marcador de número de diapositiva"/>
          <p:cNvSpPr>
            <a:spLocks noGrp="1"/>
          </p:cNvSpPr>
          <p:nvPr>
            <p:ph type="sldNum" sz="quarter" idx="4"/>
          </p:nvPr>
        </p:nvSpPr>
        <p:spPr>
          <a:xfrm>
            <a:off x="6553201" y="4767273"/>
            <a:ext cx="2133600" cy="273844"/>
          </a:xfrm>
          <a:prstGeom prst="rect">
            <a:avLst/>
          </a:prstGeom>
        </p:spPr>
        <p:txBody>
          <a:bodyPr vert="horz" lIns="90528" tIns="45266" rIns="90528" bIns="45266" rtlCol="0" anchor="ctr"/>
          <a:lstStyle>
            <a:lvl1pPr algn="r">
              <a:defRPr sz="1200">
                <a:solidFill>
                  <a:schemeClr val="tx1">
                    <a:tint val="75000"/>
                  </a:schemeClr>
                </a:solidFill>
              </a:defRPr>
            </a:lvl1pPr>
          </a:lstStyle>
          <a:p>
            <a:pPr defTabSz="905280"/>
            <a:fld id="{01DB9903-3E22-4FA3-93A1-1976D2299DE1}" type="slidenum">
              <a:rPr lang="es-SV" smtClean="0">
                <a:solidFill>
                  <a:prstClr val="black">
                    <a:tint val="75000"/>
                  </a:prstClr>
                </a:solidFill>
                <a:cs typeface="Arial"/>
                <a:sym typeface="Arial"/>
                <a:rtl val="0"/>
              </a:rPr>
              <a:pPr defTabSz="905280"/>
              <a:t>‹Nº›</a:t>
            </a:fld>
            <a:endParaRPr lang="es-SV">
              <a:solidFill>
                <a:prstClr val="black">
                  <a:tint val="75000"/>
                </a:prstClr>
              </a:solidFill>
              <a:cs typeface="Arial"/>
              <a:sym typeface="Arial"/>
              <a:rtl val="0"/>
            </a:endParaRPr>
          </a:p>
        </p:txBody>
      </p:sp>
    </p:spTree>
    <p:extLst>
      <p:ext uri="{BB962C8B-B14F-4D97-AF65-F5344CB8AC3E}">
        <p14:creationId xmlns:p14="http://schemas.microsoft.com/office/powerpoint/2010/main" val="2007577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905280" rtl="0" eaLnBrk="1" latinLnBrk="0" hangingPunct="1">
        <a:spcBef>
          <a:spcPct val="0"/>
        </a:spcBef>
        <a:buNone/>
        <a:defRPr sz="4400" kern="1200">
          <a:solidFill>
            <a:schemeClr val="tx1"/>
          </a:solidFill>
          <a:latin typeface="+mj-lt"/>
          <a:ea typeface="+mj-ea"/>
          <a:cs typeface="+mj-cs"/>
        </a:defRPr>
      </a:lvl1pPr>
    </p:titleStyle>
    <p:bodyStyle>
      <a:lvl1pPr marL="339479" indent="-339479" algn="l" defTabSz="9052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5541" indent="-282901" algn="l" defTabSz="9052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1599" indent="-226320" algn="l" defTabSz="9052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4239" indent="-226320" algn="l" defTabSz="9052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36877" indent="-226320" algn="l" defTabSz="9052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89518" indent="-226320" algn="l" defTabSz="9052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42156" indent="-226320" algn="l" defTabSz="9052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94798" indent="-226320" algn="l" defTabSz="9052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7437" indent="-226320" algn="l" defTabSz="9052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05280" rtl="0" eaLnBrk="1" latinLnBrk="0" hangingPunct="1">
        <a:defRPr sz="1800" kern="1200">
          <a:solidFill>
            <a:schemeClr val="tx1"/>
          </a:solidFill>
          <a:latin typeface="+mn-lt"/>
          <a:ea typeface="+mn-ea"/>
          <a:cs typeface="+mn-cs"/>
        </a:defRPr>
      </a:lvl1pPr>
      <a:lvl2pPr marL="452638" algn="l" defTabSz="905280" rtl="0" eaLnBrk="1" latinLnBrk="0" hangingPunct="1">
        <a:defRPr sz="1800" kern="1200">
          <a:solidFill>
            <a:schemeClr val="tx1"/>
          </a:solidFill>
          <a:latin typeface="+mn-lt"/>
          <a:ea typeface="+mn-ea"/>
          <a:cs typeface="+mn-cs"/>
        </a:defRPr>
      </a:lvl2pPr>
      <a:lvl3pPr marL="905280" algn="l" defTabSz="905280" rtl="0" eaLnBrk="1" latinLnBrk="0" hangingPunct="1">
        <a:defRPr sz="1800" kern="1200">
          <a:solidFill>
            <a:schemeClr val="tx1"/>
          </a:solidFill>
          <a:latin typeface="+mn-lt"/>
          <a:ea typeface="+mn-ea"/>
          <a:cs typeface="+mn-cs"/>
        </a:defRPr>
      </a:lvl3pPr>
      <a:lvl4pPr marL="1357919" algn="l" defTabSz="905280" rtl="0" eaLnBrk="1" latinLnBrk="0" hangingPunct="1">
        <a:defRPr sz="1800" kern="1200">
          <a:solidFill>
            <a:schemeClr val="tx1"/>
          </a:solidFill>
          <a:latin typeface="+mn-lt"/>
          <a:ea typeface="+mn-ea"/>
          <a:cs typeface="+mn-cs"/>
        </a:defRPr>
      </a:lvl4pPr>
      <a:lvl5pPr marL="1810560" algn="l" defTabSz="905280" rtl="0" eaLnBrk="1" latinLnBrk="0" hangingPunct="1">
        <a:defRPr sz="1800" kern="1200">
          <a:solidFill>
            <a:schemeClr val="tx1"/>
          </a:solidFill>
          <a:latin typeface="+mn-lt"/>
          <a:ea typeface="+mn-ea"/>
          <a:cs typeface="+mn-cs"/>
        </a:defRPr>
      </a:lvl5pPr>
      <a:lvl6pPr marL="2263198" algn="l" defTabSz="905280" rtl="0" eaLnBrk="1" latinLnBrk="0" hangingPunct="1">
        <a:defRPr sz="1800" kern="1200">
          <a:solidFill>
            <a:schemeClr val="tx1"/>
          </a:solidFill>
          <a:latin typeface="+mn-lt"/>
          <a:ea typeface="+mn-ea"/>
          <a:cs typeface="+mn-cs"/>
        </a:defRPr>
      </a:lvl6pPr>
      <a:lvl7pPr marL="2715838" algn="l" defTabSz="905280" rtl="0" eaLnBrk="1" latinLnBrk="0" hangingPunct="1">
        <a:defRPr sz="1800" kern="1200">
          <a:solidFill>
            <a:schemeClr val="tx1"/>
          </a:solidFill>
          <a:latin typeface="+mn-lt"/>
          <a:ea typeface="+mn-ea"/>
          <a:cs typeface="+mn-cs"/>
        </a:defRPr>
      </a:lvl7pPr>
      <a:lvl8pPr marL="3168477" algn="l" defTabSz="905280" rtl="0" eaLnBrk="1" latinLnBrk="0" hangingPunct="1">
        <a:defRPr sz="1800" kern="1200">
          <a:solidFill>
            <a:schemeClr val="tx1"/>
          </a:solidFill>
          <a:latin typeface="+mn-lt"/>
          <a:ea typeface="+mn-ea"/>
          <a:cs typeface="+mn-cs"/>
        </a:defRPr>
      </a:lvl8pPr>
      <a:lvl9pPr marL="3621117" algn="l" defTabSz="9052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comuniongracia.org.mx/blog/" TargetMode="External"/><Relationship Id="rId13" Type="http://schemas.openxmlformats.org/officeDocument/2006/relationships/hyperlink" Target="http://facebook.com/ComuniondelaGracia" TargetMode="External"/><Relationship Id="rId3" Type="http://schemas.openxmlformats.org/officeDocument/2006/relationships/image" Target="../media/image23.png"/><Relationship Id="rId7" Type="http://schemas.openxmlformats.org/officeDocument/2006/relationships/hyperlink" Target="http://www.comuniondelagracia.es/" TargetMode="External"/><Relationship Id="rId12" Type="http://schemas.openxmlformats.org/officeDocument/2006/relationships/hyperlink" Target="mailto:comunion.gracia@gmail.com?subject=Informacion%20de%20Odisea%20Cristiana"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ansalvador.gcichurches.org/" TargetMode="External"/><Relationship Id="rId11" Type="http://schemas.openxmlformats.org/officeDocument/2006/relationships/hyperlink" Target="http://comuniondegracia.org/" TargetMode="External"/><Relationship Id="rId5" Type="http://schemas.openxmlformats.org/officeDocument/2006/relationships/hyperlink" Target="mailto:iduarg@gmail.com" TargetMode="External"/><Relationship Id="rId10" Type="http://schemas.openxmlformats.org/officeDocument/2006/relationships/hyperlink" Target="http://www.gci.org/churches" TargetMode="External"/><Relationship Id="rId4" Type="http://schemas.openxmlformats.org/officeDocument/2006/relationships/image" Target="../media/image24.png"/><Relationship Id="rId9" Type="http://schemas.openxmlformats.org/officeDocument/2006/relationships/hyperlink" Target="http://www.comuniondelagracia.pe/" TargetMode="External"/><Relationship Id="rId14" Type="http://schemas.openxmlformats.org/officeDocument/2006/relationships/hyperlink" Target="https://twitter.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67944" y="1597819"/>
            <a:ext cx="4886818" cy="1102519"/>
          </a:xfrm>
        </p:spPr>
        <p:txBody>
          <a:bodyPr>
            <a:noAutofit/>
          </a:bodyPr>
          <a:lstStyle/>
          <a:p>
            <a:r>
              <a:rPr lang="es-ES" b="1" dirty="0" smtClean="0">
                <a:solidFill>
                  <a:schemeClr val="accent6">
                    <a:lumMod val="50000"/>
                  </a:schemeClr>
                </a:solidFill>
              </a:rPr>
              <a:t>¿Una vida más fácil o una gran vida? </a:t>
            </a:r>
            <a:endParaRPr lang="es-SV" b="1" dirty="0">
              <a:solidFill>
                <a:schemeClr val="accent6">
                  <a:lumMod val="50000"/>
                </a:schemeClr>
              </a:solidFill>
            </a:endParaRPr>
          </a:p>
        </p:txBody>
      </p:sp>
      <p:sp>
        <p:nvSpPr>
          <p:cNvPr id="3" name="2 Subtítulo"/>
          <p:cNvSpPr>
            <a:spLocks noGrp="1"/>
          </p:cNvSpPr>
          <p:nvPr>
            <p:ph type="subTitle" idx="1"/>
          </p:nvPr>
        </p:nvSpPr>
        <p:spPr>
          <a:xfrm>
            <a:off x="4067944" y="2859782"/>
            <a:ext cx="4918642" cy="1314450"/>
          </a:xfrm>
        </p:spPr>
        <p:txBody>
          <a:bodyPr>
            <a:normAutofit fontScale="92500"/>
          </a:bodyPr>
          <a:lstStyle/>
          <a:p>
            <a:r>
              <a:rPr lang="es-ES" sz="2400" b="1" dirty="0" smtClean="0">
                <a:solidFill>
                  <a:srgbClr val="C00000"/>
                </a:solidFill>
              </a:rPr>
              <a:t>El éxito no se trata de vivir una vida fácil; </a:t>
            </a:r>
            <a:br>
              <a:rPr lang="es-ES" sz="2400" b="1" dirty="0" smtClean="0">
                <a:solidFill>
                  <a:srgbClr val="C00000"/>
                </a:solidFill>
              </a:rPr>
            </a:br>
            <a:r>
              <a:rPr lang="es-ES" sz="2400" b="1" dirty="0" smtClean="0">
                <a:solidFill>
                  <a:srgbClr val="C00000"/>
                </a:solidFill>
              </a:rPr>
              <a:t>Se trata de vivir una gran vida.</a:t>
            </a:r>
          </a:p>
          <a:p>
            <a:r>
              <a:rPr lang="es-ES" sz="2400" b="1" dirty="0" smtClean="0">
                <a:solidFill>
                  <a:srgbClr val="C00000"/>
                </a:solidFill>
              </a:rPr>
              <a:t>Un estudio de Colosenses 1:15 – 2:1</a:t>
            </a:r>
            <a:endParaRPr lang="es-SV" sz="2400" b="1" dirty="0">
              <a:solidFill>
                <a:srgbClr val="C00000"/>
              </a:solidFill>
            </a:endParaRPr>
          </a:p>
        </p:txBody>
      </p:sp>
      <p:sp>
        <p:nvSpPr>
          <p:cNvPr id="4" name="2 Subtítulo"/>
          <p:cNvSpPr txBox="1">
            <a:spLocks/>
          </p:cNvSpPr>
          <p:nvPr/>
        </p:nvSpPr>
        <p:spPr>
          <a:xfrm>
            <a:off x="3908424" y="4332336"/>
            <a:ext cx="3476561" cy="627053"/>
          </a:xfrm>
          <a:prstGeom prst="rect">
            <a:avLst/>
          </a:prstGeom>
          <a:noFill/>
          <a:ln>
            <a:noFill/>
          </a:ln>
        </p:spPr>
        <p:txBody>
          <a:bodyPr lIns="91425" tIns="91425" rIns="91425" bIns="91425" anchor="t" anchorCtr="0">
            <a:normAutofit fontScale="55000" lnSpcReduction="20000"/>
          </a:bodyPr>
          <a:lstStyle>
            <a:defPPr marR="0" algn="l" rtl="0">
              <a:lnSpc>
                <a:spcPct val="100000"/>
              </a:lnSpc>
              <a:spcBef>
                <a:spcPts val="0"/>
              </a:spcBef>
              <a:spcAft>
                <a:spcPts val="0"/>
              </a:spcAft>
            </a:defPPr>
            <a:lvl1pPr marR="0" algn="l" rtl="0">
              <a:lnSpc>
                <a:spcPct val="100000"/>
              </a:lnSpc>
              <a:spcBef>
                <a:spcPts val="0"/>
              </a:spcBef>
              <a:spcAft>
                <a:spcPts val="0"/>
              </a:spcAft>
              <a:buClr>
                <a:srgbClr val="FFFFFF"/>
              </a:buClr>
              <a:buSzPct val="100000"/>
              <a:buNone/>
              <a:defRPr sz="3200" b="0" i="0" u="none" strike="noStrike" cap="none" baseline="0">
                <a:solidFill>
                  <a:srgbClr val="FFFFFF"/>
                </a:solidFill>
                <a:effectLst>
                  <a:outerShdw blurRad="38100" dist="38100" dir="2700000" algn="tl">
                    <a:srgbClr val="000000">
                      <a:alpha val="43137"/>
                    </a:srgbClr>
                  </a:outerShdw>
                </a:effectLst>
                <a:latin typeface="Arial"/>
                <a:ea typeface="Arial"/>
                <a:cs typeface="Arial"/>
                <a:sym typeface="Arial"/>
                <a:rtl val="0"/>
              </a:defRPr>
            </a:lvl1pPr>
            <a:lvl2pPr marR="0" algn="l" rtl="0">
              <a:lnSpc>
                <a:spcPct val="100000"/>
              </a:lnSpc>
              <a:spcBef>
                <a:spcPts val="0"/>
              </a:spcBef>
              <a:spcAft>
                <a:spcPts val="0"/>
              </a:spcAft>
              <a:buClr>
                <a:srgbClr val="FFFFFF"/>
              </a:buClr>
              <a:buSzPct val="100000"/>
              <a:buNone/>
              <a:defRPr sz="3200" b="0" i="0" u="none" strike="noStrike" cap="none" baseline="0">
                <a:solidFill>
                  <a:srgbClr val="FFFFFF"/>
                </a:solidFill>
                <a:latin typeface="Arial"/>
                <a:ea typeface="Arial"/>
                <a:cs typeface="Arial"/>
                <a:sym typeface="Arial"/>
                <a:rtl val="0"/>
              </a:defRPr>
            </a:lvl2pPr>
            <a:lvl3pPr marR="0" algn="l" rtl="0">
              <a:lnSpc>
                <a:spcPct val="100000"/>
              </a:lnSpc>
              <a:spcBef>
                <a:spcPts val="0"/>
              </a:spcBef>
              <a:spcAft>
                <a:spcPts val="0"/>
              </a:spcAft>
              <a:buClr>
                <a:srgbClr val="FFFFFF"/>
              </a:buClr>
              <a:buSzPct val="100000"/>
              <a:buNone/>
              <a:defRPr sz="3200" b="0" i="0" u="none" strike="noStrike" cap="none" baseline="0">
                <a:solidFill>
                  <a:srgbClr val="FFFFFF"/>
                </a:solidFill>
                <a:latin typeface="Arial"/>
                <a:ea typeface="Arial"/>
                <a:cs typeface="Arial"/>
                <a:sym typeface="Arial"/>
                <a:rtl val="0"/>
              </a:defRPr>
            </a:lvl3pPr>
            <a:lvl4pPr marR="0" algn="l" rtl="0">
              <a:lnSpc>
                <a:spcPct val="100000"/>
              </a:lnSpc>
              <a:spcBef>
                <a:spcPts val="0"/>
              </a:spcBef>
              <a:spcAft>
                <a:spcPts val="0"/>
              </a:spcAft>
              <a:buClr>
                <a:srgbClr val="FFFFFF"/>
              </a:buClr>
              <a:buSzPct val="100000"/>
              <a:buNone/>
              <a:defRPr sz="3200" b="0" i="0" u="none" strike="noStrike" cap="none" baseline="0">
                <a:solidFill>
                  <a:srgbClr val="FFFFFF"/>
                </a:solidFill>
                <a:latin typeface="Arial"/>
                <a:ea typeface="Arial"/>
                <a:cs typeface="Arial"/>
                <a:sym typeface="Arial"/>
                <a:rtl val="0"/>
              </a:defRPr>
            </a:lvl4pPr>
            <a:lvl5pPr marR="0" algn="l" rtl="0">
              <a:lnSpc>
                <a:spcPct val="100000"/>
              </a:lnSpc>
              <a:spcBef>
                <a:spcPts val="0"/>
              </a:spcBef>
              <a:spcAft>
                <a:spcPts val="0"/>
              </a:spcAft>
              <a:buClr>
                <a:srgbClr val="FFFFFF"/>
              </a:buClr>
              <a:buSzPct val="100000"/>
              <a:buNone/>
              <a:defRPr sz="3200" b="0" i="0" u="none" strike="noStrike" cap="none" baseline="0">
                <a:solidFill>
                  <a:srgbClr val="FFFFFF"/>
                </a:solidFill>
                <a:latin typeface="Arial"/>
                <a:ea typeface="Arial"/>
                <a:cs typeface="Arial"/>
                <a:sym typeface="Arial"/>
                <a:rtl val="0"/>
              </a:defRPr>
            </a:lvl5pPr>
            <a:lvl6pPr marR="0" algn="l" rtl="0">
              <a:lnSpc>
                <a:spcPct val="100000"/>
              </a:lnSpc>
              <a:spcBef>
                <a:spcPts val="0"/>
              </a:spcBef>
              <a:spcAft>
                <a:spcPts val="0"/>
              </a:spcAft>
              <a:buClr>
                <a:srgbClr val="FFFFFF"/>
              </a:buClr>
              <a:buSzPct val="100000"/>
              <a:buNone/>
              <a:defRPr sz="3200" b="0" i="0" u="none" strike="noStrike" cap="none" baseline="0">
                <a:solidFill>
                  <a:srgbClr val="FFFFFF"/>
                </a:solidFill>
                <a:latin typeface="Arial"/>
                <a:ea typeface="Arial"/>
                <a:cs typeface="Arial"/>
                <a:sym typeface="Arial"/>
                <a:rtl val="0"/>
              </a:defRPr>
            </a:lvl6pPr>
            <a:lvl7pPr marR="0" algn="l" rtl="0">
              <a:lnSpc>
                <a:spcPct val="100000"/>
              </a:lnSpc>
              <a:spcBef>
                <a:spcPts val="0"/>
              </a:spcBef>
              <a:spcAft>
                <a:spcPts val="0"/>
              </a:spcAft>
              <a:buClr>
                <a:srgbClr val="FFFFFF"/>
              </a:buClr>
              <a:buSzPct val="100000"/>
              <a:buNone/>
              <a:defRPr sz="3200" b="0" i="0" u="none" strike="noStrike" cap="none" baseline="0">
                <a:solidFill>
                  <a:srgbClr val="FFFFFF"/>
                </a:solidFill>
                <a:latin typeface="Arial"/>
                <a:ea typeface="Arial"/>
                <a:cs typeface="Arial"/>
                <a:sym typeface="Arial"/>
                <a:rtl val="0"/>
              </a:defRPr>
            </a:lvl7pPr>
            <a:lvl8pPr marR="0" algn="l" rtl="0">
              <a:lnSpc>
                <a:spcPct val="100000"/>
              </a:lnSpc>
              <a:spcBef>
                <a:spcPts val="0"/>
              </a:spcBef>
              <a:spcAft>
                <a:spcPts val="0"/>
              </a:spcAft>
              <a:buClr>
                <a:srgbClr val="FFFFFF"/>
              </a:buClr>
              <a:buSzPct val="100000"/>
              <a:buNone/>
              <a:defRPr sz="3200" b="0" i="0" u="none" strike="noStrike" cap="none" baseline="0">
                <a:solidFill>
                  <a:srgbClr val="FFFFFF"/>
                </a:solidFill>
                <a:latin typeface="Arial"/>
                <a:ea typeface="Arial"/>
                <a:cs typeface="Arial"/>
                <a:sym typeface="Arial"/>
                <a:rtl val="0"/>
              </a:defRPr>
            </a:lvl8pPr>
            <a:lvl9pPr marR="0" algn="l" rtl="0">
              <a:lnSpc>
                <a:spcPct val="100000"/>
              </a:lnSpc>
              <a:spcBef>
                <a:spcPts val="0"/>
              </a:spcBef>
              <a:spcAft>
                <a:spcPts val="0"/>
              </a:spcAft>
              <a:buClr>
                <a:srgbClr val="FFFFFF"/>
              </a:buClr>
              <a:buSzPct val="100000"/>
              <a:buNone/>
              <a:defRPr sz="3200" b="0" i="0" u="none" strike="noStrike" cap="none" baseline="0">
                <a:solidFill>
                  <a:srgbClr val="FFFFFF"/>
                </a:solidFill>
                <a:latin typeface="Arial"/>
                <a:ea typeface="Arial"/>
                <a:cs typeface="Arial"/>
                <a:sym typeface="Arial"/>
                <a:rtl val="0"/>
              </a:defRPr>
            </a:lvl9pPr>
          </a:lstStyle>
          <a:p>
            <a:pPr marL="0" marR="0" lvl="0" indent="0" algn="l" defTabSz="914400" rtl="0" eaLnBrk="1" fontAlgn="auto" latinLnBrk="0" hangingPunct="1">
              <a:lnSpc>
                <a:spcPct val="100000"/>
              </a:lnSpc>
              <a:spcBef>
                <a:spcPts val="0"/>
              </a:spcBef>
              <a:spcAft>
                <a:spcPts val="0"/>
              </a:spcAft>
              <a:buClr>
                <a:srgbClr val="FFFFFF"/>
              </a:buClr>
              <a:buSzPct val="100000"/>
              <a:buFontTx/>
              <a:buNone/>
              <a:tabLst/>
              <a:defRPr/>
            </a:pPr>
            <a:r>
              <a:rPr kumimoji="0" lang="es-SV" sz="2400" b="0" i="0" u="none" strike="noStrike" kern="0" cap="none" spc="0" normalizeH="0" baseline="0" noProof="0" dirty="0" smtClean="0">
                <a:ln>
                  <a:noFill/>
                </a:ln>
                <a:solidFill>
                  <a:srgbClr val="C00000"/>
                </a:solidFill>
                <a:effectLst/>
                <a:uLnTx/>
                <a:uFillTx/>
                <a:latin typeface="Arial"/>
                <a:cs typeface="Arial"/>
                <a:sym typeface="Arial"/>
                <a:rtl val="0"/>
              </a:rPr>
              <a:t>Contra la Corriente</a:t>
            </a:r>
          </a:p>
          <a:p>
            <a:pPr marL="0" marR="0" lvl="0" indent="0" algn="l" defTabSz="914400" rtl="0" eaLnBrk="1" fontAlgn="auto" latinLnBrk="0" hangingPunct="1">
              <a:lnSpc>
                <a:spcPct val="100000"/>
              </a:lnSpc>
              <a:spcBef>
                <a:spcPts val="0"/>
              </a:spcBef>
              <a:spcAft>
                <a:spcPts val="0"/>
              </a:spcAft>
              <a:buClr>
                <a:srgbClr val="FFFFFF"/>
              </a:buClr>
              <a:buSzPct val="100000"/>
              <a:buFontTx/>
              <a:buNone/>
              <a:tabLst/>
              <a:defRPr/>
            </a:pPr>
            <a:r>
              <a:rPr kumimoji="0" lang="es-SV" sz="2400" b="0" i="0" u="none" strike="noStrike" kern="0" cap="none" spc="0" normalizeH="0" baseline="0" noProof="0" dirty="0" smtClean="0">
                <a:ln>
                  <a:noFill/>
                </a:ln>
                <a:solidFill>
                  <a:srgbClr val="C00000"/>
                </a:solidFill>
                <a:effectLst/>
                <a:uLnTx/>
                <a:uFillTx/>
                <a:latin typeface="Arial"/>
                <a:cs typeface="Arial"/>
                <a:sym typeface="Arial"/>
                <a:rtl val="0"/>
              </a:rPr>
              <a:t>Un estudio de la Carta a los Colosenses</a:t>
            </a:r>
            <a:endParaRPr kumimoji="0" lang="es-SV" sz="2400" b="0" i="0" u="none" strike="noStrike" kern="0" cap="none" spc="0" normalizeH="0" baseline="0" noProof="0" dirty="0">
              <a:ln>
                <a:noFill/>
              </a:ln>
              <a:solidFill>
                <a:srgbClr val="C00000"/>
              </a:solidFill>
              <a:effectLst/>
              <a:uLnTx/>
              <a:uFillTx/>
              <a:latin typeface="Arial"/>
              <a:cs typeface="Arial"/>
              <a:sym typeface="Arial"/>
              <a:rtl val="0"/>
            </a:endParaRPr>
          </a:p>
        </p:txBody>
      </p:sp>
      <p:sp>
        <p:nvSpPr>
          <p:cNvPr id="5" name="4 Rectángulo redondeado"/>
          <p:cNvSpPr/>
          <p:nvPr/>
        </p:nvSpPr>
        <p:spPr>
          <a:xfrm>
            <a:off x="7164288" y="4299942"/>
            <a:ext cx="1790474" cy="647763"/>
          </a:xfrm>
          <a:prstGeom prst="roundRect">
            <a:avLst/>
          </a:prstGeom>
          <a:noFill/>
          <a:ln w="12700" cap="flat" cmpd="sng" algn="ctr">
            <a:solidFill>
              <a:srgbClr val="8F73DF"/>
            </a:solidFill>
            <a:prstDash val="solid"/>
          </a:ln>
          <a:effectLst>
            <a:outerShdw blurRad="63500" dist="12700" dir="5400000" sx="102000" sy="102000" rotWithShape="0">
              <a:srgbClr val="000000">
                <a:alpha val="32000"/>
              </a:srgbClr>
            </a:outerShdw>
          </a:effectLst>
        </p:spPr>
        <p:txBody>
          <a:bodyPr lIns="31183" tIns="15591" rIns="31183" bIns="15591" anchor="ctr"/>
          <a:lstStyle/>
          <a:p>
            <a:pPr marL="0" marR="0" lvl="0" indent="0" algn="ctr" defTabSz="311821" rtl="1"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latin typeface="Century"/>
              </a:rPr>
              <a:t>www.comuniondegracia.org</a:t>
            </a:r>
          </a:p>
          <a:p>
            <a:pPr marL="0" marR="0" lvl="0" indent="0" algn="ctr" defTabSz="311821" rtl="1"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latin typeface="Century"/>
              </a:rPr>
              <a:t>Comunion.gracia@gmail.com</a:t>
            </a:r>
          </a:p>
          <a:p>
            <a:pPr marL="0" marR="0" lvl="0" indent="0" algn="ctr" defTabSz="311821" rtl="1"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effectLst/>
                <a:uLnTx/>
                <a:uFillTx/>
                <a:latin typeface="Century"/>
              </a:rPr>
              <a:t>Facebook: </a:t>
            </a:r>
            <a:r>
              <a:rPr kumimoji="0" lang="en-US" sz="800" b="0" i="0" u="none" strike="noStrike" kern="0" cap="none" spc="0" normalizeH="0" baseline="0" noProof="0" dirty="0" err="1">
                <a:ln>
                  <a:noFill/>
                </a:ln>
                <a:effectLst/>
                <a:uLnTx/>
                <a:uFillTx/>
                <a:latin typeface="Century"/>
              </a:rPr>
              <a:t>comuniondelagracia</a:t>
            </a:r>
            <a:endParaRPr kumimoji="0" lang="en-US" sz="800" b="0" i="0" u="none" strike="noStrike" kern="0" cap="none" spc="0" normalizeH="0" baseline="0" noProof="0" dirty="0">
              <a:ln>
                <a:noFill/>
              </a:ln>
              <a:effectLst/>
              <a:uLnTx/>
              <a:uFillTx/>
              <a:latin typeface="Century"/>
            </a:endParaRPr>
          </a:p>
          <a:p>
            <a:pPr marL="0" marR="0" lvl="0" indent="0" algn="ctr" defTabSz="311821" rtl="1" eaLnBrk="1" fontAlgn="auto" latinLnBrk="0" hangingPunct="1">
              <a:lnSpc>
                <a:spcPct val="100000"/>
              </a:lnSpc>
              <a:spcBef>
                <a:spcPts val="0"/>
              </a:spcBef>
              <a:spcAft>
                <a:spcPts val="0"/>
              </a:spcAft>
              <a:buClrTx/>
              <a:buSzTx/>
              <a:buFontTx/>
              <a:buNone/>
              <a:tabLst/>
              <a:defRPr/>
            </a:pPr>
            <a:r>
              <a:rPr kumimoji="0" lang="es-SV" sz="800" b="0" i="0" u="none" strike="noStrike" kern="0" cap="none" spc="0" normalizeH="0" baseline="0" noProof="0" dirty="0" err="1">
                <a:ln>
                  <a:noFill/>
                </a:ln>
                <a:effectLst/>
                <a:uLnTx/>
                <a:uFillTx/>
                <a:latin typeface="Century"/>
              </a:rPr>
              <a:t>Twitter</a:t>
            </a:r>
            <a:r>
              <a:rPr kumimoji="0" lang="es-SV" sz="800" b="0" i="0" u="none" strike="noStrike" kern="0" cap="none" spc="0" normalizeH="0" baseline="0" noProof="0" dirty="0">
                <a:ln>
                  <a:noFill/>
                </a:ln>
                <a:effectLst/>
                <a:uLnTx/>
                <a:uFillTx/>
                <a:latin typeface="Century"/>
              </a:rPr>
              <a:t>: </a:t>
            </a:r>
            <a:r>
              <a:rPr kumimoji="0" lang="es-SV" sz="800" b="0" i="0" u="none" strike="noStrike" kern="0" cap="none" spc="0" normalizeH="0" baseline="0" noProof="0" dirty="0" err="1">
                <a:ln>
                  <a:noFill/>
                </a:ln>
                <a:effectLst/>
                <a:uLnTx/>
                <a:uFillTx/>
                <a:latin typeface="Century"/>
              </a:rPr>
              <a:t>comuniongracia</a:t>
            </a:r>
            <a:endParaRPr kumimoji="0" lang="es-ES" sz="800" b="0" i="0" u="none" strike="noStrike" kern="0" cap="none" spc="0" normalizeH="0" baseline="0" noProof="0" dirty="0">
              <a:ln>
                <a:noFill/>
              </a:ln>
              <a:effectLst/>
              <a:uLnTx/>
              <a:uFillTx/>
              <a:latin typeface="Century"/>
            </a:endParaRPr>
          </a:p>
        </p:txBody>
      </p:sp>
      <p:pic>
        <p:nvPicPr>
          <p:cNvPr id="6" name="Picture 2" descr="C:\Users\camilo\Copy\DVD\GCI-LogoSpanish-Stacked.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472620" y="118196"/>
            <a:ext cx="2107367" cy="123962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08425"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72528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¿Qué es ser exitoso?</a:t>
            </a:r>
            <a:endParaRPr lang="es-SV" dirty="0"/>
          </a:p>
        </p:txBody>
      </p:sp>
      <p:sp>
        <p:nvSpPr>
          <p:cNvPr id="3" name="2 Marcador de contenido"/>
          <p:cNvSpPr>
            <a:spLocks noGrp="1"/>
          </p:cNvSpPr>
          <p:nvPr>
            <p:ph idx="1"/>
          </p:nvPr>
        </p:nvSpPr>
        <p:spPr>
          <a:xfrm>
            <a:off x="3887416" y="699542"/>
            <a:ext cx="5149080" cy="4320480"/>
          </a:xfrm>
        </p:spPr>
        <p:txBody>
          <a:bodyPr>
            <a:normAutofit fontScale="62500" lnSpcReduction="20000"/>
          </a:bodyPr>
          <a:lstStyle/>
          <a:p>
            <a:pPr marL="0" indent="0">
              <a:spcBef>
                <a:spcPts val="0"/>
              </a:spcBef>
              <a:spcAft>
                <a:spcPts val="1200"/>
              </a:spcAft>
              <a:buNone/>
            </a:pPr>
            <a:r>
              <a:rPr lang="es-ES" dirty="0" smtClean="0"/>
              <a:t>Todos sabemos que hay una diferencia entre la </a:t>
            </a:r>
            <a:r>
              <a:rPr lang="es-ES" b="1" dirty="0" smtClean="0">
                <a:solidFill>
                  <a:srgbClr val="C00000"/>
                </a:solidFill>
              </a:rPr>
              <a:t>riqueza</a:t>
            </a:r>
            <a:r>
              <a:rPr lang="es-ES" dirty="0" smtClean="0"/>
              <a:t> y el éxito.</a:t>
            </a:r>
          </a:p>
          <a:p>
            <a:pPr marL="0" indent="0">
              <a:spcBef>
                <a:spcPts val="0"/>
              </a:spcBef>
              <a:spcAft>
                <a:spcPts val="1200"/>
              </a:spcAft>
              <a:buNone/>
            </a:pPr>
            <a:r>
              <a:rPr lang="es-ES" dirty="0" smtClean="0"/>
              <a:t>Muchas personas que son ricos han hecho un desastre de su vida personal. </a:t>
            </a:r>
          </a:p>
          <a:p>
            <a:pPr marL="0" indent="0">
              <a:spcBef>
                <a:spcPts val="0"/>
              </a:spcBef>
              <a:spcAft>
                <a:spcPts val="1200"/>
              </a:spcAft>
              <a:buNone/>
            </a:pPr>
            <a:r>
              <a:rPr lang="es-ES" dirty="0" smtClean="0"/>
              <a:t>También hay una diferencia entre el </a:t>
            </a:r>
            <a:r>
              <a:rPr lang="es-ES" b="1" dirty="0" smtClean="0">
                <a:solidFill>
                  <a:srgbClr val="C00000"/>
                </a:solidFill>
              </a:rPr>
              <a:t>poder</a:t>
            </a:r>
            <a:r>
              <a:rPr lang="es-ES" dirty="0" smtClean="0"/>
              <a:t> y el éxito. </a:t>
            </a:r>
          </a:p>
          <a:p>
            <a:pPr marL="0" indent="0">
              <a:spcBef>
                <a:spcPts val="0"/>
              </a:spcBef>
              <a:spcAft>
                <a:spcPts val="1200"/>
              </a:spcAft>
              <a:buNone/>
            </a:pPr>
            <a:r>
              <a:rPr lang="es-ES" dirty="0" smtClean="0"/>
              <a:t>Piensa en todos los dictadores del siglo 20 que ahora son recordados sólo por la destrucción que trajeron a  todo el mundo. </a:t>
            </a:r>
          </a:p>
          <a:p>
            <a:pPr marL="0" indent="0">
              <a:spcBef>
                <a:spcPts val="0"/>
              </a:spcBef>
              <a:spcAft>
                <a:spcPts val="1200"/>
              </a:spcAft>
              <a:buNone/>
            </a:pPr>
            <a:r>
              <a:rPr lang="es-ES" dirty="0" smtClean="0"/>
              <a:t>Una de las señas de identidad de llegar a ser cristiano está en </a:t>
            </a:r>
            <a:r>
              <a:rPr lang="es-ES" b="1" dirty="0" smtClean="0">
                <a:solidFill>
                  <a:srgbClr val="C00000"/>
                </a:solidFill>
              </a:rPr>
              <a:t>redefinir lo que significa ser exitoso. </a:t>
            </a:r>
          </a:p>
          <a:p>
            <a:pPr marL="0" indent="0">
              <a:spcBef>
                <a:spcPts val="0"/>
              </a:spcBef>
              <a:spcAft>
                <a:spcPts val="1200"/>
              </a:spcAft>
              <a:buNone/>
            </a:pPr>
            <a:r>
              <a:rPr lang="es-ES" dirty="0" smtClean="0"/>
              <a:t>Este estudio nos ayudará a hacer eso. </a:t>
            </a:r>
            <a:endParaRPr lang="es-SV" dirty="0"/>
          </a:p>
        </p:txBody>
      </p:sp>
      <p:pic>
        <p:nvPicPr>
          <p:cNvPr id="2050" name="Picture 2" descr="http://pollxander.info/wp-content/uploads/2014/03/ex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491630"/>
            <a:ext cx="4067944" cy="273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522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¿Cuál es la marca del verdadero éxito? </a:t>
            </a:r>
            <a:endParaRPr lang="es-SV" dirty="0"/>
          </a:p>
        </p:txBody>
      </p:sp>
      <p:sp>
        <p:nvSpPr>
          <p:cNvPr id="3" name="2 Marcador de contenido"/>
          <p:cNvSpPr>
            <a:spLocks noGrp="1"/>
          </p:cNvSpPr>
          <p:nvPr>
            <p:ph idx="1"/>
          </p:nvPr>
        </p:nvSpPr>
        <p:spPr>
          <a:xfrm>
            <a:off x="3887416" y="699542"/>
            <a:ext cx="5149080" cy="4320480"/>
          </a:xfrm>
        </p:spPr>
        <p:txBody>
          <a:bodyPr>
            <a:normAutofit fontScale="92500" lnSpcReduction="20000"/>
          </a:bodyPr>
          <a:lstStyle/>
          <a:p>
            <a:pPr marL="0" indent="0">
              <a:spcBef>
                <a:spcPts val="0"/>
              </a:spcBef>
              <a:spcAft>
                <a:spcPts val="1200"/>
              </a:spcAft>
              <a:buNone/>
            </a:pPr>
            <a:r>
              <a:rPr lang="es-ES" dirty="0" smtClean="0"/>
              <a:t>Más que tener o hacer cosas, el éxito puede ser definido como «</a:t>
            </a:r>
            <a:r>
              <a:rPr lang="es-ES" b="1" dirty="0" smtClean="0">
                <a:solidFill>
                  <a:srgbClr val="C00000"/>
                </a:solidFill>
              </a:rPr>
              <a:t>vivir una gran vida»</a:t>
            </a:r>
            <a:r>
              <a:rPr lang="es-ES" dirty="0" smtClean="0"/>
              <a:t>.</a:t>
            </a:r>
          </a:p>
          <a:p>
            <a:pPr marL="0" indent="0">
              <a:spcBef>
                <a:spcPts val="0"/>
              </a:spcBef>
              <a:spcAft>
                <a:spcPts val="1200"/>
              </a:spcAft>
              <a:buNone/>
            </a:pPr>
            <a:r>
              <a:rPr lang="es-ES" b="1" dirty="0" smtClean="0"/>
              <a:t>Significa vivir una vida que hace la diferencia, que tiene un impacto positivo en los que te rodean y continúa beneficiando a otros incluso generaciones después de que te has ido. </a:t>
            </a:r>
          </a:p>
        </p:txBody>
      </p:sp>
      <p:pic>
        <p:nvPicPr>
          <p:cNvPr id="3074" name="Picture 2" descr="http://www.sumatealexito.com/wp-content/uploads/2013/09/ex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614"/>
            <a:ext cx="3851920" cy="286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683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¿Cuál es la marca del verdadero éxito? </a:t>
            </a:r>
            <a:endParaRPr lang="es-SV" dirty="0"/>
          </a:p>
        </p:txBody>
      </p:sp>
      <p:sp>
        <p:nvSpPr>
          <p:cNvPr id="3" name="2 Marcador de contenido"/>
          <p:cNvSpPr>
            <a:spLocks noGrp="1"/>
          </p:cNvSpPr>
          <p:nvPr>
            <p:ph idx="1"/>
          </p:nvPr>
        </p:nvSpPr>
        <p:spPr>
          <a:xfrm>
            <a:off x="3887416" y="699542"/>
            <a:ext cx="5149080" cy="4320480"/>
          </a:xfrm>
        </p:spPr>
        <p:txBody>
          <a:bodyPr>
            <a:normAutofit fontScale="70000" lnSpcReduction="20000"/>
          </a:bodyPr>
          <a:lstStyle/>
          <a:p>
            <a:pPr marL="0" indent="0">
              <a:spcBef>
                <a:spcPts val="0"/>
              </a:spcBef>
              <a:spcAft>
                <a:spcPts val="1200"/>
              </a:spcAft>
              <a:buNone/>
            </a:pPr>
            <a:r>
              <a:rPr lang="es-ES" dirty="0" smtClean="0"/>
              <a:t>Más que tener o hacer cosas, el éxito puede ser definido como «</a:t>
            </a:r>
            <a:r>
              <a:rPr lang="es-ES" b="1" dirty="0" smtClean="0">
                <a:solidFill>
                  <a:srgbClr val="C00000"/>
                </a:solidFill>
              </a:rPr>
              <a:t>vivir una gran vida»</a:t>
            </a:r>
            <a:r>
              <a:rPr lang="es-ES" dirty="0" smtClean="0"/>
              <a:t>.</a:t>
            </a:r>
          </a:p>
          <a:p>
            <a:pPr marL="0" indent="0">
              <a:spcBef>
                <a:spcPts val="0"/>
              </a:spcBef>
              <a:spcAft>
                <a:spcPts val="1200"/>
              </a:spcAft>
              <a:buNone/>
            </a:pPr>
            <a:r>
              <a:rPr lang="es-ES" b="1" dirty="0" smtClean="0"/>
              <a:t>Significa vivir una vida que hace la diferencia, que tiene un impacto positivo en los que te rodean y continúa beneficiando a otros incluso generaciones después de que te has ido. </a:t>
            </a:r>
          </a:p>
          <a:p>
            <a:pPr marL="0" indent="0">
              <a:spcBef>
                <a:spcPts val="0"/>
              </a:spcBef>
              <a:spcAft>
                <a:spcPts val="1200"/>
              </a:spcAft>
              <a:buNone/>
            </a:pPr>
            <a:r>
              <a:rPr lang="es-ES" dirty="0" smtClean="0"/>
              <a:t>En ese caso, para tener éxito no tienes que ser una celebridad, y no tienes que ser rico, pero </a:t>
            </a:r>
            <a:r>
              <a:rPr lang="es-ES" b="1" dirty="0" smtClean="0">
                <a:solidFill>
                  <a:srgbClr val="C00000"/>
                </a:solidFill>
              </a:rPr>
              <a:t>hay tres cosas que tienes que estar dispuesto a hacer. </a:t>
            </a:r>
          </a:p>
        </p:txBody>
      </p:sp>
      <p:pic>
        <p:nvPicPr>
          <p:cNvPr id="3074" name="Picture 2" descr="http://www.sumatealexito.com/wp-content/uploads/2013/09/ex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614"/>
            <a:ext cx="3851920" cy="286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5896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¿Cuál es la marca del verdadero éxito? </a:t>
            </a:r>
            <a:endParaRPr lang="es-SV" dirty="0"/>
          </a:p>
        </p:txBody>
      </p:sp>
      <p:sp>
        <p:nvSpPr>
          <p:cNvPr id="3" name="2 Marcador de contenido"/>
          <p:cNvSpPr>
            <a:spLocks noGrp="1"/>
          </p:cNvSpPr>
          <p:nvPr>
            <p:ph idx="1"/>
          </p:nvPr>
        </p:nvSpPr>
        <p:spPr>
          <a:xfrm>
            <a:off x="3887416" y="699542"/>
            <a:ext cx="5149080" cy="4320480"/>
          </a:xfrm>
        </p:spPr>
        <p:txBody>
          <a:bodyPr>
            <a:normAutofit fontScale="62500" lnSpcReduction="20000"/>
          </a:bodyPr>
          <a:lstStyle/>
          <a:p>
            <a:pPr marL="0" indent="0">
              <a:spcBef>
                <a:spcPts val="0"/>
              </a:spcBef>
              <a:spcAft>
                <a:spcPts val="1200"/>
              </a:spcAft>
              <a:buNone/>
            </a:pPr>
            <a:r>
              <a:rPr lang="es-ES" dirty="0" smtClean="0"/>
              <a:t>Más que tener o hacer cosas, el éxito puede ser definido como «</a:t>
            </a:r>
            <a:r>
              <a:rPr lang="es-ES" b="1" dirty="0" smtClean="0">
                <a:solidFill>
                  <a:srgbClr val="C00000"/>
                </a:solidFill>
              </a:rPr>
              <a:t>vivir una gran vida»</a:t>
            </a:r>
            <a:r>
              <a:rPr lang="es-ES" dirty="0" smtClean="0"/>
              <a:t>.</a:t>
            </a:r>
          </a:p>
          <a:p>
            <a:pPr marL="0" indent="0">
              <a:spcBef>
                <a:spcPts val="0"/>
              </a:spcBef>
              <a:spcAft>
                <a:spcPts val="1200"/>
              </a:spcAft>
              <a:buNone/>
            </a:pPr>
            <a:r>
              <a:rPr lang="es-ES" b="1" dirty="0" smtClean="0"/>
              <a:t>Significa vivir una vida que hace la diferencia, que tiene un impacto positivo en los que te rodean y continúa beneficiando a otros incluso generaciones después de que te has ido. </a:t>
            </a:r>
          </a:p>
          <a:p>
            <a:pPr marL="0" indent="0">
              <a:spcBef>
                <a:spcPts val="0"/>
              </a:spcBef>
              <a:spcAft>
                <a:spcPts val="1200"/>
              </a:spcAft>
              <a:buNone/>
            </a:pPr>
            <a:r>
              <a:rPr lang="es-ES" dirty="0" smtClean="0"/>
              <a:t>En ese caso, para tener éxito no tienes que ser una celebridad, y no tienes que ser rico, pero </a:t>
            </a:r>
            <a:r>
              <a:rPr lang="es-ES" b="1" dirty="0" smtClean="0">
                <a:solidFill>
                  <a:srgbClr val="C00000"/>
                </a:solidFill>
              </a:rPr>
              <a:t>hay tres cosas que tienes que estar dispuesto a hacer. </a:t>
            </a:r>
          </a:p>
          <a:p>
            <a:pPr marL="0" indent="0">
              <a:spcBef>
                <a:spcPts val="0"/>
              </a:spcBef>
              <a:spcAft>
                <a:spcPts val="1200"/>
              </a:spcAft>
              <a:buNone/>
            </a:pPr>
            <a:r>
              <a:rPr lang="es-ES" dirty="0" smtClean="0"/>
              <a:t>En los últimos versículos de Colosenses 1, Pablo discute estas tres actitudes y cómo le llevaron a ser la persona que era. </a:t>
            </a:r>
          </a:p>
        </p:txBody>
      </p:sp>
      <p:pic>
        <p:nvPicPr>
          <p:cNvPr id="3074" name="Picture 2" descr="http://www.sumatealexito.com/wp-content/uploads/2013/09/ex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614"/>
            <a:ext cx="3851920" cy="286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143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¿Cuál es la marca del verdadero éxito? </a:t>
            </a:r>
            <a:endParaRPr lang="es-SV" dirty="0"/>
          </a:p>
        </p:txBody>
      </p:sp>
      <p:sp>
        <p:nvSpPr>
          <p:cNvPr id="3" name="2 Marcador de contenido"/>
          <p:cNvSpPr>
            <a:spLocks noGrp="1"/>
          </p:cNvSpPr>
          <p:nvPr>
            <p:ph idx="1"/>
          </p:nvPr>
        </p:nvSpPr>
        <p:spPr>
          <a:xfrm>
            <a:off x="3887416" y="699542"/>
            <a:ext cx="5149080" cy="4320480"/>
          </a:xfrm>
        </p:spPr>
        <p:txBody>
          <a:bodyPr>
            <a:normAutofit fontScale="55000" lnSpcReduction="20000"/>
          </a:bodyPr>
          <a:lstStyle/>
          <a:p>
            <a:pPr marL="0" indent="0">
              <a:spcBef>
                <a:spcPts val="0"/>
              </a:spcBef>
              <a:spcAft>
                <a:spcPts val="1200"/>
              </a:spcAft>
              <a:buNone/>
            </a:pPr>
            <a:r>
              <a:rPr lang="es-ES" dirty="0" smtClean="0"/>
              <a:t>Más que tener o hacer cosas, el éxito puede ser definido como «</a:t>
            </a:r>
            <a:r>
              <a:rPr lang="es-ES" b="1" dirty="0" smtClean="0">
                <a:solidFill>
                  <a:srgbClr val="C00000"/>
                </a:solidFill>
              </a:rPr>
              <a:t>vivir una gran vida»</a:t>
            </a:r>
            <a:r>
              <a:rPr lang="es-ES" dirty="0" smtClean="0"/>
              <a:t>.</a:t>
            </a:r>
          </a:p>
          <a:p>
            <a:pPr marL="0" indent="0">
              <a:spcBef>
                <a:spcPts val="0"/>
              </a:spcBef>
              <a:spcAft>
                <a:spcPts val="1200"/>
              </a:spcAft>
              <a:buNone/>
            </a:pPr>
            <a:r>
              <a:rPr lang="es-ES" b="1" dirty="0" smtClean="0"/>
              <a:t>Significa vivir una vida que hace la diferencia, que tiene un impacto positivo en los que te rodean y continúa beneficiando a otros incluso generaciones después de que te has ido. </a:t>
            </a:r>
          </a:p>
          <a:p>
            <a:pPr marL="0" indent="0">
              <a:spcBef>
                <a:spcPts val="0"/>
              </a:spcBef>
              <a:spcAft>
                <a:spcPts val="1200"/>
              </a:spcAft>
              <a:buNone/>
            </a:pPr>
            <a:r>
              <a:rPr lang="es-ES" dirty="0" smtClean="0"/>
              <a:t>En ese caso, para tener éxito no tienes que ser una celebridad, y no tienes que ser rico, pero </a:t>
            </a:r>
            <a:r>
              <a:rPr lang="es-ES" b="1" dirty="0" smtClean="0">
                <a:solidFill>
                  <a:srgbClr val="C00000"/>
                </a:solidFill>
              </a:rPr>
              <a:t>hay tres cosas que tienes que estar dispuesto a hacer. </a:t>
            </a:r>
          </a:p>
          <a:p>
            <a:pPr marL="0" indent="0">
              <a:spcBef>
                <a:spcPts val="0"/>
              </a:spcBef>
              <a:spcAft>
                <a:spcPts val="1200"/>
              </a:spcAft>
              <a:buNone/>
            </a:pPr>
            <a:r>
              <a:rPr lang="es-ES" dirty="0" smtClean="0"/>
              <a:t>En los últimos versículos de Colosenses 1, Pablo discute estas tres actitudes y cómo le llevaron a ser la persona que era. </a:t>
            </a:r>
          </a:p>
          <a:p>
            <a:pPr marL="0" indent="0">
              <a:spcBef>
                <a:spcPts val="0"/>
              </a:spcBef>
              <a:spcAft>
                <a:spcPts val="1200"/>
              </a:spcAft>
              <a:buNone/>
            </a:pPr>
            <a:r>
              <a:rPr lang="es-ES" dirty="0" smtClean="0"/>
              <a:t>En estas actitudes vemos un modelo para el éxito. Si las aplicas a tu trabajo, ministerio, matrimonio, niños, sueños, metas, o cualquier otra cosa, tendrás éxito. </a:t>
            </a:r>
            <a:endParaRPr lang="es-SV" dirty="0"/>
          </a:p>
        </p:txBody>
      </p:sp>
      <p:pic>
        <p:nvPicPr>
          <p:cNvPr id="3074" name="Picture 2" descr="http://www.sumatealexito.com/wp-content/uploads/2013/09/ex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614"/>
            <a:ext cx="3851920" cy="286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18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abiodasilva.net/wp-content/uploads/2013/11/superar-desafio.jpg?269e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04420" cy="516403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sz="2800" dirty="0" smtClean="0"/>
              <a:t>Para tener éxito hay que estar dispuestos a sufrir.</a:t>
            </a:r>
            <a:endParaRPr lang="es-SV" sz="2800" dirty="0"/>
          </a:p>
        </p:txBody>
      </p:sp>
      <p:sp>
        <p:nvSpPr>
          <p:cNvPr id="3" name="2 Marcador de contenido"/>
          <p:cNvSpPr>
            <a:spLocks noGrp="1"/>
          </p:cNvSpPr>
          <p:nvPr>
            <p:ph idx="1"/>
          </p:nvPr>
        </p:nvSpPr>
        <p:spPr>
          <a:xfrm>
            <a:off x="5364088" y="771550"/>
            <a:ext cx="3672408" cy="4248472"/>
          </a:xfrm>
        </p:spPr>
        <p:txBody>
          <a:bodyPr>
            <a:normAutofit/>
          </a:bodyPr>
          <a:lstStyle/>
          <a:p>
            <a:pPr marL="0" indent="0">
              <a:spcBef>
                <a:spcPts val="0"/>
              </a:spcBef>
              <a:spcAft>
                <a:spcPts val="1200"/>
              </a:spcAft>
              <a:buNone/>
            </a:pPr>
            <a:r>
              <a:rPr lang="es-ES" dirty="0" smtClean="0"/>
              <a:t>Cuando nos fijamos en las personas de éxito, sólo vemos los frutos de su éxito. </a:t>
            </a:r>
          </a:p>
        </p:txBody>
      </p:sp>
    </p:spTree>
    <p:extLst>
      <p:ext uri="{BB962C8B-B14F-4D97-AF65-F5344CB8AC3E}">
        <p14:creationId xmlns:p14="http://schemas.microsoft.com/office/powerpoint/2010/main" val="2136982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abiodasilva.net/wp-content/uploads/2013/11/superar-desafio.jpg?269e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04420" cy="516403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sz="2800" dirty="0" smtClean="0"/>
              <a:t>Para tener éxito hay que estar dispuestos a sufrir.</a:t>
            </a:r>
            <a:endParaRPr lang="es-SV" sz="2800" dirty="0"/>
          </a:p>
        </p:txBody>
      </p:sp>
      <p:sp>
        <p:nvSpPr>
          <p:cNvPr id="3" name="2 Marcador de contenido"/>
          <p:cNvSpPr>
            <a:spLocks noGrp="1"/>
          </p:cNvSpPr>
          <p:nvPr>
            <p:ph idx="1"/>
          </p:nvPr>
        </p:nvSpPr>
        <p:spPr>
          <a:xfrm>
            <a:off x="5364088" y="771550"/>
            <a:ext cx="3672408" cy="4248472"/>
          </a:xfrm>
        </p:spPr>
        <p:txBody>
          <a:bodyPr>
            <a:normAutofit/>
          </a:bodyPr>
          <a:lstStyle/>
          <a:p>
            <a:pPr marL="0" indent="0">
              <a:spcBef>
                <a:spcPts val="0"/>
              </a:spcBef>
              <a:spcAft>
                <a:spcPts val="1200"/>
              </a:spcAft>
              <a:buNone/>
            </a:pPr>
            <a:r>
              <a:rPr lang="es-ES" dirty="0" smtClean="0"/>
              <a:t>Cuando nos fijamos en las personas de éxito, sólo vemos los frutos de su éxito. </a:t>
            </a:r>
          </a:p>
          <a:p>
            <a:pPr marL="0" indent="0">
              <a:spcBef>
                <a:spcPts val="0"/>
              </a:spcBef>
              <a:spcAft>
                <a:spcPts val="1200"/>
              </a:spcAft>
              <a:buNone/>
            </a:pPr>
            <a:r>
              <a:rPr lang="es-ES" dirty="0" smtClean="0"/>
              <a:t>No vemos las penas, el dolor y la soledad que van junto con ello. </a:t>
            </a:r>
          </a:p>
        </p:txBody>
      </p:sp>
    </p:spTree>
    <p:extLst>
      <p:ext uri="{BB962C8B-B14F-4D97-AF65-F5344CB8AC3E}">
        <p14:creationId xmlns:p14="http://schemas.microsoft.com/office/powerpoint/2010/main" val="3687325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abiodasilva.net/wp-content/uploads/2013/11/superar-desafio.jpg?269e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04420" cy="516403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sz="2800" dirty="0" smtClean="0"/>
              <a:t>Para tener éxito hay que estar dispuestos a sufrir.</a:t>
            </a:r>
            <a:endParaRPr lang="es-SV" sz="2800" dirty="0"/>
          </a:p>
        </p:txBody>
      </p:sp>
      <p:sp>
        <p:nvSpPr>
          <p:cNvPr id="3" name="2 Marcador de contenido"/>
          <p:cNvSpPr>
            <a:spLocks noGrp="1"/>
          </p:cNvSpPr>
          <p:nvPr>
            <p:ph idx="1"/>
          </p:nvPr>
        </p:nvSpPr>
        <p:spPr>
          <a:xfrm>
            <a:off x="5364088" y="771550"/>
            <a:ext cx="3672408" cy="4248472"/>
          </a:xfrm>
        </p:spPr>
        <p:txBody>
          <a:bodyPr>
            <a:normAutofit fontScale="77500" lnSpcReduction="20000"/>
          </a:bodyPr>
          <a:lstStyle/>
          <a:p>
            <a:pPr marL="0" indent="0">
              <a:spcBef>
                <a:spcPts val="0"/>
              </a:spcBef>
              <a:spcAft>
                <a:spcPts val="1200"/>
              </a:spcAft>
              <a:buNone/>
            </a:pPr>
            <a:r>
              <a:rPr lang="es-ES" dirty="0" smtClean="0"/>
              <a:t>Cuando nos fijamos en las personas de éxito, sólo vemos los frutos de su éxito. </a:t>
            </a:r>
          </a:p>
          <a:p>
            <a:pPr marL="0" indent="0">
              <a:spcBef>
                <a:spcPts val="0"/>
              </a:spcBef>
              <a:spcAft>
                <a:spcPts val="1200"/>
              </a:spcAft>
              <a:buNone/>
            </a:pPr>
            <a:r>
              <a:rPr lang="es-ES" dirty="0" smtClean="0"/>
              <a:t>No vemos las penas, el dolor y la soledad que van junto con ello. </a:t>
            </a:r>
          </a:p>
          <a:p>
            <a:pPr marL="0" indent="0">
              <a:spcBef>
                <a:spcPts val="0"/>
              </a:spcBef>
              <a:spcAft>
                <a:spcPts val="1200"/>
              </a:spcAft>
              <a:buNone/>
            </a:pPr>
            <a:r>
              <a:rPr lang="es-ES" dirty="0" smtClean="0"/>
              <a:t>Las personas de éxito, incluso a aquellos que el mundo considera exitosos, tienen que estar dispuestos a sufrir. </a:t>
            </a:r>
          </a:p>
        </p:txBody>
      </p:sp>
    </p:spTree>
    <p:extLst>
      <p:ext uri="{BB962C8B-B14F-4D97-AF65-F5344CB8AC3E}">
        <p14:creationId xmlns:p14="http://schemas.microsoft.com/office/powerpoint/2010/main" val="2074050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abiodasilva.net/wp-content/uploads/2013/11/superar-desafio.jpg?269e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04420" cy="516403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sz="2800" dirty="0" smtClean="0"/>
              <a:t>Para tener éxito hay que estar dispuestos a sufrir.</a:t>
            </a:r>
            <a:endParaRPr lang="es-SV" sz="2800" dirty="0"/>
          </a:p>
        </p:txBody>
      </p:sp>
      <p:sp>
        <p:nvSpPr>
          <p:cNvPr id="3" name="2 Marcador de contenido"/>
          <p:cNvSpPr>
            <a:spLocks noGrp="1"/>
          </p:cNvSpPr>
          <p:nvPr>
            <p:ph idx="1"/>
          </p:nvPr>
        </p:nvSpPr>
        <p:spPr>
          <a:xfrm>
            <a:off x="5364088" y="771550"/>
            <a:ext cx="3672408" cy="4248472"/>
          </a:xfrm>
        </p:spPr>
        <p:txBody>
          <a:bodyPr>
            <a:normAutofit fontScale="62500" lnSpcReduction="20000"/>
          </a:bodyPr>
          <a:lstStyle/>
          <a:p>
            <a:pPr marL="0" indent="0">
              <a:spcBef>
                <a:spcPts val="0"/>
              </a:spcBef>
              <a:spcAft>
                <a:spcPts val="1200"/>
              </a:spcAft>
              <a:buNone/>
            </a:pPr>
            <a:r>
              <a:rPr lang="es-ES" dirty="0" smtClean="0"/>
              <a:t>Cuando nos fijamos en las personas de éxito, sólo vemos los frutos de su éxito. </a:t>
            </a:r>
          </a:p>
          <a:p>
            <a:pPr marL="0" indent="0">
              <a:spcBef>
                <a:spcPts val="0"/>
              </a:spcBef>
              <a:spcAft>
                <a:spcPts val="1200"/>
              </a:spcAft>
              <a:buNone/>
            </a:pPr>
            <a:r>
              <a:rPr lang="es-ES" dirty="0" smtClean="0"/>
              <a:t>No vemos las penas, el dolor y la soledad que van junto con ello. </a:t>
            </a:r>
          </a:p>
          <a:p>
            <a:pPr marL="0" indent="0">
              <a:spcBef>
                <a:spcPts val="0"/>
              </a:spcBef>
              <a:spcAft>
                <a:spcPts val="1200"/>
              </a:spcAft>
              <a:buNone/>
            </a:pPr>
            <a:r>
              <a:rPr lang="es-ES" dirty="0" smtClean="0"/>
              <a:t>Las personas de éxito, incluso a aquellos que el mundo considera exitosos, tienen que estar dispuestos a sufrir. </a:t>
            </a:r>
          </a:p>
          <a:p>
            <a:pPr marL="0" indent="0">
              <a:spcBef>
                <a:spcPts val="0"/>
              </a:spcBef>
              <a:spcAft>
                <a:spcPts val="1200"/>
              </a:spcAft>
              <a:buNone/>
            </a:pPr>
            <a:r>
              <a:rPr lang="es-ES" dirty="0" smtClean="0"/>
              <a:t>Tienen que estar dispuestos a trabajar muchas horas, soportar las críticas que no se merecen, y dar más de lo que a veces son capaces de dar. </a:t>
            </a:r>
            <a:endParaRPr lang="es-SV" dirty="0"/>
          </a:p>
        </p:txBody>
      </p:sp>
    </p:spTree>
    <p:extLst>
      <p:ext uri="{BB962C8B-B14F-4D97-AF65-F5344CB8AC3E}">
        <p14:creationId xmlns:p14="http://schemas.microsoft.com/office/powerpoint/2010/main" val="1180417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_6NA4Sylmdfc/S4xgzbGgluI/AAAAAAAAAfw/dpKTJRgtRAU/s400/temptation-of-je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06320" cy="519747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sz="2800" dirty="0" smtClean="0"/>
              <a:t>Para tener éxito hay que estar dispuestos a sufrir.</a:t>
            </a:r>
            <a:endParaRPr lang="es-SV" sz="2800" dirty="0"/>
          </a:p>
        </p:txBody>
      </p:sp>
      <p:sp>
        <p:nvSpPr>
          <p:cNvPr id="3" name="2 Marcador de contenido"/>
          <p:cNvSpPr>
            <a:spLocks noGrp="1"/>
          </p:cNvSpPr>
          <p:nvPr>
            <p:ph idx="1"/>
          </p:nvPr>
        </p:nvSpPr>
        <p:spPr>
          <a:xfrm>
            <a:off x="4067944" y="771550"/>
            <a:ext cx="4968552" cy="4248472"/>
          </a:xfrm>
        </p:spPr>
        <p:txBody>
          <a:bodyPr>
            <a:normAutofit/>
          </a:bodyPr>
          <a:lstStyle/>
          <a:p>
            <a:pPr marL="0" indent="0">
              <a:spcBef>
                <a:spcPts val="0"/>
              </a:spcBef>
              <a:spcAft>
                <a:spcPts val="1200"/>
              </a:spcAft>
              <a:buNone/>
            </a:pPr>
            <a:r>
              <a:rPr lang="es-ES" dirty="0" smtClean="0"/>
              <a:t>Pablo estaba dispuesto a pagar ese precio por una razón completamente diferente que el dinero y el poder. </a:t>
            </a:r>
          </a:p>
          <a:p>
            <a:pPr marL="0" indent="0">
              <a:spcBef>
                <a:spcPts val="0"/>
              </a:spcBef>
              <a:spcAft>
                <a:spcPts val="1200"/>
              </a:spcAft>
              <a:buNone/>
            </a:pPr>
            <a:r>
              <a:rPr lang="es-ES" b="1" dirty="0" smtClean="0"/>
              <a:t>Lea Colosenses 1:15 – 2:1 </a:t>
            </a:r>
          </a:p>
        </p:txBody>
      </p:sp>
    </p:spTree>
    <p:extLst>
      <p:ext uri="{BB962C8B-B14F-4D97-AF65-F5344CB8AC3E}">
        <p14:creationId xmlns:p14="http://schemas.microsoft.com/office/powerpoint/2010/main" val="1177766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7944" y="205978"/>
            <a:ext cx="4618856" cy="925612"/>
          </a:xfrm>
        </p:spPr>
        <p:txBody>
          <a:bodyPr/>
          <a:lstStyle/>
          <a:p>
            <a:r>
              <a:rPr lang="es-ES" dirty="0" smtClean="0"/>
              <a:t>¿Cuál es la clave del verdadero éxito? </a:t>
            </a:r>
            <a:endParaRPr lang="es-SV" dirty="0"/>
          </a:p>
        </p:txBody>
      </p:sp>
      <p:sp>
        <p:nvSpPr>
          <p:cNvPr id="3" name="2 Marcador de contenido"/>
          <p:cNvSpPr>
            <a:spLocks noGrp="1"/>
          </p:cNvSpPr>
          <p:nvPr>
            <p:ph idx="1"/>
          </p:nvPr>
        </p:nvSpPr>
        <p:spPr>
          <a:xfrm>
            <a:off x="4067944" y="1491630"/>
            <a:ext cx="4933056" cy="3096344"/>
          </a:xfrm>
        </p:spPr>
        <p:txBody>
          <a:bodyPr>
            <a:normAutofit/>
          </a:bodyPr>
          <a:lstStyle/>
          <a:p>
            <a:pPr marL="0" indent="0">
              <a:spcBef>
                <a:spcPts val="0"/>
              </a:spcBef>
              <a:spcAft>
                <a:spcPts val="1200"/>
              </a:spcAft>
              <a:buNone/>
            </a:pPr>
            <a:r>
              <a:rPr lang="es-ES" dirty="0" smtClean="0"/>
              <a:t>[P] ¿Qué te viene a la mente cuando piensas en la palabra éxito? </a:t>
            </a:r>
          </a:p>
        </p:txBody>
      </p:sp>
      <p:pic>
        <p:nvPicPr>
          <p:cNvPr id="4098" name="Picture 2" descr="http://tratadosmanantial.com/img/tratados/exit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3908481" cy="516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344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_6NA4Sylmdfc/S4xgzbGgluI/AAAAAAAAAfw/dpKTJRgtRAU/s400/temptation-of-je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06320" cy="519747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sz="2800" dirty="0" smtClean="0"/>
              <a:t>Para tener éxito hay que estar dispuestos a sufrir.</a:t>
            </a:r>
            <a:endParaRPr lang="es-SV" sz="2800" dirty="0"/>
          </a:p>
        </p:txBody>
      </p:sp>
      <p:sp>
        <p:nvSpPr>
          <p:cNvPr id="3" name="2 Marcador de contenido"/>
          <p:cNvSpPr>
            <a:spLocks noGrp="1"/>
          </p:cNvSpPr>
          <p:nvPr>
            <p:ph idx="1"/>
          </p:nvPr>
        </p:nvSpPr>
        <p:spPr>
          <a:xfrm>
            <a:off x="4067944" y="771550"/>
            <a:ext cx="4968552" cy="4248472"/>
          </a:xfrm>
        </p:spPr>
        <p:txBody>
          <a:bodyPr>
            <a:normAutofit fontScale="85000" lnSpcReduction="20000"/>
          </a:bodyPr>
          <a:lstStyle/>
          <a:p>
            <a:pPr marL="0" indent="0">
              <a:spcBef>
                <a:spcPts val="0"/>
              </a:spcBef>
              <a:spcAft>
                <a:spcPts val="1200"/>
              </a:spcAft>
              <a:buNone/>
            </a:pPr>
            <a:r>
              <a:rPr lang="es-ES" dirty="0" smtClean="0"/>
              <a:t>Pablo estaba dispuesto a pagar ese precio por una razón completamente diferente que el dinero y el poder. </a:t>
            </a:r>
          </a:p>
          <a:p>
            <a:pPr marL="0" indent="0">
              <a:spcBef>
                <a:spcPts val="0"/>
              </a:spcBef>
              <a:spcAft>
                <a:spcPts val="1200"/>
              </a:spcAft>
              <a:buNone/>
            </a:pPr>
            <a:r>
              <a:rPr lang="es-ES" b="1" dirty="0" smtClean="0"/>
              <a:t>Lea Colosenses 1:15 – 2:1 </a:t>
            </a:r>
          </a:p>
          <a:p>
            <a:pPr marL="0" indent="0">
              <a:spcBef>
                <a:spcPts val="0"/>
              </a:spcBef>
              <a:spcAft>
                <a:spcPts val="1200"/>
              </a:spcAft>
              <a:buNone/>
            </a:pPr>
            <a:r>
              <a:rPr lang="es-ES" dirty="0" smtClean="0"/>
              <a:t>Cuando Pablo hace referencia a "lo que falta de las aflicciones de Cristo" (v. 24), no está diciendo que la muerte de Cristo en la cruz no fue suficiente para nuestra salvación. </a:t>
            </a:r>
          </a:p>
        </p:txBody>
      </p:sp>
    </p:spTree>
    <p:extLst>
      <p:ext uri="{BB962C8B-B14F-4D97-AF65-F5344CB8AC3E}">
        <p14:creationId xmlns:p14="http://schemas.microsoft.com/office/powerpoint/2010/main" val="642473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_6NA4Sylmdfc/S4xgzbGgluI/AAAAAAAAAfw/dpKTJRgtRAU/s400/temptation-of-je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06320" cy="519747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sz="2800" dirty="0" smtClean="0"/>
              <a:t>Para tener éxito hay que estar dispuestos a sufrir.</a:t>
            </a:r>
            <a:endParaRPr lang="es-SV" sz="2800" dirty="0"/>
          </a:p>
        </p:txBody>
      </p:sp>
      <p:sp>
        <p:nvSpPr>
          <p:cNvPr id="3" name="2 Marcador de contenido"/>
          <p:cNvSpPr>
            <a:spLocks noGrp="1"/>
          </p:cNvSpPr>
          <p:nvPr>
            <p:ph idx="1"/>
          </p:nvPr>
        </p:nvSpPr>
        <p:spPr>
          <a:xfrm>
            <a:off x="4067944" y="771550"/>
            <a:ext cx="4968552" cy="4248472"/>
          </a:xfrm>
        </p:spPr>
        <p:txBody>
          <a:bodyPr>
            <a:normAutofit fontScale="70000" lnSpcReduction="20000"/>
          </a:bodyPr>
          <a:lstStyle/>
          <a:p>
            <a:pPr marL="0" indent="0">
              <a:spcBef>
                <a:spcPts val="0"/>
              </a:spcBef>
              <a:spcAft>
                <a:spcPts val="1200"/>
              </a:spcAft>
              <a:buNone/>
            </a:pPr>
            <a:r>
              <a:rPr lang="es-ES" dirty="0" smtClean="0"/>
              <a:t>Pablo estaba dispuesto a pagar ese precio por una razón completamente diferente que el dinero y el poder. </a:t>
            </a:r>
          </a:p>
          <a:p>
            <a:pPr marL="0" indent="0">
              <a:spcBef>
                <a:spcPts val="0"/>
              </a:spcBef>
              <a:spcAft>
                <a:spcPts val="1200"/>
              </a:spcAft>
              <a:buNone/>
            </a:pPr>
            <a:r>
              <a:rPr lang="es-ES" b="1" dirty="0" smtClean="0"/>
              <a:t>Lea Colosenses 1:15 – 2:1 </a:t>
            </a:r>
          </a:p>
          <a:p>
            <a:pPr marL="0" indent="0">
              <a:spcBef>
                <a:spcPts val="0"/>
              </a:spcBef>
              <a:spcAft>
                <a:spcPts val="1200"/>
              </a:spcAft>
              <a:buNone/>
            </a:pPr>
            <a:r>
              <a:rPr lang="es-ES" dirty="0" smtClean="0"/>
              <a:t>Cuando Pablo hace referencia a "lo que falta de las aflicciones de Cristo" (v. 24), no está diciendo que la muerte de Cristo en la cruz no fue suficiente para nuestra salvación. </a:t>
            </a:r>
          </a:p>
          <a:p>
            <a:pPr marL="0" indent="0">
              <a:spcBef>
                <a:spcPts val="0"/>
              </a:spcBef>
              <a:spcAft>
                <a:spcPts val="1200"/>
              </a:spcAft>
              <a:buNone/>
            </a:pPr>
            <a:r>
              <a:rPr lang="es-ES" dirty="0" smtClean="0"/>
              <a:t>Él está diciendo que todos los que quieren vivir piadosamente debe sufrir (1 Pedro 4:1); en el sufrimiento nos unimos a Cristo. </a:t>
            </a:r>
          </a:p>
        </p:txBody>
      </p:sp>
    </p:spTree>
    <p:extLst>
      <p:ext uri="{BB962C8B-B14F-4D97-AF65-F5344CB8AC3E}">
        <p14:creationId xmlns:p14="http://schemas.microsoft.com/office/powerpoint/2010/main" val="2087596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_6NA4Sylmdfc/S4xgzbGgluI/AAAAAAAAAfw/dpKTJRgtRAU/s400/temptation-of-je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06320" cy="519747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sz="2800" dirty="0" smtClean="0"/>
              <a:t>Para tener éxito hay que estar dispuestos a sufrir.</a:t>
            </a:r>
            <a:endParaRPr lang="es-SV" sz="2800" dirty="0"/>
          </a:p>
        </p:txBody>
      </p:sp>
      <p:sp>
        <p:nvSpPr>
          <p:cNvPr id="3" name="2 Marcador de contenido"/>
          <p:cNvSpPr>
            <a:spLocks noGrp="1"/>
          </p:cNvSpPr>
          <p:nvPr>
            <p:ph idx="1"/>
          </p:nvPr>
        </p:nvSpPr>
        <p:spPr>
          <a:xfrm>
            <a:off x="4067944" y="771550"/>
            <a:ext cx="4968552" cy="4248472"/>
          </a:xfrm>
        </p:spPr>
        <p:txBody>
          <a:bodyPr>
            <a:normAutofit fontScale="62500" lnSpcReduction="20000"/>
          </a:bodyPr>
          <a:lstStyle/>
          <a:p>
            <a:pPr marL="0" indent="0">
              <a:spcBef>
                <a:spcPts val="0"/>
              </a:spcBef>
              <a:spcAft>
                <a:spcPts val="1200"/>
              </a:spcAft>
              <a:buNone/>
            </a:pPr>
            <a:r>
              <a:rPr lang="es-ES" dirty="0" smtClean="0"/>
              <a:t>Pablo estaba dispuesto a pagar ese precio por una razón completamente diferente que el dinero y el poder. </a:t>
            </a:r>
          </a:p>
          <a:p>
            <a:pPr marL="0" indent="0">
              <a:spcBef>
                <a:spcPts val="0"/>
              </a:spcBef>
              <a:spcAft>
                <a:spcPts val="1200"/>
              </a:spcAft>
              <a:buNone/>
            </a:pPr>
            <a:r>
              <a:rPr lang="es-ES" b="1" dirty="0" smtClean="0"/>
              <a:t>Lea Colosenses 1:15 – 2:1 </a:t>
            </a:r>
          </a:p>
          <a:p>
            <a:pPr marL="0" indent="0">
              <a:spcBef>
                <a:spcPts val="0"/>
              </a:spcBef>
              <a:spcAft>
                <a:spcPts val="1200"/>
              </a:spcAft>
              <a:buNone/>
            </a:pPr>
            <a:r>
              <a:rPr lang="es-ES" dirty="0" smtClean="0"/>
              <a:t>Cuando Pablo hace referencia a "lo que falta de las aflicciones de Cristo" (v. 24), no está diciendo que la muerte de Cristo en la cruz no fue suficiente para nuestra salvación. </a:t>
            </a:r>
          </a:p>
          <a:p>
            <a:pPr marL="0" indent="0">
              <a:spcBef>
                <a:spcPts val="0"/>
              </a:spcBef>
              <a:spcAft>
                <a:spcPts val="1200"/>
              </a:spcAft>
              <a:buNone/>
            </a:pPr>
            <a:r>
              <a:rPr lang="es-ES" dirty="0" smtClean="0"/>
              <a:t>Él está diciendo que todos los que quieren vivir piadosamente debe sufrir (1 Pedro 4:1); en el sufrimiento nos unimos a Cristo. </a:t>
            </a:r>
          </a:p>
          <a:p>
            <a:pPr marL="0" indent="0">
              <a:spcBef>
                <a:spcPts val="0"/>
              </a:spcBef>
              <a:spcAft>
                <a:spcPts val="1200"/>
              </a:spcAft>
              <a:buNone/>
            </a:pPr>
            <a:r>
              <a:rPr lang="es-ES" dirty="0" smtClean="0"/>
              <a:t>Pablo está diciendo que lo que falta es su propia experiencia de los sufrimientos de Cristo en su vida día a día. </a:t>
            </a:r>
            <a:endParaRPr lang="es-ES" dirty="0" smtClean="0"/>
          </a:p>
        </p:txBody>
      </p:sp>
    </p:spTree>
    <p:extLst>
      <p:ext uri="{BB962C8B-B14F-4D97-AF65-F5344CB8AC3E}">
        <p14:creationId xmlns:p14="http://schemas.microsoft.com/office/powerpoint/2010/main" val="3003749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t>Para tener éxito hay que estar dispuestos a sufrir.</a:t>
            </a:r>
            <a:endParaRPr lang="es-SV" sz="2800" dirty="0"/>
          </a:p>
        </p:txBody>
      </p:sp>
      <p:sp>
        <p:nvSpPr>
          <p:cNvPr id="3" name="2 Marcador de contenido"/>
          <p:cNvSpPr>
            <a:spLocks noGrp="1"/>
          </p:cNvSpPr>
          <p:nvPr>
            <p:ph idx="1"/>
          </p:nvPr>
        </p:nvSpPr>
        <p:spPr>
          <a:xfrm>
            <a:off x="4067944" y="771550"/>
            <a:ext cx="4968552" cy="4248472"/>
          </a:xfrm>
        </p:spPr>
        <p:txBody>
          <a:bodyPr>
            <a:normAutofit fontScale="62500" lnSpcReduction="20000"/>
          </a:bodyPr>
          <a:lstStyle/>
          <a:p>
            <a:pPr marL="0" indent="0">
              <a:spcBef>
                <a:spcPts val="0"/>
              </a:spcBef>
              <a:spcAft>
                <a:spcPts val="1200"/>
              </a:spcAft>
              <a:buNone/>
            </a:pPr>
            <a:r>
              <a:rPr lang="es-ES" dirty="0" smtClean="0"/>
              <a:t>Helen </a:t>
            </a:r>
            <a:r>
              <a:rPr lang="es-ES" dirty="0" err="1" smtClean="0"/>
              <a:t>Roseveare</a:t>
            </a:r>
            <a:r>
              <a:rPr lang="es-ES" dirty="0" smtClean="0"/>
              <a:t> es una médico británica que trabajó durante muchos años como misionera en Zaire. </a:t>
            </a:r>
          </a:p>
          <a:p>
            <a:pPr marL="0" indent="0">
              <a:spcBef>
                <a:spcPts val="0"/>
              </a:spcBef>
              <a:spcAft>
                <a:spcPts val="1200"/>
              </a:spcAft>
              <a:buNone/>
            </a:pPr>
            <a:r>
              <a:rPr lang="es-ES" dirty="0" smtClean="0"/>
              <a:t>Durante la revolución de la década de 1960, se enfrentó a menudo a brutales golpizas y otras formas de tortura física. </a:t>
            </a:r>
          </a:p>
          <a:p>
            <a:pPr marL="0" indent="0">
              <a:spcBef>
                <a:spcPts val="0"/>
              </a:spcBef>
              <a:spcAft>
                <a:spcPts val="1200"/>
              </a:spcAft>
              <a:buNone/>
            </a:pPr>
            <a:r>
              <a:rPr lang="es-ES" dirty="0" smtClean="0"/>
              <a:t>En una ocasión, cuando ella estaba a punto de ser ejecutada, temía que Dios la había abandonado. </a:t>
            </a:r>
          </a:p>
          <a:p>
            <a:pPr marL="0" indent="0">
              <a:spcBef>
                <a:spcPts val="0"/>
              </a:spcBef>
              <a:spcAft>
                <a:spcPts val="1200"/>
              </a:spcAft>
              <a:buNone/>
            </a:pPr>
            <a:r>
              <a:rPr lang="es-ES" dirty="0" smtClean="0"/>
              <a:t>En ese momento, sintió que el Espíritu Santo le decía: Hace veinte años me pediste el privilegio de ser identificada conmigo. Esto es lo que pediste. ¿No lo quieres? Esto es lo que significa. </a:t>
            </a:r>
          </a:p>
          <a:p>
            <a:pPr marL="0" indent="0">
              <a:spcBef>
                <a:spcPts val="0"/>
              </a:spcBef>
              <a:spcAft>
                <a:spcPts val="1200"/>
              </a:spcAft>
              <a:buNone/>
            </a:pPr>
            <a:endParaRPr lang="es-ES" dirty="0" smtClean="0"/>
          </a:p>
        </p:txBody>
      </p:sp>
      <p:pic>
        <p:nvPicPr>
          <p:cNvPr id="7170" name="Picture 2" descr="http://1.bp.blogspot.com/_c-uqitwYJzU/R7l07WlsP6I/AAAAAAAAA2I/VlojK3Jhjys/s320/hel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915566"/>
            <a:ext cx="3624338" cy="394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909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t>Para tener éxito hay que estar dispuestos a sufrir.</a:t>
            </a:r>
            <a:endParaRPr lang="es-SV" sz="2800" dirty="0"/>
          </a:p>
        </p:txBody>
      </p:sp>
      <p:sp>
        <p:nvSpPr>
          <p:cNvPr id="3" name="2 Marcador de contenido"/>
          <p:cNvSpPr>
            <a:spLocks noGrp="1"/>
          </p:cNvSpPr>
          <p:nvPr>
            <p:ph idx="1"/>
          </p:nvPr>
        </p:nvSpPr>
        <p:spPr>
          <a:xfrm>
            <a:off x="4067944" y="771550"/>
            <a:ext cx="4968552" cy="4248472"/>
          </a:xfrm>
        </p:spPr>
        <p:txBody>
          <a:bodyPr>
            <a:normAutofit fontScale="70000" lnSpcReduction="20000"/>
          </a:bodyPr>
          <a:lstStyle/>
          <a:p>
            <a:pPr marL="0" indent="0">
              <a:spcBef>
                <a:spcPts val="0"/>
              </a:spcBef>
              <a:spcAft>
                <a:spcPts val="1200"/>
              </a:spcAft>
              <a:buNone/>
            </a:pPr>
            <a:r>
              <a:rPr lang="es-ES" dirty="0" smtClean="0"/>
              <a:t>El privilegio de servir a Cristo a través de sus sufrimientos llenó a la Dra. </a:t>
            </a:r>
            <a:r>
              <a:rPr lang="es-ES" dirty="0" err="1" smtClean="0"/>
              <a:t>Roseveare</a:t>
            </a:r>
            <a:r>
              <a:rPr lang="es-ES" dirty="0" smtClean="0"/>
              <a:t>. </a:t>
            </a:r>
          </a:p>
          <a:p>
            <a:pPr marL="0" indent="0">
              <a:spcBef>
                <a:spcPts val="0"/>
              </a:spcBef>
              <a:spcAft>
                <a:spcPts val="1200"/>
              </a:spcAft>
              <a:buNone/>
            </a:pPr>
            <a:r>
              <a:rPr lang="es-ES" dirty="0" smtClean="0"/>
              <a:t>Después de ser liberada escribió acerca de su experiencia con Dios: </a:t>
            </a:r>
          </a:p>
          <a:p>
            <a:pPr marL="0" indent="0">
              <a:spcBef>
                <a:spcPts val="0"/>
              </a:spcBef>
              <a:spcAft>
                <a:spcPts val="1200"/>
              </a:spcAft>
              <a:buNone/>
            </a:pPr>
            <a:r>
              <a:rPr lang="es-ES" dirty="0" smtClean="0">
                <a:solidFill>
                  <a:srgbClr val="C00000"/>
                </a:solidFill>
              </a:rPr>
              <a:t>«Él no detuvo los sufrimientos. No detuvo la maldad, la crueldad, la humillación, ni nada. Todo estaba allí. El dolor era igual de malo. El miedo era igual de malo. Pero era totalmente diferente. Era en Jesús, por él y con él» </a:t>
            </a:r>
          </a:p>
          <a:p>
            <a:pPr marL="0" indent="0">
              <a:spcBef>
                <a:spcPts val="0"/>
              </a:spcBef>
              <a:spcAft>
                <a:spcPts val="1200"/>
              </a:spcAft>
              <a:buNone/>
            </a:pPr>
            <a:r>
              <a:rPr lang="es-ES" sz="2300" dirty="0" smtClean="0"/>
              <a:t>(Philip </a:t>
            </a:r>
            <a:r>
              <a:rPr lang="es-ES" sz="2300" dirty="0" err="1" smtClean="0"/>
              <a:t>Ryken</a:t>
            </a:r>
            <a:r>
              <a:rPr lang="es-ES" sz="2300" dirty="0" smtClean="0"/>
              <a:t>, El Mensaje de la Salvación; </a:t>
            </a:r>
            <a:r>
              <a:rPr lang="es-ES" sz="2300" dirty="0" err="1" smtClean="0"/>
              <a:t>InterVarsity</a:t>
            </a:r>
            <a:r>
              <a:rPr lang="es-ES" sz="2300" dirty="0" smtClean="0"/>
              <a:t> </a:t>
            </a:r>
            <a:r>
              <a:rPr lang="es-ES" sz="2300" dirty="0" err="1" smtClean="0"/>
              <a:t>Press</a:t>
            </a:r>
            <a:r>
              <a:rPr lang="es-ES" sz="2300" dirty="0" smtClean="0"/>
              <a:t>, 2001). </a:t>
            </a:r>
          </a:p>
        </p:txBody>
      </p:sp>
      <p:pic>
        <p:nvPicPr>
          <p:cNvPr id="8194" name="Picture 2" descr="http://www.philcallaway.ab.ca/images/Servant%20Covers/Servant-Issue-8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15565"/>
            <a:ext cx="2952328" cy="385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08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urveslatinoamerica.com/sitio/wp-content/uploads/2013/03/compromis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0" y="-164554"/>
            <a:ext cx="9169739" cy="597666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sz="2800" dirty="0" smtClean="0">
                <a:solidFill>
                  <a:srgbClr val="FFFF00"/>
                </a:solidFill>
              </a:rPr>
              <a:t>Para tener éxito hay que estar dispuestos a sufrir.</a:t>
            </a:r>
            <a:endParaRPr lang="es-SV" sz="2800" dirty="0">
              <a:solidFill>
                <a:srgbClr val="FFFF00"/>
              </a:solidFill>
            </a:endParaRPr>
          </a:p>
        </p:txBody>
      </p:sp>
      <p:sp>
        <p:nvSpPr>
          <p:cNvPr id="3" name="2 Marcador de contenido"/>
          <p:cNvSpPr>
            <a:spLocks noGrp="1"/>
          </p:cNvSpPr>
          <p:nvPr>
            <p:ph idx="1"/>
          </p:nvPr>
        </p:nvSpPr>
        <p:spPr>
          <a:xfrm>
            <a:off x="611560" y="699541"/>
            <a:ext cx="4968552" cy="4248472"/>
          </a:xfrm>
        </p:spPr>
        <p:txBody>
          <a:bodyPr>
            <a:normAutofit fontScale="70000" lnSpcReduction="20000"/>
          </a:bodyPr>
          <a:lstStyle/>
          <a:p>
            <a:pPr marL="0" indent="0">
              <a:spcBef>
                <a:spcPts val="0"/>
              </a:spcBef>
              <a:spcAft>
                <a:spcPts val="1200"/>
              </a:spcAft>
              <a:buNone/>
            </a:pPr>
            <a:r>
              <a:rPr lang="es-ES" dirty="0" smtClean="0">
                <a:solidFill>
                  <a:schemeClr val="bg1"/>
                </a:solidFill>
              </a:rPr>
              <a:t>El hecho es que muchas personas se quiebran bajo la presión que los exitosos deben soportar. </a:t>
            </a:r>
          </a:p>
          <a:p>
            <a:pPr marL="0" indent="0">
              <a:spcBef>
                <a:spcPts val="0"/>
              </a:spcBef>
              <a:spcAft>
                <a:spcPts val="1200"/>
              </a:spcAft>
              <a:buNone/>
            </a:pPr>
            <a:r>
              <a:rPr lang="es-ES" dirty="0" smtClean="0">
                <a:solidFill>
                  <a:schemeClr val="bg1"/>
                </a:solidFill>
              </a:rPr>
              <a:t>Si quieres tener éxito, tienes que ser fuerte. </a:t>
            </a:r>
          </a:p>
          <a:p>
            <a:pPr marL="0" indent="0">
              <a:spcBef>
                <a:spcPts val="0"/>
              </a:spcBef>
              <a:spcAft>
                <a:spcPts val="1200"/>
              </a:spcAft>
              <a:buNone/>
            </a:pPr>
            <a:r>
              <a:rPr lang="es-ES" dirty="0" smtClean="0">
                <a:solidFill>
                  <a:schemeClr val="bg1"/>
                </a:solidFill>
              </a:rPr>
              <a:t>Debes estar dispuesto a soportar las críticas. </a:t>
            </a:r>
          </a:p>
          <a:p>
            <a:pPr marL="0" indent="0">
              <a:spcBef>
                <a:spcPts val="0"/>
              </a:spcBef>
              <a:spcAft>
                <a:spcPts val="1200"/>
              </a:spcAft>
              <a:buNone/>
            </a:pPr>
            <a:r>
              <a:rPr lang="es-ES" dirty="0" smtClean="0">
                <a:solidFill>
                  <a:schemeClr val="bg1"/>
                </a:solidFill>
              </a:rPr>
              <a:t>Debes estar dispuesto a trabajar duro. </a:t>
            </a:r>
          </a:p>
          <a:p>
            <a:pPr marL="0" indent="0">
              <a:spcBef>
                <a:spcPts val="0"/>
              </a:spcBef>
              <a:spcAft>
                <a:spcPts val="1200"/>
              </a:spcAft>
              <a:buNone/>
            </a:pPr>
            <a:r>
              <a:rPr lang="es-ES" dirty="0" smtClean="0">
                <a:solidFill>
                  <a:schemeClr val="bg1"/>
                </a:solidFill>
              </a:rPr>
              <a:t>Debes estar dispuesto a dar por encima y más allá del llamado del deber. </a:t>
            </a:r>
          </a:p>
          <a:p>
            <a:pPr marL="0" indent="0">
              <a:spcBef>
                <a:spcPts val="0"/>
              </a:spcBef>
              <a:spcAft>
                <a:spcPts val="1200"/>
              </a:spcAft>
              <a:buNone/>
            </a:pPr>
            <a:r>
              <a:rPr lang="es-ES" dirty="0" smtClean="0">
                <a:solidFill>
                  <a:schemeClr val="bg1"/>
                </a:solidFill>
              </a:rPr>
              <a:t>Debes estar dispuesto a sufrir. </a:t>
            </a:r>
            <a:endParaRPr lang="es-ES" sz="2300" dirty="0" smtClean="0">
              <a:solidFill>
                <a:schemeClr val="bg1"/>
              </a:solidFill>
            </a:endParaRPr>
          </a:p>
        </p:txBody>
      </p:sp>
    </p:spTree>
    <p:extLst>
      <p:ext uri="{BB962C8B-B14F-4D97-AF65-F5344CB8AC3E}">
        <p14:creationId xmlns:p14="http://schemas.microsoft.com/office/powerpoint/2010/main" val="1425982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t>Para tener éxito hay que estar dispuestos a sufrir.</a:t>
            </a:r>
            <a:endParaRPr lang="es-SV" sz="2800" dirty="0"/>
          </a:p>
        </p:txBody>
      </p:sp>
      <p:sp>
        <p:nvSpPr>
          <p:cNvPr id="3" name="2 Marcador de contenido"/>
          <p:cNvSpPr>
            <a:spLocks noGrp="1"/>
          </p:cNvSpPr>
          <p:nvPr>
            <p:ph idx="1"/>
          </p:nvPr>
        </p:nvSpPr>
        <p:spPr>
          <a:xfrm>
            <a:off x="1043608" y="987574"/>
            <a:ext cx="7344816" cy="3456384"/>
          </a:xfrm>
        </p:spPr>
        <p:txBody>
          <a:bodyPr>
            <a:noAutofit/>
          </a:bodyPr>
          <a:lstStyle/>
          <a:p>
            <a:pPr marL="0" indent="0">
              <a:spcBef>
                <a:spcPts val="0"/>
              </a:spcBef>
              <a:spcAft>
                <a:spcPts val="1200"/>
              </a:spcAft>
              <a:buNone/>
            </a:pPr>
            <a:r>
              <a:rPr lang="es-ES" sz="2400" dirty="0" smtClean="0">
                <a:solidFill>
                  <a:schemeClr val="accent6">
                    <a:lumMod val="50000"/>
                  </a:schemeClr>
                </a:solidFill>
              </a:rPr>
              <a:t>Lee otra vez Colosenses 1:15-23. </a:t>
            </a:r>
            <a:r>
              <a:rPr lang="es-ES" sz="2400" b="1" dirty="0" smtClean="0">
                <a:solidFill>
                  <a:schemeClr val="accent6">
                    <a:lumMod val="50000"/>
                  </a:schemeClr>
                </a:solidFill>
              </a:rPr>
              <a:t>¿Qué nos dicen estos versículos acerca de Cristo? </a:t>
            </a:r>
            <a:r>
              <a:rPr lang="es-ES" sz="2400" dirty="0" smtClean="0">
                <a:solidFill>
                  <a:schemeClr val="accent6">
                    <a:lumMod val="50000"/>
                  </a:schemeClr>
                </a:solidFill>
              </a:rPr>
              <a:t>Nombra tantas cosas como puedas. </a:t>
            </a:r>
          </a:p>
          <a:p>
            <a:pPr marL="0" indent="0">
              <a:spcBef>
                <a:spcPts val="0"/>
              </a:spcBef>
              <a:spcAft>
                <a:spcPts val="1200"/>
              </a:spcAft>
              <a:buNone/>
            </a:pPr>
            <a:r>
              <a:rPr lang="es-ES" sz="2400" b="1" dirty="0" smtClean="0">
                <a:solidFill>
                  <a:srgbClr val="C00000"/>
                </a:solidFill>
              </a:rPr>
              <a:t>¿Cómo es que saber esto acerca de Cristo nos da una razón para estar dispuestos a sufrir por él? </a:t>
            </a:r>
          </a:p>
          <a:p>
            <a:pPr marL="0" indent="0">
              <a:spcBef>
                <a:spcPts val="0"/>
              </a:spcBef>
              <a:spcAft>
                <a:spcPts val="1200"/>
              </a:spcAft>
              <a:buNone/>
            </a:pPr>
            <a:r>
              <a:rPr lang="es-ES" sz="2400" b="1" dirty="0" smtClean="0">
                <a:solidFill>
                  <a:srgbClr val="00B050"/>
                </a:solidFill>
              </a:rPr>
              <a:t>¿Cuáles son algunas maneras en que sufrimos al ser fieles a Cristo? </a:t>
            </a:r>
            <a:r>
              <a:rPr lang="es-ES" sz="2400" dirty="0" smtClean="0">
                <a:solidFill>
                  <a:schemeClr val="accent6">
                    <a:lumMod val="50000"/>
                  </a:schemeClr>
                </a:solidFill>
              </a:rPr>
              <a:t>Nombra alguna experiencia personal que ilustre esto. </a:t>
            </a:r>
          </a:p>
        </p:txBody>
      </p:sp>
    </p:spTree>
    <p:extLst>
      <p:ext uri="{BB962C8B-B14F-4D97-AF65-F5344CB8AC3E}">
        <p14:creationId xmlns:p14="http://schemas.microsoft.com/office/powerpoint/2010/main" val="2009133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470"/>
            <a:ext cx="4042792" cy="529568"/>
          </a:xfrm>
        </p:spPr>
        <p:txBody>
          <a:bodyPr/>
          <a:lstStyle/>
          <a:p>
            <a:r>
              <a:rPr lang="es-ES" sz="2800" dirty="0" smtClean="0"/>
              <a:t>Colosenses 1:15-23</a:t>
            </a:r>
            <a:endParaRPr lang="es-SV" sz="2800" dirty="0"/>
          </a:p>
        </p:txBody>
      </p:sp>
      <p:sp>
        <p:nvSpPr>
          <p:cNvPr id="4" name="3 Rectángulo"/>
          <p:cNvSpPr/>
          <p:nvPr/>
        </p:nvSpPr>
        <p:spPr>
          <a:xfrm>
            <a:off x="251520" y="555526"/>
            <a:ext cx="4248472" cy="4524315"/>
          </a:xfrm>
          <a:prstGeom prst="rect">
            <a:avLst/>
          </a:prstGeom>
        </p:spPr>
        <p:txBody>
          <a:bodyPr wrap="square">
            <a:spAutoFit/>
          </a:bodyPr>
          <a:lstStyle/>
          <a:p>
            <a:r>
              <a:rPr lang="es-ES" dirty="0" smtClean="0"/>
              <a:t>El es la imagen del Dios invisible, el primogénito de toda creación.</a:t>
            </a:r>
          </a:p>
          <a:p>
            <a:r>
              <a:rPr lang="es-ES" dirty="0" smtClean="0"/>
              <a:t>Porque en El fueron creadas todas las cosas, tanto en los cielos como en la tierra, visibles e invisibles; ya sean tronos o dominios o poderes o autoridades; todo ha sido creado por medio de El y para El. Y El es (ha existido) antes de todas las cosas, y en El todas las cosas permanecen.</a:t>
            </a:r>
          </a:p>
          <a:p>
            <a:r>
              <a:rPr lang="es-ES" dirty="0" smtClean="0"/>
              <a:t>El es también la cabeza del cuerpo que es la iglesia. El es el principio, el primogénito de entre los muertos, a fin de que El tenga en todo la primacía. </a:t>
            </a:r>
          </a:p>
          <a:p>
            <a:r>
              <a:rPr lang="es-ES" dirty="0" smtClean="0"/>
              <a:t>Porque agradó al Padre que en El habitara toda la plenitud (de la Deidad), y por medio de El reconciliar todas las cosas consigo</a:t>
            </a:r>
            <a:endParaRPr lang="es-SV" dirty="0"/>
          </a:p>
        </p:txBody>
      </p:sp>
      <p:sp>
        <p:nvSpPr>
          <p:cNvPr id="7" name="6 Rectángulo"/>
          <p:cNvSpPr/>
          <p:nvPr/>
        </p:nvSpPr>
        <p:spPr>
          <a:xfrm>
            <a:off x="4788024" y="195486"/>
            <a:ext cx="4248472" cy="4801314"/>
          </a:xfrm>
          <a:prstGeom prst="rect">
            <a:avLst/>
          </a:prstGeom>
        </p:spPr>
        <p:txBody>
          <a:bodyPr wrap="square">
            <a:spAutoFit/>
          </a:bodyPr>
          <a:lstStyle/>
          <a:p>
            <a:r>
              <a:rPr lang="es-ES" dirty="0" smtClean="0"/>
              <a:t>20, habiendo hecho la paz por medio de la sangre de Su cruz, por medio de El, repito, ya sean las que están en la tierra o las que están en los cielos.</a:t>
            </a:r>
          </a:p>
          <a:p>
            <a:r>
              <a:rPr lang="es-ES" dirty="0" smtClean="0"/>
              <a:t>21 Y aunque ustedes antes estaban alejados y eran de ánimo hostil, ocupados en malas obras, sin embargo, ahora Dios los ha reconciliado en Cristo en Su cuerpo de carne, mediante Su muerte, a fin de presentarlos santos, sin mancha e irreprensibles delante de El. Esto El hará si en verdad permanecen en la fe bien cimentados y constantes, sin moverse de la esperanza del evangelio que han oído, que fue proclamado a toda la creación debajo del cielo, y del cual yo, Pablo, fui hecho ministro (servidor).</a:t>
            </a:r>
            <a:endParaRPr lang="es-SV" dirty="0"/>
          </a:p>
        </p:txBody>
      </p:sp>
    </p:spTree>
    <p:extLst>
      <p:ext uri="{BB962C8B-B14F-4D97-AF65-F5344CB8AC3E}">
        <p14:creationId xmlns:p14="http://schemas.microsoft.com/office/powerpoint/2010/main" val="21084686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23478"/>
            <a:ext cx="4042792" cy="1080120"/>
          </a:xfrm>
        </p:spPr>
        <p:txBody>
          <a:bodyPr/>
          <a:lstStyle/>
          <a:p>
            <a:r>
              <a:rPr lang="es-ES" sz="4000" dirty="0" smtClean="0"/>
              <a:t>Jesucristo en Colosenses 1</a:t>
            </a:r>
            <a:endParaRPr lang="es-SV" sz="4000" dirty="0"/>
          </a:p>
        </p:txBody>
      </p:sp>
      <p:sp>
        <p:nvSpPr>
          <p:cNvPr id="4" name="3 Rectángulo"/>
          <p:cNvSpPr/>
          <p:nvPr/>
        </p:nvSpPr>
        <p:spPr>
          <a:xfrm>
            <a:off x="323528" y="1203598"/>
            <a:ext cx="4032448" cy="3693319"/>
          </a:xfrm>
          <a:prstGeom prst="rect">
            <a:avLst/>
          </a:prstGeom>
        </p:spPr>
        <p:txBody>
          <a:bodyPr wrap="square">
            <a:spAutoFit/>
          </a:bodyPr>
          <a:lstStyle/>
          <a:p>
            <a:pPr marL="342900" indent="-342900">
              <a:buFont typeface="+mj-lt"/>
              <a:buAutoNum type="arabicPeriod"/>
            </a:pPr>
            <a:r>
              <a:rPr lang="es-ES" dirty="0" smtClean="0"/>
              <a:t>El es la imagen del Dios invisible. </a:t>
            </a:r>
          </a:p>
          <a:p>
            <a:pPr marL="342900" indent="-342900">
              <a:buFont typeface="+mj-lt"/>
              <a:buAutoNum type="arabicPeriod"/>
            </a:pPr>
            <a:r>
              <a:rPr lang="es-ES" dirty="0" smtClean="0"/>
              <a:t>El primogénito de toda creación.</a:t>
            </a:r>
          </a:p>
          <a:p>
            <a:pPr marL="342900" indent="-342900">
              <a:buFont typeface="+mj-lt"/>
              <a:buAutoNum type="arabicPeriod"/>
            </a:pPr>
            <a:r>
              <a:rPr lang="es-ES" dirty="0" smtClean="0"/>
              <a:t>En El fueron creadas todas las cosas.</a:t>
            </a:r>
          </a:p>
          <a:p>
            <a:pPr marL="342900" indent="-342900">
              <a:buFont typeface="+mj-lt"/>
              <a:buAutoNum type="arabicPeriod"/>
            </a:pPr>
            <a:r>
              <a:rPr lang="es-ES" dirty="0" smtClean="0"/>
              <a:t>Todo ha sido creado por medio de El y para El. </a:t>
            </a:r>
          </a:p>
          <a:p>
            <a:pPr marL="342900" indent="-342900">
              <a:buFont typeface="+mj-lt"/>
              <a:buAutoNum type="arabicPeriod"/>
            </a:pPr>
            <a:r>
              <a:rPr lang="es-ES" dirty="0" smtClean="0"/>
              <a:t>El es (ha existido) antes de todas las cosas, </a:t>
            </a:r>
          </a:p>
          <a:p>
            <a:pPr marL="342900" indent="-342900">
              <a:buFont typeface="+mj-lt"/>
              <a:buAutoNum type="arabicPeriod"/>
            </a:pPr>
            <a:r>
              <a:rPr lang="es-ES" dirty="0" smtClean="0"/>
              <a:t>En El todas las cosas permanecen.</a:t>
            </a:r>
          </a:p>
          <a:p>
            <a:pPr marL="342900" indent="-342900">
              <a:buFont typeface="+mj-lt"/>
              <a:buAutoNum type="arabicPeriod"/>
            </a:pPr>
            <a:r>
              <a:rPr lang="es-ES" dirty="0" smtClean="0"/>
              <a:t>El es la cabeza del cuerpo que es la iglesia. </a:t>
            </a:r>
          </a:p>
          <a:p>
            <a:pPr marL="342900" indent="-342900">
              <a:buFont typeface="+mj-lt"/>
              <a:buAutoNum type="arabicPeriod"/>
            </a:pPr>
            <a:r>
              <a:rPr lang="es-ES" dirty="0" smtClean="0"/>
              <a:t>El es el principio, el primogénito de entre los muertos, </a:t>
            </a:r>
          </a:p>
          <a:p>
            <a:pPr marL="342900" indent="-342900">
              <a:buFont typeface="+mj-lt"/>
              <a:buAutoNum type="arabicPeriod"/>
            </a:pPr>
            <a:r>
              <a:rPr lang="es-ES" dirty="0" smtClean="0"/>
              <a:t>El tiene en todo la primacía. </a:t>
            </a:r>
          </a:p>
        </p:txBody>
      </p:sp>
      <p:sp>
        <p:nvSpPr>
          <p:cNvPr id="7" name="6 Rectángulo"/>
          <p:cNvSpPr/>
          <p:nvPr/>
        </p:nvSpPr>
        <p:spPr>
          <a:xfrm>
            <a:off x="4373860" y="123478"/>
            <a:ext cx="4536504" cy="3139321"/>
          </a:xfrm>
          <a:prstGeom prst="rect">
            <a:avLst/>
          </a:prstGeom>
        </p:spPr>
        <p:txBody>
          <a:bodyPr wrap="square">
            <a:spAutoFit/>
          </a:bodyPr>
          <a:lstStyle/>
          <a:p>
            <a:pPr marL="342900" indent="-342900">
              <a:buFont typeface="+mj-lt"/>
              <a:buAutoNum type="arabicPeriod" startAt="10"/>
            </a:pPr>
            <a:r>
              <a:rPr lang="es-ES" dirty="0" smtClean="0"/>
              <a:t>En El habita toda la plenitud (de la Deidad)</a:t>
            </a:r>
          </a:p>
          <a:p>
            <a:pPr marL="342900" indent="-342900">
              <a:buFont typeface="+mj-lt"/>
              <a:buAutoNum type="arabicPeriod" startAt="10"/>
            </a:pPr>
            <a:r>
              <a:rPr lang="es-ES" dirty="0" smtClean="0"/>
              <a:t>por medio de El reconcilia todas las cosas consigo.</a:t>
            </a:r>
          </a:p>
          <a:p>
            <a:pPr marL="342900" indent="-342900">
              <a:buFont typeface="+mj-lt"/>
              <a:buAutoNum type="arabicPeriod" startAt="10"/>
            </a:pPr>
            <a:r>
              <a:rPr lang="es-ES" dirty="0" smtClean="0"/>
              <a:t>Hizo la paz por medio de la sangre de Su cruz, por medio de El, repito, ya sean las que están en la tierra o las que están en los cielos.</a:t>
            </a:r>
          </a:p>
          <a:p>
            <a:pPr marL="342900" indent="-342900">
              <a:buFont typeface="+mj-lt"/>
              <a:buAutoNum type="arabicPeriod" startAt="10"/>
            </a:pPr>
            <a:r>
              <a:rPr lang="es-ES" dirty="0" smtClean="0"/>
              <a:t>Dios los ha reconciliado en Cristo en Su cuerpo de carne, mediante Su muerte, </a:t>
            </a:r>
          </a:p>
          <a:p>
            <a:pPr marL="342900" indent="-342900">
              <a:buFont typeface="+mj-lt"/>
              <a:buAutoNum type="arabicPeriod" startAt="10"/>
            </a:pPr>
            <a:r>
              <a:rPr lang="es-ES" dirty="0" smtClean="0"/>
              <a:t>Nos presenta santos, sin mancha e irreprensibles delante de Dios. </a:t>
            </a:r>
          </a:p>
        </p:txBody>
      </p:sp>
      <p:sp>
        <p:nvSpPr>
          <p:cNvPr id="3" name="2 Rectángulo"/>
          <p:cNvSpPr/>
          <p:nvPr/>
        </p:nvSpPr>
        <p:spPr>
          <a:xfrm>
            <a:off x="4716016" y="3435846"/>
            <a:ext cx="4241304" cy="1200329"/>
          </a:xfrm>
          <a:prstGeom prst="rect">
            <a:avLst/>
          </a:prstGeom>
        </p:spPr>
        <p:txBody>
          <a:bodyPr wrap="square">
            <a:spAutoFit/>
          </a:bodyPr>
          <a:lstStyle/>
          <a:p>
            <a:r>
              <a:rPr lang="es-ES" sz="2400" dirty="0" smtClean="0">
                <a:solidFill>
                  <a:srgbClr val="C00000"/>
                </a:solidFill>
              </a:rPr>
              <a:t>¿Cómo es que saber esto acerca de Cristo nos da una razón para estar dispuestos a sufrir por él? </a:t>
            </a:r>
            <a:endParaRPr lang="es-ES" sz="2400" dirty="0">
              <a:solidFill>
                <a:srgbClr val="C00000"/>
              </a:solidFill>
            </a:endParaRPr>
          </a:p>
        </p:txBody>
      </p:sp>
    </p:spTree>
    <p:extLst>
      <p:ext uri="{BB962C8B-B14F-4D97-AF65-F5344CB8AC3E}">
        <p14:creationId xmlns:p14="http://schemas.microsoft.com/office/powerpoint/2010/main" val="2366893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 calcmode="lin" valueType="num">
                                      <p:cBhvr additive="base">
                                        <p:cTn id="6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 calcmode="lin" valueType="num">
                                      <p:cBhvr additive="base">
                                        <p:cTn id="6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additive="base">
                                        <p:cTn id="7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xEl>
                                              <p:pRg st="3" end="3"/>
                                            </p:txEl>
                                          </p:spTgt>
                                        </p:tgtEl>
                                        <p:attrNameLst>
                                          <p:attrName>style.visibility</p:attrName>
                                        </p:attrNameLst>
                                      </p:cBhvr>
                                      <p:to>
                                        <p:strVal val="visible"/>
                                      </p:to>
                                    </p:set>
                                    <p:anim calcmode="lin" valueType="num">
                                      <p:cBhvr additive="base">
                                        <p:cTn id="7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xEl>
                                              <p:pRg st="4" end="4"/>
                                            </p:txEl>
                                          </p:spTgt>
                                        </p:tgtEl>
                                        <p:attrNameLst>
                                          <p:attrName>style.visibility</p:attrName>
                                        </p:attrNameLst>
                                      </p:cBhvr>
                                      <p:to>
                                        <p:strVal val="visible"/>
                                      </p:to>
                                    </p:set>
                                    <p:anim calcmode="lin" valueType="num">
                                      <p:cBhvr additive="base">
                                        <p:cTn id="8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heel(1)">
                                      <p:cBhvr>
                                        <p:cTn id="9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a:t>Para tener éxito, </a:t>
            </a:r>
            <a:r>
              <a:rPr lang="es-ES" sz="2800" dirty="0" smtClean="0"/>
              <a:t>debes </a:t>
            </a:r>
            <a:r>
              <a:rPr lang="es-ES" sz="2800" dirty="0"/>
              <a:t>estar dispuesto a servir</a:t>
            </a:r>
            <a:endParaRPr lang="es-SV" sz="2800" dirty="0"/>
          </a:p>
        </p:txBody>
      </p:sp>
      <p:sp>
        <p:nvSpPr>
          <p:cNvPr id="3" name="2 Marcador de contenido"/>
          <p:cNvSpPr>
            <a:spLocks noGrp="1"/>
          </p:cNvSpPr>
          <p:nvPr>
            <p:ph idx="1"/>
          </p:nvPr>
        </p:nvSpPr>
        <p:spPr>
          <a:xfrm>
            <a:off x="3995936" y="1131590"/>
            <a:ext cx="4968552" cy="3456384"/>
          </a:xfrm>
        </p:spPr>
        <p:txBody>
          <a:bodyPr>
            <a:normAutofit fontScale="77500" lnSpcReduction="20000"/>
          </a:bodyPr>
          <a:lstStyle/>
          <a:p>
            <a:pPr marL="0" indent="0">
              <a:spcBef>
                <a:spcPts val="0"/>
              </a:spcBef>
              <a:spcAft>
                <a:spcPts val="1200"/>
              </a:spcAft>
              <a:buNone/>
            </a:pPr>
            <a:r>
              <a:rPr lang="es-ES" dirty="0"/>
              <a:t>Jesús dejó esto claro para nosotros cuando dijo: "</a:t>
            </a:r>
            <a:r>
              <a:rPr lang="es-ES" dirty="0">
                <a:solidFill>
                  <a:srgbClr val="C00000"/>
                </a:solidFill>
              </a:rPr>
              <a:t>El hijo del hombre no vino para ser servido, sino para servir</a:t>
            </a:r>
            <a:r>
              <a:rPr lang="es-ES" dirty="0"/>
              <a:t>" (Mateo 20:28). </a:t>
            </a:r>
            <a:endParaRPr lang="es-ES" dirty="0" smtClean="0"/>
          </a:p>
          <a:p>
            <a:pPr marL="0" indent="0">
              <a:spcBef>
                <a:spcPts val="0"/>
              </a:spcBef>
              <a:spcAft>
                <a:spcPts val="1200"/>
              </a:spcAft>
              <a:buNone/>
            </a:pPr>
            <a:r>
              <a:rPr lang="es-ES" dirty="0" smtClean="0"/>
              <a:t>También </a:t>
            </a:r>
            <a:r>
              <a:rPr lang="es-ES" dirty="0"/>
              <a:t>dijo que "</a:t>
            </a:r>
            <a:r>
              <a:rPr lang="es-ES" dirty="0">
                <a:solidFill>
                  <a:srgbClr val="C00000"/>
                </a:solidFill>
              </a:rPr>
              <a:t>el alumno no es más que su maestro</a:t>
            </a:r>
            <a:r>
              <a:rPr lang="es-ES" dirty="0"/>
              <a:t>" (Lucas 6:40). </a:t>
            </a:r>
            <a:endParaRPr lang="es-ES" dirty="0" smtClean="0"/>
          </a:p>
          <a:p>
            <a:pPr marL="0" indent="0">
              <a:spcBef>
                <a:spcPts val="0"/>
              </a:spcBef>
              <a:spcAft>
                <a:spcPts val="1200"/>
              </a:spcAft>
              <a:buNone/>
            </a:pPr>
            <a:r>
              <a:rPr lang="es-ES" dirty="0" smtClean="0"/>
              <a:t>Si </a:t>
            </a:r>
            <a:r>
              <a:rPr lang="es-ES" dirty="0"/>
              <a:t>Jesús vino a servir a los demás, entonces </a:t>
            </a:r>
            <a:r>
              <a:rPr lang="es-ES" dirty="0" smtClean="0"/>
              <a:t>nosotros también </a:t>
            </a:r>
            <a:r>
              <a:rPr lang="es-ES" dirty="0"/>
              <a:t>tenemos que servir. </a:t>
            </a:r>
            <a:endParaRPr lang="es-E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347614"/>
            <a:ext cx="336542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920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7944" y="205978"/>
            <a:ext cx="4618856" cy="925612"/>
          </a:xfrm>
        </p:spPr>
        <p:txBody>
          <a:bodyPr/>
          <a:lstStyle/>
          <a:p>
            <a:r>
              <a:rPr lang="es-ES" dirty="0" smtClean="0"/>
              <a:t>¿Cuál es la clave del verdadero éxito? </a:t>
            </a:r>
            <a:endParaRPr lang="es-SV" dirty="0"/>
          </a:p>
        </p:txBody>
      </p:sp>
      <p:sp>
        <p:nvSpPr>
          <p:cNvPr id="3" name="2 Marcador de contenido"/>
          <p:cNvSpPr>
            <a:spLocks noGrp="1"/>
          </p:cNvSpPr>
          <p:nvPr>
            <p:ph idx="1"/>
          </p:nvPr>
        </p:nvSpPr>
        <p:spPr>
          <a:xfrm>
            <a:off x="4067944" y="1491630"/>
            <a:ext cx="4933056" cy="3096344"/>
          </a:xfrm>
        </p:spPr>
        <p:txBody>
          <a:bodyPr>
            <a:normAutofit fontScale="92500" lnSpcReduction="20000"/>
          </a:bodyPr>
          <a:lstStyle/>
          <a:p>
            <a:pPr marL="0" indent="0">
              <a:spcBef>
                <a:spcPts val="0"/>
              </a:spcBef>
              <a:spcAft>
                <a:spcPts val="1200"/>
              </a:spcAft>
              <a:buNone/>
            </a:pPr>
            <a:r>
              <a:rPr lang="es-ES" dirty="0" smtClean="0"/>
              <a:t>[P] ¿Qué te viene a la mente cuando piensas en la palabra éxito? </a:t>
            </a:r>
          </a:p>
          <a:p>
            <a:pPr marL="0" indent="0">
              <a:spcBef>
                <a:spcPts val="0"/>
              </a:spcBef>
              <a:spcAft>
                <a:spcPts val="1200"/>
              </a:spcAft>
              <a:buNone/>
            </a:pPr>
            <a:r>
              <a:rPr lang="es-ES" dirty="0" smtClean="0"/>
              <a:t>[P] Nombra algunas personas que consideras que tienen éxito. ¿Qué los hace ser exitosos? </a:t>
            </a:r>
          </a:p>
        </p:txBody>
      </p:sp>
      <p:pic>
        <p:nvPicPr>
          <p:cNvPr id="4098" name="Picture 2" descr="http://tratadosmanantial.com/img/tratados/exit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3908481" cy="516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43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a:t>Para tener éxito, </a:t>
            </a:r>
            <a:r>
              <a:rPr lang="es-ES" sz="2800" dirty="0" smtClean="0"/>
              <a:t>debes </a:t>
            </a:r>
            <a:r>
              <a:rPr lang="es-ES" sz="2800" dirty="0"/>
              <a:t>estar dispuesto a servir</a:t>
            </a:r>
            <a:endParaRPr lang="es-SV" sz="2800" dirty="0"/>
          </a:p>
        </p:txBody>
      </p:sp>
      <p:sp>
        <p:nvSpPr>
          <p:cNvPr id="3" name="2 Marcador de contenido"/>
          <p:cNvSpPr>
            <a:spLocks noGrp="1"/>
          </p:cNvSpPr>
          <p:nvPr>
            <p:ph idx="1"/>
          </p:nvPr>
        </p:nvSpPr>
        <p:spPr>
          <a:xfrm>
            <a:off x="3995936" y="1131590"/>
            <a:ext cx="4968552" cy="3456384"/>
          </a:xfrm>
        </p:spPr>
        <p:txBody>
          <a:bodyPr>
            <a:normAutofit fontScale="85000" lnSpcReduction="10000"/>
          </a:bodyPr>
          <a:lstStyle/>
          <a:p>
            <a:pPr marL="0" indent="0">
              <a:spcBef>
                <a:spcPts val="0"/>
              </a:spcBef>
              <a:spcAft>
                <a:spcPts val="1200"/>
              </a:spcAft>
              <a:buNone/>
            </a:pPr>
            <a:r>
              <a:rPr lang="es-ES" dirty="0"/>
              <a:t>Esta fue la actitud de Pablo, como lo vemos en Colosenses 1:25. </a:t>
            </a:r>
            <a:endParaRPr lang="es-ES" dirty="0" smtClean="0"/>
          </a:p>
          <a:p>
            <a:pPr marL="0" indent="0">
              <a:spcBef>
                <a:spcPts val="0"/>
              </a:spcBef>
              <a:spcAft>
                <a:spcPts val="1200"/>
              </a:spcAft>
              <a:buNone/>
            </a:pPr>
            <a:r>
              <a:rPr lang="es-ES" dirty="0">
                <a:solidFill>
                  <a:srgbClr val="C00000"/>
                </a:solidFill>
              </a:rPr>
              <a:t>De esta iglesia fui hecho </a:t>
            </a:r>
            <a:r>
              <a:rPr lang="es-ES" dirty="0" smtClean="0">
                <a:solidFill>
                  <a:srgbClr val="C00000"/>
                </a:solidFill>
              </a:rPr>
              <a:t>ministro (servidor) </a:t>
            </a:r>
            <a:r>
              <a:rPr lang="es-ES" dirty="0">
                <a:solidFill>
                  <a:srgbClr val="C00000"/>
                </a:solidFill>
              </a:rPr>
              <a:t>conforme a la </a:t>
            </a:r>
            <a:r>
              <a:rPr lang="es-ES" dirty="0" smtClean="0">
                <a:solidFill>
                  <a:srgbClr val="C00000"/>
                </a:solidFill>
              </a:rPr>
              <a:t>administración </a:t>
            </a:r>
            <a:r>
              <a:rPr lang="es-ES" dirty="0">
                <a:solidFill>
                  <a:srgbClr val="C00000"/>
                </a:solidFill>
              </a:rPr>
              <a:t>de Dios que me fue dada para beneficio de ustedes, a fin de llevar a cabo la predicación de </a:t>
            </a:r>
            <a:r>
              <a:rPr lang="es-ES" dirty="0" smtClean="0">
                <a:solidFill>
                  <a:srgbClr val="C00000"/>
                </a:solidFill>
              </a:rPr>
              <a:t>la </a:t>
            </a:r>
            <a:r>
              <a:rPr lang="es-ES" dirty="0">
                <a:solidFill>
                  <a:srgbClr val="C00000"/>
                </a:solidFill>
              </a:rPr>
              <a:t>palabra de </a:t>
            </a:r>
            <a:r>
              <a:rPr lang="es-ES" dirty="0" smtClean="0">
                <a:solidFill>
                  <a:srgbClr val="C00000"/>
                </a:solidFill>
              </a:rPr>
              <a:t>Dios.</a:t>
            </a:r>
          </a:p>
        </p:txBody>
      </p:sp>
      <p:pic>
        <p:nvPicPr>
          <p:cNvPr id="1028" name="Picture 4" descr="http://www.nova.es/~jlb/mad001-1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71549"/>
            <a:ext cx="2088232" cy="438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772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3478"/>
            <a:ext cx="8229600" cy="529568"/>
          </a:xfrm>
        </p:spPr>
        <p:txBody>
          <a:bodyPr/>
          <a:lstStyle/>
          <a:p>
            <a:r>
              <a:rPr lang="es-ES" sz="2800" dirty="0"/>
              <a:t>Para tener éxito, </a:t>
            </a:r>
            <a:r>
              <a:rPr lang="es-ES" sz="2800" dirty="0" smtClean="0"/>
              <a:t>debes </a:t>
            </a:r>
            <a:r>
              <a:rPr lang="es-ES" sz="2800" dirty="0"/>
              <a:t>estar dispuesto a servir</a:t>
            </a:r>
            <a:endParaRPr lang="es-SV" sz="2800" dirty="0"/>
          </a:p>
        </p:txBody>
      </p:sp>
      <p:sp>
        <p:nvSpPr>
          <p:cNvPr id="3" name="2 Marcador de contenido"/>
          <p:cNvSpPr>
            <a:spLocks noGrp="1"/>
          </p:cNvSpPr>
          <p:nvPr>
            <p:ph idx="1"/>
          </p:nvPr>
        </p:nvSpPr>
        <p:spPr>
          <a:xfrm>
            <a:off x="4932040" y="699542"/>
            <a:ext cx="4032448" cy="4248472"/>
          </a:xfrm>
        </p:spPr>
        <p:txBody>
          <a:bodyPr>
            <a:normAutofit fontScale="62500" lnSpcReduction="20000"/>
          </a:bodyPr>
          <a:lstStyle/>
          <a:p>
            <a:pPr marL="0" indent="0">
              <a:spcBef>
                <a:spcPts val="0"/>
              </a:spcBef>
              <a:spcAft>
                <a:spcPts val="1200"/>
              </a:spcAft>
              <a:buNone/>
            </a:pPr>
            <a:r>
              <a:rPr lang="es-ES" dirty="0" smtClean="0"/>
              <a:t>Pablo </a:t>
            </a:r>
            <a:r>
              <a:rPr lang="es-ES" dirty="0"/>
              <a:t>fue sin duda el líder más importante de la iglesia del primer siglo. </a:t>
            </a:r>
            <a:endParaRPr lang="es-ES" dirty="0" smtClean="0"/>
          </a:p>
          <a:p>
            <a:pPr marL="0" indent="0">
              <a:spcBef>
                <a:spcPts val="0"/>
              </a:spcBef>
              <a:spcAft>
                <a:spcPts val="1200"/>
              </a:spcAft>
              <a:buNone/>
            </a:pPr>
            <a:r>
              <a:rPr lang="es-ES" b="1" dirty="0" smtClean="0"/>
              <a:t>Pero </a:t>
            </a:r>
            <a:r>
              <a:rPr lang="es-ES" b="1" dirty="0"/>
              <a:t>él </a:t>
            </a:r>
            <a:r>
              <a:rPr lang="es-ES" b="1" dirty="0" smtClean="0"/>
              <a:t>lideró a </a:t>
            </a:r>
            <a:r>
              <a:rPr lang="es-ES" b="1" dirty="0"/>
              <a:t>la gente </a:t>
            </a:r>
            <a:r>
              <a:rPr lang="es-ES" b="1" dirty="0" smtClean="0"/>
              <a:t>sirviéndoles, </a:t>
            </a:r>
            <a:r>
              <a:rPr lang="es-ES" b="1" dirty="0"/>
              <a:t>dando su vida por ellos, soportando dificultades </a:t>
            </a:r>
            <a:r>
              <a:rPr lang="es-ES" b="1" dirty="0" smtClean="0"/>
              <a:t>por </a:t>
            </a:r>
            <a:r>
              <a:rPr lang="es-ES" b="1" dirty="0"/>
              <a:t>ellos, y </a:t>
            </a:r>
            <a:r>
              <a:rPr lang="es-ES" b="1" dirty="0" smtClean="0"/>
              <a:t>sacrificándose </a:t>
            </a:r>
            <a:r>
              <a:rPr lang="es-ES" b="1" dirty="0"/>
              <a:t>por ellos. </a:t>
            </a:r>
            <a:endParaRPr lang="es-ES" b="1" dirty="0" smtClean="0"/>
          </a:p>
          <a:p>
            <a:pPr marL="0" indent="0">
              <a:spcBef>
                <a:spcPts val="0"/>
              </a:spcBef>
              <a:spcAft>
                <a:spcPts val="1200"/>
              </a:spcAft>
              <a:buNone/>
            </a:pPr>
            <a:r>
              <a:rPr lang="es-ES" dirty="0" smtClean="0"/>
              <a:t>Él </a:t>
            </a:r>
            <a:r>
              <a:rPr lang="es-ES" dirty="0"/>
              <a:t>entregó su vida a la enseñanza de la Palabra de Dios, diciendo a la gente acerca de Jesús, y les </a:t>
            </a:r>
            <a:r>
              <a:rPr lang="es-ES" dirty="0" smtClean="0"/>
              <a:t>enseñaba </a:t>
            </a:r>
            <a:r>
              <a:rPr lang="es-ES" dirty="0"/>
              <a:t>cómo crecer como cristianos. </a:t>
            </a:r>
            <a:endParaRPr lang="es-ES" dirty="0" smtClean="0"/>
          </a:p>
          <a:p>
            <a:pPr marL="0" indent="0">
              <a:spcBef>
                <a:spcPts val="0"/>
              </a:spcBef>
              <a:spcAft>
                <a:spcPts val="1200"/>
              </a:spcAft>
              <a:buNone/>
            </a:pPr>
            <a:r>
              <a:rPr lang="es-ES" dirty="0"/>
              <a:t>Pablo comprendió un principio crucial: </a:t>
            </a:r>
            <a:r>
              <a:rPr lang="es-ES" b="1" dirty="0">
                <a:solidFill>
                  <a:srgbClr val="C00000"/>
                </a:solidFill>
              </a:rPr>
              <a:t>El éxito no es una vida de privilegio; es una vida de servicio</a:t>
            </a:r>
            <a:r>
              <a:rPr lang="es-ES" dirty="0"/>
              <a:t>. </a:t>
            </a:r>
            <a:endParaRPr lang="es-ES"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 y="987574"/>
            <a:ext cx="4788024" cy="347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507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3478"/>
            <a:ext cx="8229600" cy="529568"/>
          </a:xfrm>
        </p:spPr>
        <p:txBody>
          <a:bodyPr/>
          <a:lstStyle/>
          <a:p>
            <a:r>
              <a:rPr lang="es-ES" sz="2800" dirty="0"/>
              <a:t>Para tener éxito, </a:t>
            </a:r>
            <a:r>
              <a:rPr lang="es-ES" sz="2800" dirty="0" smtClean="0"/>
              <a:t>debes </a:t>
            </a:r>
            <a:r>
              <a:rPr lang="es-ES" sz="2800" dirty="0"/>
              <a:t>estar dispuesto a servir</a:t>
            </a:r>
            <a:endParaRPr lang="es-SV" sz="2800" dirty="0"/>
          </a:p>
        </p:txBody>
      </p:sp>
      <p:sp>
        <p:nvSpPr>
          <p:cNvPr id="3" name="2 Marcador de contenido"/>
          <p:cNvSpPr>
            <a:spLocks noGrp="1"/>
          </p:cNvSpPr>
          <p:nvPr>
            <p:ph idx="1"/>
          </p:nvPr>
        </p:nvSpPr>
        <p:spPr>
          <a:xfrm>
            <a:off x="4067944" y="843558"/>
            <a:ext cx="4968552" cy="3960440"/>
          </a:xfrm>
        </p:spPr>
        <p:txBody>
          <a:bodyPr>
            <a:normAutofit fontScale="77500" lnSpcReduction="20000"/>
          </a:bodyPr>
          <a:lstStyle/>
          <a:p>
            <a:pPr marL="0" indent="0">
              <a:spcBef>
                <a:spcPts val="0"/>
              </a:spcBef>
              <a:spcAft>
                <a:spcPts val="1200"/>
              </a:spcAft>
              <a:buNone/>
            </a:pPr>
            <a:r>
              <a:rPr lang="es-ES" b="1" dirty="0"/>
              <a:t>Sólo </a:t>
            </a:r>
            <a:r>
              <a:rPr lang="es-ES" b="1" dirty="0" smtClean="0"/>
              <a:t>puedes </a:t>
            </a:r>
            <a:r>
              <a:rPr lang="es-ES" b="1" dirty="0"/>
              <a:t>vivir una vida de servicio si </a:t>
            </a:r>
            <a:r>
              <a:rPr lang="es-ES" b="1" dirty="0" smtClean="0"/>
              <a:t>amas a </a:t>
            </a:r>
            <a:r>
              <a:rPr lang="es-ES" b="1" dirty="0"/>
              <a:t>los demás</a:t>
            </a:r>
            <a:r>
              <a:rPr lang="es-ES" b="1" dirty="0" smtClean="0"/>
              <a:t>.</a:t>
            </a:r>
          </a:p>
          <a:p>
            <a:pPr marL="0" indent="0">
              <a:spcBef>
                <a:spcPts val="0"/>
              </a:spcBef>
              <a:spcAft>
                <a:spcPts val="1200"/>
              </a:spcAft>
              <a:buNone/>
            </a:pPr>
            <a:r>
              <a:rPr lang="es-ES" dirty="0" smtClean="0"/>
              <a:t>Un </a:t>
            </a:r>
            <a:r>
              <a:rPr lang="es-ES" dirty="0"/>
              <a:t>líder que ama a la gente dedica su vida a </a:t>
            </a:r>
            <a:r>
              <a:rPr lang="es-ES" dirty="0" smtClean="0"/>
              <a:t>servirles; </a:t>
            </a:r>
            <a:r>
              <a:rPr lang="es-ES" dirty="0"/>
              <a:t>esta actitud en última instancia conduce al éxito. </a:t>
            </a:r>
            <a:endParaRPr lang="es-ES" dirty="0" smtClean="0"/>
          </a:p>
          <a:p>
            <a:pPr marL="0" indent="0">
              <a:spcBef>
                <a:spcPts val="0"/>
              </a:spcBef>
              <a:spcAft>
                <a:spcPts val="1200"/>
              </a:spcAft>
              <a:buNone/>
            </a:pPr>
            <a:r>
              <a:rPr lang="es-ES" dirty="0" smtClean="0"/>
              <a:t>Un </a:t>
            </a:r>
            <a:r>
              <a:rPr lang="es-ES" dirty="0"/>
              <a:t>líder que no ama a la gente se pasa la vida </a:t>
            </a:r>
            <a:r>
              <a:rPr lang="es-ES" dirty="0" smtClean="0"/>
              <a:t>aprovechándose de ellos; </a:t>
            </a:r>
            <a:r>
              <a:rPr lang="es-ES" dirty="0"/>
              <a:t>esta actitud en última instancia conduce al fracaso. </a:t>
            </a:r>
            <a:endParaRPr lang="es-ES" dirty="0" smtClean="0"/>
          </a:p>
          <a:p>
            <a:pPr marL="0" indent="0">
              <a:spcBef>
                <a:spcPts val="0"/>
              </a:spcBef>
              <a:spcAft>
                <a:spcPts val="1200"/>
              </a:spcAft>
              <a:buNone/>
            </a:pPr>
            <a:r>
              <a:rPr lang="es-ES" b="1" dirty="0" smtClean="0">
                <a:solidFill>
                  <a:srgbClr val="C00000"/>
                </a:solidFill>
              </a:rPr>
              <a:t>Si quieres </a:t>
            </a:r>
            <a:r>
              <a:rPr lang="es-ES" b="1" dirty="0">
                <a:solidFill>
                  <a:srgbClr val="C00000"/>
                </a:solidFill>
              </a:rPr>
              <a:t>tener éxito, </a:t>
            </a:r>
            <a:r>
              <a:rPr lang="es-ES" b="1" dirty="0" smtClean="0">
                <a:solidFill>
                  <a:srgbClr val="C00000"/>
                </a:solidFill>
              </a:rPr>
              <a:t>tienes </a:t>
            </a:r>
            <a:r>
              <a:rPr lang="es-ES" b="1" dirty="0">
                <a:solidFill>
                  <a:srgbClr val="C00000"/>
                </a:solidFill>
              </a:rPr>
              <a:t>que estar dispuesto a servir.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8" y="1059582"/>
            <a:ext cx="394503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04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3478"/>
            <a:ext cx="8229600" cy="529568"/>
          </a:xfrm>
        </p:spPr>
        <p:txBody>
          <a:bodyPr/>
          <a:lstStyle/>
          <a:p>
            <a:r>
              <a:rPr lang="es-ES" sz="2800" dirty="0"/>
              <a:t>Para tener éxito, </a:t>
            </a:r>
            <a:r>
              <a:rPr lang="es-ES" sz="2800" dirty="0" smtClean="0"/>
              <a:t>debes </a:t>
            </a:r>
            <a:r>
              <a:rPr lang="es-ES" sz="2800" dirty="0"/>
              <a:t>estar dispuesto a servir</a:t>
            </a:r>
            <a:endParaRPr lang="es-SV" sz="2800" dirty="0"/>
          </a:p>
        </p:txBody>
      </p:sp>
      <p:sp>
        <p:nvSpPr>
          <p:cNvPr id="3" name="2 Marcador de contenido"/>
          <p:cNvSpPr>
            <a:spLocks noGrp="1"/>
          </p:cNvSpPr>
          <p:nvPr>
            <p:ph idx="1"/>
          </p:nvPr>
        </p:nvSpPr>
        <p:spPr>
          <a:xfrm>
            <a:off x="4644008" y="843558"/>
            <a:ext cx="4392488" cy="3960440"/>
          </a:xfrm>
        </p:spPr>
        <p:txBody>
          <a:bodyPr>
            <a:normAutofit fontScale="62500" lnSpcReduction="20000"/>
          </a:bodyPr>
          <a:lstStyle/>
          <a:p>
            <a:pPr marL="0" indent="0">
              <a:spcBef>
                <a:spcPts val="0"/>
              </a:spcBef>
              <a:spcAft>
                <a:spcPts val="1200"/>
              </a:spcAft>
              <a:buNone/>
            </a:pPr>
            <a:r>
              <a:rPr lang="es-ES" b="1" dirty="0" smtClean="0"/>
              <a:t>¿Qué riquezas tenemos en Cristo</a:t>
            </a:r>
            <a:r>
              <a:rPr lang="es-ES" b="1" dirty="0"/>
              <a:t>? </a:t>
            </a:r>
            <a:endParaRPr lang="es-ES" b="1" dirty="0" smtClean="0"/>
          </a:p>
          <a:p>
            <a:pPr marL="0" indent="0">
              <a:spcBef>
                <a:spcPts val="0"/>
              </a:spcBef>
              <a:spcAft>
                <a:spcPts val="1200"/>
              </a:spcAft>
              <a:buNone/>
            </a:pPr>
            <a:r>
              <a:rPr lang="es-ES" b="1" dirty="0" smtClean="0"/>
              <a:t>¿</a:t>
            </a:r>
            <a:r>
              <a:rPr lang="es-ES" b="1" dirty="0"/>
              <a:t>Es </a:t>
            </a:r>
            <a:r>
              <a:rPr lang="es-ES" b="1" dirty="0" smtClean="0"/>
              <a:t>mejor </a:t>
            </a:r>
            <a:r>
              <a:rPr lang="es-ES" b="1" dirty="0"/>
              <a:t>que las riquezas terrenales? </a:t>
            </a:r>
            <a:endParaRPr lang="es-ES" b="1" dirty="0" smtClean="0"/>
          </a:p>
          <a:p>
            <a:pPr marL="0" indent="0">
              <a:spcBef>
                <a:spcPts val="0"/>
              </a:spcBef>
              <a:spcAft>
                <a:spcPts val="1200"/>
              </a:spcAft>
              <a:buNone/>
            </a:pPr>
            <a:r>
              <a:rPr lang="es-ES" b="1" dirty="0" smtClean="0">
                <a:solidFill>
                  <a:srgbClr val="C00000"/>
                </a:solidFill>
              </a:rPr>
              <a:t>Colosenses 1:27 </a:t>
            </a:r>
            <a:endParaRPr lang="es-ES" b="1" dirty="0">
              <a:solidFill>
                <a:srgbClr val="C00000"/>
              </a:solidFill>
            </a:endParaRPr>
          </a:p>
          <a:p>
            <a:pPr marL="0" indent="0">
              <a:spcBef>
                <a:spcPts val="0"/>
              </a:spcBef>
              <a:spcAft>
                <a:spcPts val="1200"/>
              </a:spcAft>
              <a:buNone/>
            </a:pPr>
            <a:r>
              <a:rPr lang="es-ES" b="1" dirty="0" smtClean="0"/>
              <a:t>«A </a:t>
            </a:r>
            <a:r>
              <a:rPr lang="es-ES" b="1" dirty="0"/>
              <a:t>éstos Dios quiso dar a conocer cuáles son las </a:t>
            </a:r>
            <a:r>
              <a:rPr lang="es-ES" b="1" dirty="0">
                <a:solidFill>
                  <a:srgbClr val="C00000"/>
                </a:solidFill>
              </a:rPr>
              <a:t>riquezas de la gloria</a:t>
            </a:r>
            <a:r>
              <a:rPr lang="es-ES" b="1" dirty="0"/>
              <a:t> de este misterio entre los Gentiles, que es </a:t>
            </a:r>
            <a:r>
              <a:rPr lang="es-ES" b="1" dirty="0">
                <a:solidFill>
                  <a:srgbClr val="C00000"/>
                </a:solidFill>
              </a:rPr>
              <a:t>Cristo en ustedes</a:t>
            </a:r>
            <a:r>
              <a:rPr lang="es-ES" b="1" dirty="0"/>
              <a:t>, la esperanza de la </a:t>
            </a:r>
            <a:r>
              <a:rPr lang="es-ES" b="1" dirty="0" smtClean="0"/>
              <a:t>gloria».</a:t>
            </a:r>
          </a:p>
          <a:p>
            <a:pPr marL="0" indent="0">
              <a:spcBef>
                <a:spcPts val="0"/>
              </a:spcBef>
              <a:spcAft>
                <a:spcPts val="1200"/>
              </a:spcAft>
              <a:buNone/>
            </a:pPr>
            <a:r>
              <a:rPr lang="es-ES" b="1" dirty="0" smtClean="0"/>
              <a:t>Considerando que tenemos estas grandes riquezas, ¿cuál debería ser nuestra actitud ante las riquezas terrenales?</a:t>
            </a:r>
            <a:endParaRPr lang="es-ES" b="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60" t="29109" r="13964" b="9012"/>
          <a:stretch/>
        </p:blipFill>
        <p:spPr bwMode="auto">
          <a:xfrm>
            <a:off x="-9500" y="1419622"/>
            <a:ext cx="44577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444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3478"/>
            <a:ext cx="8229600" cy="529568"/>
          </a:xfrm>
        </p:spPr>
        <p:txBody>
          <a:bodyPr/>
          <a:lstStyle/>
          <a:p>
            <a:r>
              <a:rPr lang="es-ES" sz="2800" dirty="0"/>
              <a:t>Para tener éxito, </a:t>
            </a:r>
            <a:r>
              <a:rPr lang="es-ES" sz="2800" dirty="0" smtClean="0"/>
              <a:t>debes </a:t>
            </a:r>
            <a:r>
              <a:rPr lang="es-ES" sz="2800" dirty="0"/>
              <a:t>estar dispuesto a servir</a:t>
            </a:r>
            <a:endParaRPr lang="es-SV" sz="2800" dirty="0"/>
          </a:p>
        </p:txBody>
      </p:sp>
      <p:sp>
        <p:nvSpPr>
          <p:cNvPr id="3" name="2 Marcador de contenido"/>
          <p:cNvSpPr>
            <a:spLocks noGrp="1"/>
          </p:cNvSpPr>
          <p:nvPr>
            <p:ph idx="1"/>
          </p:nvPr>
        </p:nvSpPr>
        <p:spPr>
          <a:xfrm>
            <a:off x="4427984" y="843558"/>
            <a:ext cx="4608512" cy="3960440"/>
          </a:xfrm>
        </p:spPr>
        <p:txBody>
          <a:bodyPr>
            <a:normAutofit fontScale="77500" lnSpcReduction="20000"/>
          </a:bodyPr>
          <a:lstStyle/>
          <a:p>
            <a:pPr marL="0" indent="0">
              <a:spcBef>
                <a:spcPts val="0"/>
              </a:spcBef>
              <a:spcAft>
                <a:spcPts val="1200"/>
              </a:spcAft>
              <a:buNone/>
            </a:pPr>
            <a:r>
              <a:rPr lang="es-ES" b="1" dirty="0"/>
              <a:t>¿Cómo puede cada uno de los siguientes líderes </a:t>
            </a:r>
            <a:r>
              <a:rPr lang="es-ES" b="1" dirty="0" smtClean="0"/>
              <a:t>servir </a:t>
            </a:r>
            <a:r>
              <a:rPr lang="es-ES" b="1" dirty="0"/>
              <a:t>a aquellos a los que </a:t>
            </a:r>
            <a:r>
              <a:rPr lang="es-ES" b="1" dirty="0" smtClean="0"/>
              <a:t>está </a:t>
            </a:r>
            <a:r>
              <a:rPr lang="es-ES" b="1" dirty="0"/>
              <a:t>liderando? </a:t>
            </a:r>
          </a:p>
          <a:p>
            <a:pPr marL="0" indent="0">
              <a:spcBef>
                <a:spcPts val="0"/>
              </a:spcBef>
              <a:spcAft>
                <a:spcPts val="1200"/>
              </a:spcAft>
              <a:buNone/>
            </a:pPr>
            <a:r>
              <a:rPr lang="es-ES" b="1" dirty="0" smtClean="0"/>
              <a:t>1. Un </a:t>
            </a:r>
            <a:r>
              <a:rPr lang="es-ES" b="1" dirty="0"/>
              <a:t>profesor de </a:t>
            </a:r>
            <a:r>
              <a:rPr lang="es-ES" b="1" dirty="0" smtClean="0"/>
              <a:t>primaria. </a:t>
            </a:r>
            <a:endParaRPr lang="es-ES" b="1" dirty="0"/>
          </a:p>
          <a:p>
            <a:pPr marL="0" indent="0">
              <a:spcBef>
                <a:spcPts val="0"/>
              </a:spcBef>
              <a:spcAft>
                <a:spcPts val="1200"/>
              </a:spcAft>
              <a:buNone/>
            </a:pPr>
            <a:r>
              <a:rPr lang="es-ES" b="1" dirty="0"/>
              <a:t>2</a:t>
            </a:r>
            <a:r>
              <a:rPr lang="es-ES" b="1" dirty="0" smtClean="0"/>
              <a:t>. Un </a:t>
            </a:r>
            <a:r>
              <a:rPr lang="es-ES" b="1" dirty="0"/>
              <a:t>supervisor de la </a:t>
            </a:r>
            <a:r>
              <a:rPr lang="es-ES" b="1" dirty="0" smtClean="0"/>
              <a:t>fábrica. </a:t>
            </a:r>
            <a:endParaRPr lang="es-ES" b="1" dirty="0"/>
          </a:p>
          <a:p>
            <a:pPr marL="0" indent="0">
              <a:spcBef>
                <a:spcPts val="0"/>
              </a:spcBef>
              <a:spcAft>
                <a:spcPts val="1200"/>
              </a:spcAft>
              <a:buNone/>
            </a:pPr>
            <a:r>
              <a:rPr lang="es-ES" b="1" dirty="0"/>
              <a:t>3</a:t>
            </a:r>
            <a:r>
              <a:rPr lang="es-ES" b="1" dirty="0" smtClean="0"/>
              <a:t>. Un </a:t>
            </a:r>
            <a:r>
              <a:rPr lang="es-ES" b="1" dirty="0"/>
              <a:t>presidente de la </a:t>
            </a:r>
            <a:r>
              <a:rPr lang="es-ES" b="1" dirty="0" smtClean="0"/>
              <a:t>junta.</a:t>
            </a:r>
            <a:endParaRPr lang="es-ES" b="1" dirty="0"/>
          </a:p>
          <a:p>
            <a:pPr marL="0" indent="0">
              <a:spcBef>
                <a:spcPts val="0"/>
              </a:spcBef>
              <a:spcAft>
                <a:spcPts val="1200"/>
              </a:spcAft>
              <a:buNone/>
            </a:pPr>
            <a:r>
              <a:rPr lang="es-ES" b="1" dirty="0"/>
              <a:t>4</a:t>
            </a:r>
            <a:r>
              <a:rPr lang="es-ES" b="1" dirty="0" smtClean="0"/>
              <a:t>. Un </a:t>
            </a:r>
            <a:r>
              <a:rPr lang="es-ES" b="1" dirty="0"/>
              <a:t>profesor de la </a:t>
            </a:r>
            <a:r>
              <a:rPr lang="es-ES" b="1" dirty="0" smtClean="0"/>
              <a:t>universidad. </a:t>
            </a:r>
            <a:endParaRPr lang="es-ES" b="1" dirty="0"/>
          </a:p>
          <a:p>
            <a:pPr marL="0" indent="0">
              <a:spcBef>
                <a:spcPts val="0"/>
              </a:spcBef>
              <a:spcAft>
                <a:spcPts val="1200"/>
              </a:spcAft>
              <a:buNone/>
            </a:pPr>
            <a:r>
              <a:rPr lang="es-ES" b="1" dirty="0"/>
              <a:t>5</a:t>
            </a:r>
            <a:r>
              <a:rPr lang="es-ES" b="1" dirty="0" smtClean="0"/>
              <a:t>. Un padre.</a:t>
            </a:r>
            <a:endParaRPr lang="es-ES" b="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96" y="627534"/>
            <a:ext cx="2520280" cy="148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31" y="1923678"/>
            <a:ext cx="2520280" cy="167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436" y="3357132"/>
            <a:ext cx="2774429" cy="17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921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3478"/>
            <a:ext cx="8229600" cy="529568"/>
          </a:xfrm>
        </p:spPr>
        <p:txBody>
          <a:bodyPr/>
          <a:lstStyle/>
          <a:p>
            <a:r>
              <a:rPr lang="es-ES" sz="2800" dirty="0"/>
              <a:t>Para tener éxito, </a:t>
            </a:r>
            <a:r>
              <a:rPr lang="es-ES" sz="2800" dirty="0" smtClean="0"/>
              <a:t>debes </a:t>
            </a:r>
            <a:r>
              <a:rPr lang="es-ES" sz="2800" dirty="0"/>
              <a:t>estar dispuesto a </a:t>
            </a:r>
            <a:r>
              <a:rPr lang="es-ES" sz="2800" dirty="0" smtClean="0"/>
              <a:t>luchar</a:t>
            </a:r>
            <a:endParaRPr lang="es-SV" sz="2800" dirty="0"/>
          </a:p>
        </p:txBody>
      </p:sp>
      <p:sp>
        <p:nvSpPr>
          <p:cNvPr id="3" name="2 Marcador de contenido"/>
          <p:cNvSpPr>
            <a:spLocks noGrp="1"/>
          </p:cNvSpPr>
          <p:nvPr>
            <p:ph idx="1"/>
          </p:nvPr>
        </p:nvSpPr>
        <p:spPr>
          <a:xfrm>
            <a:off x="395536" y="812637"/>
            <a:ext cx="4608512" cy="3960440"/>
          </a:xfrm>
        </p:spPr>
        <p:txBody>
          <a:bodyPr>
            <a:normAutofit fontScale="70000" lnSpcReduction="20000"/>
          </a:bodyPr>
          <a:lstStyle/>
          <a:p>
            <a:pPr marL="0" indent="0">
              <a:spcBef>
                <a:spcPts val="0"/>
              </a:spcBef>
              <a:spcAft>
                <a:spcPts val="1200"/>
              </a:spcAft>
              <a:buNone/>
            </a:pPr>
            <a:r>
              <a:rPr lang="es-ES" b="1" dirty="0"/>
              <a:t>El éxito no se trata de tener una vida fácil; Se trata de vivir una gran vida. </a:t>
            </a:r>
            <a:endParaRPr lang="es-ES" b="1" dirty="0" smtClean="0"/>
          </a:p>
          <a:p>
            <a:pPr marL="0" indent="0">
              <a:spcBef>
                <a:spcPts val="0"/>
              </a:spcBef>
              <a:spcAft>
                <a:spcPts val="1200"/>
              </a:spcAft>
              <a:buNone/>
            </a:pPr>
            <a:r>
              <a:rPr lang="es-ES" b="1" dirty="0" smtClean="0"/>
              <a:t>Esto </a:t>
            </a:r>
            <a:r>
              <a:rPr lang="es-ES" b="1" dirty="0"/>
              <a:t>requiere mucho trabajo</a:t>
            </a:r>
            <a:r>
              <a:rPr lang="es-ES" b="1" dirty="0" smtClean="0"/>
              <a:t>.</a:t>
            </a:r>
          </a:p>
          <a:p>
            <a:pPr marL="0" indent="0">
              <a:spcBef>
                <a:spcPts val="0"/>
              </a:spcBef>
              <a:spcAft>
                <a:spcPts val="1200"/>
              </a:spcAft>
              <a:buNone/>
            </a:pPr>
            <a:r>
              <a:rPr lang="es-ES" b="1" dirty="0" smtClean="0"/>
              <a:t>Si tu </a:t>
            </a:r>
            <a:r>
              <a:rPr lang="es-ES" b="1" dirty="0"/>
              <a:t>objetivo </a:t>
            </a:r>
            <a:r>
              <a:rPr lang="es-ES" b="1" dirty="0" smtClean="0"/>
              <a:t>solo es la </a:t>
            </a:r>
            <a:r>
              <a:rPr lang="es-ES" b="1" dirty="0"/>
              <a:t>grandeza, es muy probable que </a:t>
            </a:r>
            <a:r>
              <a:rPr lang="es-ES" b="1" dirty="0" smtClean="0"/>
              <a:t>fracases. </a:t>
            </a:r>
          </a:p>
          <a:p>
            <a:pPr marL="0" indent="0">
              <a:spcBef>
                <a:spcPts val="0"/>
              </a:spcBef>
              <a:spcAft>
                <a:spcPts val="1200"/>
              </a:spcAft>
              <a:buNone/>
            </a:pPr>
            <a:r>
              <a:rPr lang="es-ES" b="1" dirty="0" smtClean="0"/>
              <a:t>El </a:t>
            </a:r>
            <a:r>
              <a:rPr lang="es-ES" b="1" dirty="0"/>
              <a:t>verdadero éxito requiere </a:t>
            </a:r>
            <a:r>
              <a:rPr lang="es-ES" b="1" dirty="0" smtClean="0"/>
              <a:t>una </a:t>
            </a:r>
            <a:r>
              <a:rPr lang="es-ES" b="1" dirty="0"/>
              <a:t>voluntad de toda la vida para permanecer en la lucha. </a:t>
            </a:r>
            <a:endParaRPr lang="es-ES" b="1" dirty="0" smtClean="0"/>
          </a:p>
          <a:p>
            <a:pPr marL="0" indent="0">
              <a:spcBef>
                <a:spcPts val="0"/>
              </a:spcBef>
              <a:spcAft>
                <a:spcPts val="1200"/>
              </a:spcAft>
              <a:buNone/>
            </a:pPr>
            <a:r>
              <a:rPr lang="es-ES" b="1" dirty="0" smtClean="0"/>
              <a:t>La lucha </a:t>
            </a:r>
            <a:r>
              <a:rPr lang="es-ES" b="1" dirty="0"/>
              <a:t>de Pablo era </a:t>
            </a:r>
            <a:r>
              <a:rPr lang="es-ES" b="1" dirty="0" smtClean="0"/>
              <a:t>dirigir </a:t>
            </a:r>
            <a:r>
              <a:rPr lang="es-ES" b="1" dirty="0"/>
              <a:t>a otros en una relación de cambio de vida con Jesús, y él se negó a ceder. </a:t>
            </a:r>
            <a:endParaRPr lang="es-ES" b="1" dirty="0" smtClean="0"/>
          </a:p>
        </p:txBody>
      </p:sp>
      <p:sp>
        <p:nvSpPr>
          <p:cNvPr id="4" name="3 Rectángulo"/>
          <p:cNvSpPr/>
          <p:nvPr/>
        </p:nvSpPr>
        <p:spPr>
          <a:xfrm>
            <a:off x="5348188" y="619185"/>
            <a:ext cx="3491880" cy="4347344"/>
          </a:xfrm>
          <a:prstGeom prst="rect">
            <a:avLst/>
          </a:prstGeom>
        </p:spPr>
        <p:txBody>
          <a:bodyPr wrap="square">
            <a:spAutoFit/>
          </a:bodyPr>
          <a:lstStyle/>
          <a:p>
            <a:r>
              <a:rPr lang="es-ES" b="1" dirty="0" smtClean="0"/>
              <a:t>Colosenses </a:t>
            </a:r>
            <a:r>
              <a:rPr lang="es-ES" b="1" dirty="0"/>
              <a:t>1:28 - 2:1 </a:t>
            </a:r>
          </a:p>
          <a:p>
            <a:endParaRPr lang="es-ES" dirty="0" smtClean="0"/>
          </a:p>
          <a:p>
            <a:r>
              <a:rPr lang="es-ES" dirty="0" smtClean="0"/>
              <a:t>Enseñando </a:t>
            </a:r>
            <a:r>
              <a:rPr lang="es-ES" dirty="0"/>
              <a:t>a todos los hombres </a:t>
            </a:r>
            <a:r>
              <a:rPr lang="es-ES" dirty="0" smtClean="0"/>
              <a:t>con </a:t>
            </a:r>
            <a:r>
              <a:rPr lang="es-ES" dirty="0"/>
              <a:t>toda sabiduría, a fin de poder presentar a todo hombre perfecto en Cristo</a:t>
            </a:r>
            <a:r>
              <a:rPr lang="es-ES" dirty="0" smtClean="0"/>
              <a:t>.</a:t>
            </a:r>
          </a:p>
          <a:p>
            <a:endParaRPr lang="es-ES" sz="1050" dirty="0" smtClean="0"/>
          </a:p>
          <a:p>
            <a:r>
              <a:rPr lang="es-ES" dirty="0" smtClean="0"/>
              <a:t>Con </a:t>
            </a:r>
            <a:r>
              <a:rPr lang="es-ES" dirty="0"/>
              <a:t>este fin también trabajo, esforzándome según Su </a:t>
            </a:r>
            <a:r>
              <a:rPr lang="es-ES" dirty="0" smtClean="0"/>
              <a:t>poder </a:t>
            </a:r>
            <a:r>
              <a:rPr lang="es-ES" dirty="0"/>
              <a:t>que obra </a:t>
            </a:r>
            <a:r>
              <a:rPr lang="es-ES" dirty="0" smtClean="0"/>
              <a:t>poderosamente </a:t>
            </a:r>
            <a:r>
              <a:rPr lang="es-ES" dirty="0"/>
              <a:t>en mí</a:t>
            </a:r>
            <a:r>
              <a:rPr lang="es-ES" dirty="0" smtClean="0"/>
              <a:t>.</a:t>
            </a:r>
          </a:p>
          <a:p>
            <a:endParaRPr lang="es-ES" sz="1100" dirty="0" smtClean="0"/>
          </a:p>
          <a:p>
            <a:r>
              <a:rPr lang="es-ES" dirty="0" smtClean="0"/>
              <a:t>Porque </a:t>
            </a:r>
            <a:r>
              <a:rPr lang="es-ES" dirty="0"/>
              <a:t>quiero que sepan </a:t>
            </a:r>
            <a:r>
              <a:rPr lang="es-ES" b="1" dirty="0"/>
              <a:t>qué gran lucha tengo por ustedes</a:t>
            </a:r>
            <a:r>
              <a:rPr lang="es-ES" dirty="0"/>
              <a:t> y por los que están en </a:t>
            </a:r>
            <a:r>
              <a:rPr lang="es-ES" dirty="0" err="1"/>
              <a:t>Laodicea</a:t>
            </a:r>
            <a:r>
              <a:rPr lang="es-ES" dirty="0"/>
              <a:t>, y por todos los que no me han visto en </a:t>
            </a:r>
            <a:r>
              <a:rPr lang="es-ES" dirty="0" smtClean="0"/>
              <a:t>persona.</a:t>
            </a:r>
            <a:endParaRPr lang="es-SV" dirty="0"/>
          </a:p>
        </p:txBody>
      </p:sp>
    </p:spTree>
    <p:extLst>
      <p:ext uri="{BB962C8B-B14F-4D97-AF65-F5344CB8AC3E}">
        <p14:creationId xmlns:p14="http://schemas.microsoft.com/office/powerpoint/2010/main" val="1694189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areerealism.com/home/jtodonnell/careerealism.com/wp-content/uploads/2011/04/04.12.11-How-to-Create-the-Life-and-Career-Success-You-Want-and-Deserve-Featured.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29" r="335"/>
          <a:stretch/>
        </p:blipFill>
        <p:spPr bwMode="auto">
          <a:xfrm>
            <a:off x="1" y="-20538"/>
            <a:ext cx="9144000" cy="516403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123478"/>
            <a:ext cx="8229600" cy="529568"/>
          </a:xfrm>
        </p:spPr>
        <p:txBody>
          <a:bodyPr/>
          <a:lstStyle/>
          <a:p>
            <a:r>
              <a:rPr lang="es-ES" sz="2800" dirty="0"/>
              <a:t>Para tener éxito, </a:t>
            </a:r>
            <a:r>
              <a:rPr lang="es-ES" sz="2800" dirty="0" smtClean="0"/>
              <a:t>debes </a:t>
            </a:r>
            <a:r>
              <a:rPr lang="es-ES" sz="2800" dirty="0"/>
              <a:t>estar dispuesto a </a:t>
            </a:r>
            <a:r>
              <a:rPr lang="es-ES" sz="2800" dirty="0" smtClean="0"/>
              <a:t>luchar</a:t>
            </a:r>
            <a:endParaRPr lang="es-SV" sz="2800" dirty="0"/>
          </a:p>
        </p:txBody>
      </p:sp>
      <p:sp>
        <p:nvSpPr>
          <p:cNvPr id="3" name="2 Marcador de contenido"/>
          <p:cNvSpPr>
            <a:spLocks noGrp="1"/>
          </p:cNvSpPr>
          <p:nvPr>
            <p:ph idx="1"/>
          </p:nvPr>
        </p:nvSpPr>
        <p:spPr>
          <a:xfrm>
            <a:off x="3707904" y="627534"/>
            <a:ext cx="5184576" cy="4320480"/>
          </a:xfrm>
        </p:spPr>
        <p:txBody>
          <a:bodyPr>
            <a:normAutofit fontScale="70000" lnSpcReduction="20000"/>
          </a:bodyPr>
          <a:lstStyle/>
          <a:p>
            <a:pPr marL="0" indent="0">
              <a:spcBef>
                <a:spcPts val="0"/>
              </a:spcBef>
              <a:spcAft>
                <a:spcPts val="1200"/>
              </a:spcAft>
              <a:buNone/>
            </a:pPr>
            <a:r>
              <a:rPr lang="es-ES" b="1" dirty="0"/>
              <a:t>El éxito no es fácil. </a:t>
            </a:r>
            <a:endParaRPr lang="es-ES" b="1" dirty="0" smtClean="0"/>
          </a:p>
          <a:p>
            <a:pPr marL="0" indent="0">
              <a:spcBef>
                <a:spcPts val="0"/>
              </a:spcBef>
              <a:spcAft>
                <a:spcPts val="1200"/>
              </a:spcAft>
              <a:buNone/>
            </a:pPr>
            <a:r>
              <a:rPr lang="es-ES" b="1" dirty="0" smtClean="0"/>
              <a:t>Cuanto </a:t>
            </a:r>
            <a:r>
              <a:rPr lang="es-ES" b="1" dirty="0"/>
              <a:t>más éxito cuanto más se tiene que luchar. </a:t>
            </a:r>
            <a:endParaRPr lang="es-ES" b="1" dirty="0" smtClean="0"/>
          </a:p>
          <a:p>
            <a:pPr marL="0" indent="0">
              <a:spcBef>
                <a:spcPts val="0"/>
              </a:spcBef>
              <a:spcAft>
                <a:spcPts val="1200"/>
              </a:spcAft>
              <a:buNone/>
            </a:pPr>
            <a:r>
              <a:rPr lang="es-ES" b="1" dirty="0" smtClean="0"/>
              <a:t>Cada </a:t>
            </a:r>
            <a:r>
              <a:rPr lang="es-ES" b="1" dirty="0"/>
              <a:t>vez que </a:t>
            </a:r>
            <a:r>
              <a:rPr lang="es-ES" b="1" dirty="0" smtClean="0"/>
              <a:t>veas </a:t>
            </a:r>
            <a:r>
              <a:rPr lang="es-ES" b="1" dirty="0"/>
              <a:t>un </a:t>
            </a:r>
            <a:r>
              <a:rPr lang="es-ES" b="1" dirty="0" smtClean="0"/>
              <a:t>negocio, un </a:t>
            </a:r>
            <a:r>
              <a:rPr lang="es-ES" b="1" dirty="0"/>
              <a:t>equipo, </a:t>
            </a:r>
            <a:r>
              <a:rPr lang="es-ES" b="1" dirty="0" smtClean="0"/>
              <a:t>una </a:t>
            </a:r>
            <a:r>
              <a:rPr lang="es-ES" b="1" dirty="0"/>
              <a:t>iglesia o </a:t>
            </a:r>
            <a:r>
              <a:rPr lang="es-ES" b="1" dirty="0" smtClean="0"/>
              <a:t>un matrimonio </a:t>
            </a:r>
            <a:r>
              <a:rPr lang="es-ES" b="1" dirty="0"/>
              <a:t>exitoso</a:t>
            </a:r>
            <a:r>
              <a:rPr lang="es-ES" b="1" dirty="0" smtClean="0"/>
              <a:t>, puedes </a:t>
            </a:r>
            <a:r>
              <a:rPr lang="es-ES" b="1" dirty="0"/>
              <a:t>estar seguro de que alguien </a:t>
            </a:r>
            <a:r>
              <a:rPr lang="es-ES" b="1" dirty="0" smtClean="0"/>
              <a:t>se </a:t>
            </a:r>
            <a:r>
              <a:rPr lang="es-ES" b="1" dirty="0"/>
              <a:t>mantuvo en la lucha con el fin de tener éxito. </a:t>
            </a:r>
          </a:p>
          <a:p>
            <a:pPr marL="0" indent="0">
              <a:spcBef>
                <a:spcPts val="0"/>
              </a:spcBef>
              <a:spcAft>
                <a:spcPts val="1200"/>
              </a:spcAft>
              <a:buNone/>
            </a:pPr>
            <a:r>
              <a:rPr lang="es-ES" b="1" dirty="0"/>
              <a:t>Pero </a:t>
            </a:r>
            <a:r>
              <a:rPr lang="es-ES" b="1" dirty="0" smtClean="0"/>
              <a:t>absolutamente vale la </a:t>
            </a:r>
            <a:r>
              <a:rPr lang="es-ES" b="1" dirty="0"/>
              <a:t>pena</a:t>
            </a:r>
            <a:r>
              <a:rPr lang="es-ES" b="1" dirty="0" smtClean="0"/>
              <a:t>.</a:t>
            </a:r>
          </a:p>
          <a:p>
            <a:pPr marL="0" indent="0">
              <a:spcBef>
                <a:spcPts val="0"/>
              </a:spcBef>
              <a:spcAft>
                <a:spcPts val="1200"/>
              </a:spcAft>
              <a:buNone/>
            </a:pPr>
            <a:r>
              <a:rPr lang="es-ES" b="1" dirty="0" smtClean="0"/>
              <a:t>Nuestro </a:t>
            </a:r>
            <a:r>
              <a:rPr lang="es-ES" b="1" dirty="0"/>
              <a:t>objetivo no es el dinero, la fama, el prestigio o el poder. </a:t>
            </a:r>
            <a:r>
              <a:rPr lang="es-ES" b="1" dirty="0">
                <a:solidFill>
                  <a:srgbClr val="C00000"/>
                </a:solidFill>
              </a:rPr>
              <a:t>Nuestro objetivo es vivir una gran vida que tendrá un impacto eterno. </a:t>
            </a:r>
          </a:p>
        </p:txBody>
      </p:sp>
    </p:spTree>
    <p:extLst>
      <p:ext uri="{BB962C8B-B14F-4D97-AF65-F5344CB8AC3E}">
        <p14:creationId xmlns:p14="http://schemas.microsoft.com/office/powerpoint/2010/main" val="1217634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3478"/>
            <a:ext cx="8229600" cy="529568"/>
          </a:xfrm>
        </p:spPr>
        <p:txBody>
          <a:bodyPr/>
          <a:lstStyle/>
          <a:p>
            <a:r>
              <a:rPr lang="es-ES" sz="2800" dirty="0"/>
              <a:t>Para tener éxito, </a:t>
            </a:r>
            <a:r>
              <a:rPr lang="es-ES" sz="2800" dirty="0" smtClean="0"/>
              <a:t>debes </a:t>
            </a:r>
            <a:r>
              <a:rPr lang="es-ES" sz="2800" dirty="0"/>
              <a:t>estar dispuesto a </a:t>
            </a:r>
            <a:r>
              <a:rPr lang="es-ES" sz="2800" dirty="0" smtClean="0"/>
              <a:t>luchar</a:t>
            </a:r>
            <a:endParaRPr lang="es-SV" sz="2800" dirty="0"/>
          </a:p>
        </p:txBody>
      </p:sp>
      <p:sp>
        <p:nvSpPr>
          <p:cNvPr id="3" name="2 Marcador de contenido"/>
          <p:cNvSpPr>
            <a:spLocks noGrp="1"/>
          </p:cNvSpPr>
          <p:nvPr>
            <p:ph idx="1"/>
          </p:nvPr>
        </p:nvSpPr>
        <p:spPr>
          <a:xfrm>
            <a:off x="5292080" y="1491630"/>
            <a:ext cx="3528392" cy="2664296"/>
          </a:xfrm>
        </p:spPr>
        <p:txBody>
          <a:bodyPr>
            <a:normAutofit fontScale="70000" lnSpcReduction="20000"/>
          </a:bodyPr>
          <a:lstStyle/>
          <a:p>
            <a:pPr marL="0" indent="0">
              <a:spcBef>
                <a:spcPts val="0"/>
              </a:spcBef>
              <a:spcAft>
                <a:spcPts val="1200"/>
              </a:spcAft>
              <a:buNone/>
            </a:pPr>
            <a:r>
              <a:rPr lang="es-ES" b="1" dirty="0"/>
              <a:t>¿Cuál es la diferencia entre luchar con todo lo que tenemos y vivir una vida agitada? </a:t>
            </a:r>
            <a:endParaRPr lang="es-ES" b="1" dirty="0" smtClean="0"/>
          </a:p>
          <a:p>
            <a:pPr marL="0" indent="0">
              <a:spcBef>
                <a:spcPts val="0"/>
              </a:spcBef>
              <a:spcAft>
                <a:spcPts val="1200"/>
              </a:spcAft>
              <a:buNone/>
            </a:pPr>
            <a:r>
              <a:rPr lang="es-ES" dirty="0" smtClean="0"/>
              <a:t>Jesús </a:t>
            </a:r>
            <a:r>
              <a:rPr lang="es-ES" dirty="0"/>
              <a:t>nunca se </a:t>
            </a:r>
            <a:r>
              <a:rPr lang="es-ES" dirty="0" smtClean="0"/>
              <a:t>apresuró ni se afanó, </a:t>
            </a:r>
            <a:r>
              <a:rPr lang="es-ES" dirty="0"/>
              <a:t>pero </a:t>
            </a:r>
            <a:r>
              <a:rPr lang="es-ES" dirty="0" smtClean="0"/>
              <a:t>logró </a:t>
            </a:r>
            <a:r>
              <a:rPr lang="es-ES" dirty="0"/>
              <a:t>todo lo que </a:t>
            </a:r>
            <a:r>
              <a:rPr lang="es-ES" dirty="0" smtClean="0"/>
              <a:t>el Padre </a:t>
            </a:r>
            <a:r>
              <a:rPr lang="es-ES" dirty="0"/>
              <a:t>le había encomendado. </a:t>
            </a:r>
          </a:p>
        </p:txBody>
      </p:sp>
      <p:pic>
        <p:nvPicPr>
          <p:cNvPr id="10242" name="Picture 2" descr="https://encrypted-tbn0.gstatic.com/images?q=tbn:ANd9GcR7dZ45f7Z3RAM4q3rRFEsBWRh3gONg857r8kI0uiB5qwuzAqm-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71550"/>
            <a:ext cx="4104456" cy="412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85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3478"/>
            <a:ext cx="8229600" cy="529568"/>
          </a:xfrm>
        </p:spPr>
        <p:txBody>
          <a:bodyPr/>
          <a:lstStyle/>
          <a:p>
            <a:r>
              <a:rPr lang="es-ES" sz="2800" dirty="0"/>
              <a:t>Para tener éxito, </a:t>
            </a:r>
            <a:r>
              <a:rPr lang="es-ES" sz="2800" dirty="0" smtClean="0"/>
              <a:t>debes </a:t>
            </a:r>
            <a:r>
              <a:rPr lang="es-ES" sz="2800" dirty="0"/>
              <a:t>estar dispuesto a </a:t>
            </a:r>
            <a:r>
              <a:rPr lang="es-ES" sz="2800" dirty="0" smtClean="0"/>
              <a:t>luchar</a:t>
            </a:r>
            <a:endParaRPr lang="es-SV" sz="2800" dirty="0"/>
          </a:p>
        </p:txBody>
      </p:sp>
      <p:sp>
        <p:nvSpPr>
          <p:cNvPr id="3" name="2 Marcador de contenido"/>
          <p:cNvSpPr>
            <a:spLocks noGrp="1"/>
          </p:cNvSpPr>
          <p:nvPr>
            <p:ph idx="1"/>
          </p:nvPr>
        </p:nvSpPr>
        <p:spPr>
          <a:xfrm>
            <a:off x="5076056" y="627534"/>
            <a:ext cx="3816424" cy="4320480"/>
          </a:xfrm>
        </p:spPr>
        <p:txBody>
          <a:bodyPr>
            <a:normAutofit fontScale="77500" lnSpcReduction="20000"/>
          </a:bodyPr>
          <a:lstStyle/>
          <a:p>
            <a:pPr marL="0" indent="0">
              <a:spcBef>
                <a:spcPts val="0"/>
              </a:spcBef>
              <a:spcAft>
                <a:spcPts val="1200"/>
              </a:spcAft>
              <a:buNone/>
            </a:pPr>
            <a:r>
              <a:rPr lang="es-ES" b="1" dirty="0" smtClean="0"/>
              <a:t>Pablo </a:t>
            </a:r>
            <a:r>
              <a:rPr lang="es-ES" b="1" dirty="0"/>
              <a:t>luchó incluso </a:t>
            </a:r>
            <a:r>
              <a:rPr lang="es-ES" b="1" dirty="0" smtClean="0"/>
              <a:t>por </a:t>
            </a:r>
            <a:r>
              <a:rPr lang="es-ES" b="1" dirty="0"/>
              <a:t>aquellos que no lo </a:t>
            </a:r>
            <a:r>
              <a:rPr lang="es-ES" b="1" dirty="0" smtClean="0"/>
              <a:t>conocían (2:1</a:t>
            </a:r>
            <a:r>
              <a:rPr lang="es-ES" b="1" dirty="0"/>
              <a:t>). ¿Cuáles son algunas maneras en que </a:t>
            </a:r>
            <a:r>
              <a:rPr lang="es-ES" b="1" dirty="0" smtClean="0"/>
              <a:t>nosotros podríamos </a:t>
            </a:r>
            <a:r>
              <a:rPr lang="es-ES" b="1" dirty="0"/>
              <a:t>hacer eso</a:t>
            </a:r>
            <a:r>
              <a:rPr lang="es-ES" b="1" dirty="0" smtClean="0"/>
              <a:t>?</a:t>
            </a:r>
          </a:p>
          <a:p>
            <a:pPr marL="0" indent="0">
              <a:spcBef>
                <a:spcPts val="0"/>
              </a:spcBef>
              <a:spcAft>
                <a:spcPts val="1200"/>
              </a:spcAft>
              <a:buNone/>
            </a:pPr>
            <a:r>
              <a:rPr lang="es-ES" dirty="0" smtClean="0"/>
              <a:t>Podemos luchar por las generaciones </a:t>
            </a:r>
            <a:r>
              <a:rPr lang="es-ES" dirty="0"/>
              <a:t>futuras, que </a:t>
            </a:r>
            <a:r>
              <a:rPr lang="es-ES" dirty="0" smtClean="0"/>
              <a:t>no conocemos, </a:t>
            </a:r>
            <a:r>
              <a:rPr lang="es-ES" dirty="0"/>
              <a:t>pero </a:t>
            </a:r>
            <a:r>
              <a:rPr lang="es-ES" dirty="0" smtClean="0"/>
              <a:t>podemos dejarles una herencia de fidelidad</a:t>
            </a:r>
            <a:r>
              <a:rPr lang="es-ES" dirty="0"/>
              <a:t>, </a:t>
            </a:r>
            <a:r>
              <a:rPr lang="es-ES" dirty="0" smtClean="0"/>
              <a:t>como las generaciones pasadas lo hicieron por nosotros. </a:t>
            </a:r>
            <a:endParaRPr lang="es-ES" dirty="0"/>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7574"/>
            <a:ext cx="438302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294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3478"/>
            <a:ext cx="8229600" cy="529568"/>
          </a:xfrm>
        </p:spPr>
        <p:txBody>
          <a:bodyPr/>
          <a:lstStyle/>
          <a:p>
            <a:r>
              <a:rPr lang="es-ES" sz="2800" dirty="0" smtClean="0"/>
              <a:t>Conclusión</a:t>
            </a:r>
            <a:endParaRPr lang="es-SV" sz="2800" dirty="0"/>
          </a:p>
        </p:txBody>
      </p:sp>
      <p:sp>
        <p:nvSpPr>
          <p:cNvPr id="3" name="2 Marcador de contenido"/>
          <p:cNvSpPr>
            <a:spLocks noGrp="1"/>
          </p:cNvSpPr>
          <p:nvPr>
            <p:ph idx="1"/>
          </p:nvPr>
        </p:nvSpPr>
        <p:spPr>
          <a:xfrm>
            <a:off x="1403648" y="699542"/>
            <a:ext cx="6408712" cy="4320480"/>
          </a:xfrm>
        </p:spPr>
        <p:txBody>
          <a:bodyPr>
            <a:normAutofit fontScale="70000" lnSpcReduction="20000"/>
          </a:bodyPr>
          <a:lstStyle/>
          <a:p>
            <a:pPr marL="0" indent="0">
              <a:spcBef>
                <a:spcPts val="0"/>
              </a:spcBef>
              <a:spcAft>
                <a:spcPts val="1200"/>
              </a:spcAft>
              <a:buNone/>
            </a:pPr>
            <a:r>
              <a:rPr lang="es-ES" dirty="0" smtClean="0"/>
              <a:t>Esto </a:t>
            </a:r>
            <a:r>
              <a:rPr lang="es-ES" dirty="0"/>
              <a:t>es lo que el éxito es en realidad. </a:t>
            </a:r>
            <a:endParaRPr lang="es-ES" dirty="0" smtClean="0"/>
          </a:p>
          <a:p>
            <a:pPr marL="0" indent="0">
              <a:spcBef>
                <a:spcPts val="0"/>
              </a:spcBef>
              <a:spcAft>
                <a:spcPts val="1200"/>
              </a:spcAft>
              <a:buNone/>
            </a:pPr>
            <a:r>
              <a:rPr lang="es-ES" dirty="0" smtClean="0"/>
              <a:t>No </a:t>
            </a:r>
            <a:r>
              <a:rPr lang="es-ES" dirty="0"/>
              <a:t>se trata de vivir una vida fácil; Se trata de vivir una gran vida. </a:t>
            </a:r>
          </a:p>
          <a:p>
            <a:pPr marL="0" indent="0">
              <a:spcBef>
                <a:spcPts val="0"/>
              </a:spcBef>
              <a:spcAft>
                <a:spcPts val="1200"/>
              </a:spcAft>
              <a:buNone/>
            </a:pPr>
            <a:r>
              <a:rPr lang="es-ES" dirty="0" smtClean="0"/>
              <a:t>Tú puedes </a:t>
            </a:r>
            <a:r>
              <a:rPr lang="es-ES" dirty="0"/>
              <a:t>pasar por la vida sin demasiado esfuerzo. </a:t>
            </a:r>
            <a:endParaRPr lang="es-ES" dirty="0" smtClean="0"/>
          </a:p>
          <a:p>
            <a:pPr marL="0" indent="0">
              <a:spcBef>
                <a:spcPts val="0"/>
              </a:spcBef>
              <a:spcAft>
                <a:spcPts val="1200"/>
              </a:spcAft>
              <a:buNone/>
            </a:pPr>
            <a:r>
              <a:rPr lang="es-ES" dirty="0" smtClean="0"/>
              <a:t>Puedes despreocuparte de tu trabajo</a:t>
            </a:r>
            <a:r>
              <a:rPr lang="es-ES" dirty="0"/>
              <a:t>, </a:t>
            </a:r>
            <a:r>
              <a:rPr lang="es-ES" dirty="0" smtClean="0"/>
              <a:t>tu </a:t>
            </a:r>
            <a:r>
              <a:rPr lang="es-ES" dirty="0"/>
              <a:t>matrimonio, </a:t>
            </a:r>
            <a:r>
              <a:rPr lang="es-ES" dirty="0" smtClean="0"/>
              <a:t>tu </a:t>
            </a:r>
            <a:r>
              <a:rPr lang="es-ES" dirty="0"/>
              <a:t>compromiso con </a:t>
            </a:r>
            <a:r>
              <a:rPr lang="es-ES" dirty="0" smtClean="0"/>
              <a:t>tus </a:t>
            </a:r>
            <a:r>
              <a:rPr lang="es-ES" dirty="0"/>
              <a:t>hijos, </a:t>
            </a:r>
            <a:r>
              <a:rPr lang="es-ES" dirty="0" smtClean="0"/>
              <a:t>para que nunca te cause molestias.</a:t>
            </a:r>
          </a:p>
          <a:p>
            <a:pPr marL="0" indent="0">
              <a:spcBef>
                <a:spcPts val="0"/>
              </a:spcBef>
              <a:spcAft>
                <a:spcPts val="1200"/>
              </a:spcAft>
              <a:buNone/>
            </a:pPr>
            <a:r>
              <a:rPr lang="es-ES" dirty="0" smtClean="0"/>
              <a:t>Pero </a:t>
            </a:r>
            <a:r>
              <a:rPr lang="es-ES" dirty="0"/>
              <a:t>si </a:t>
            </a:r>
            <a:r>
              <a:rPr lang="es-ES" dirty="0" smtClean="0"/>
              <a:t>quieres </a:t>
            </a:r>
            <a:r>
              <a:rPr lang="es-ES" dirty="0"/>
              <a:t>tener éxito, requerirá mucho más. </a:t>
            </a:r>
            <a:endParaRPr lang="es-ES" dirty="0" smtClean="0"/>
          </a:p>
          <a:p>
            <a:pPr marL="0" indent="0">
              <a:spcBef>
                <a:spcPts val="0"/>
              </a:spcBef>
              <a:spcAft>
                <a:spcPts val="1200"/>
              </a:spcAft>
              <a:buNone/>
            </a:pPr>
            <a:r>
              <a:rPr lang="es-ES" b="1" dirty="0" smtClean="0">
                <a:solidFill>
                  <a:srgbClr val="C00000"/>
                </a:solidFill>
              </a:rPr>
              <a:t>Debes </a:t>
            </a:r>
            <a:r>
              <a:rPr lang="es-ES" b="1" dirty="0">
                <a:solidFill>
                  <a:srgbClr val="C00000"/>
                </a:solidFill>
              </a:rPr>
              <a:t>estar dispuesto a sufrir, </a:t>
            </a:r>
            <a:r>
              <a:rPr lang="es-ES" b="1" dirty="0" smtClean="0">
                <a:solidFill>
                  <a:srgbClr val="C00000"/>
                </a:solidFill>
              </a:rPr>
              <a:t>debes </a:t>
            </a:r>
            <a:r>
              <a:rPr lang="es-ES" b="1" dirty="0">
                <a:solidFill>
                  <a:srgbClr val="C00000"/>
                </a:solidFill>
              </a:rPr>
              <a:t>estar dispuesto a servir, y </a:t>
            </a:r>
            <a:r>
              <a:rPr lang="es-ES" b="1" dirty="0" smtClean="0">
                <a:solidFill>
                  <a:srgbClr val="C00000"/>
                </a:solidFill>
              </a:rPr>
              <a:t>debes </a:t>
            </a:r>
            <a:r>
              <a:rPr lang="es-ES" b="1" dirty="0">
                <a:solidFill>
                  <a:srgbClr val="C00000"/>
                </a:solidFill>
              </a:rPr>
              <a:t>estar dispuesto a luchar</a:t>
            </a:r>
            <a:r>
              <a:rPr lang="es-ES" b="1" dirty="0" smtClean="0">
                <a:solidFill>
                  <a:srgbClr val="C00000"/>
                </a:solidFill>
              </a:rPr>
              <a:t>.</a:t>
            </a:r>
          </a:p>
          <a:p>
            <a:pPr marL="0" indent="0">
              <a:spcBef>
                <a:spcPts val="0"/>
              </a:spcBef>
              <a:spcAft>
                <a:spcPts val="1200"/>
              </a:spcAft>
              <a:buNone/>
            </a:pPr>
            <a:r>
              <a:rPr lang="es-ES" dirty="0" smtClean="0"/>
              <a:t>Esa </a:t>
            </a:r>
            <a:r>
              <a:rPr lang="es-ES" dirty="0"/>
              <a:t>es la diferencia entre una vida fácil y una gran vida. </a:t>
            </a:r>
          </a:p>
        </p:txBody>
      </p:sp>
    </p:spTree>
    <p:extLst>
      <p:ext uri="{BB962C8B-B14F-4D97-AF65-F5344CB8AC3E}">
        <p14:creationId xmlns:p14="http://schemas.microsoft.com/office/powerpoint/2010/main" val="1928331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7944" y="205978"/>
            <a:ext cx="4618856" cy="925612"/>
          </a:xfrm>
        </p:spPr>
        <p:txBody>
          <a:bodyPr/>
          <a:lstStyle/>
          <a:p>
            <a:r>
              <a:rPr lang="es-ES" dirty="0" smtClean="0"/>
              <a:t>¿Cuál es la clave del verdadero éxito? </a:t>
            </a:r>
            <a:endParaRPr lang="es-SV" dirty="0"/>
          </a:p>
        </p:txBody>
      </p:sp>
      <p:sp>
        <p:nvSpPr>
          <p:cNvPr id="3" name="2 Marcador de contenido"/>
          <p:cNvSpPr>
            <a:spLocks noGrp="1"/>
          </p:cNvSpPr>
          <p:nvPr>
            <p:ph idx="1"/>
          </p:nvPr>
        </p:nvSpPr>
        <p:spPr>
          <a:xfrm>
            <a:off x="4067944" y="1491630"/>
            <a:ext cx="4933056" cy="3096344"/>
          </a:xfrm>
        </p:spPr>
        <p:txBody>
          <a:bodyPr>
            <a:normAutofit fontScale="77500" lnSpcReduction="20000"/>
          </a:bodyPr>
          <a:lstStyle/>
          <a:p>
            <a:pPr marL="0" indent="0">
              <a:spcBef>
                <a:spcPts val="0"/>
              </a:spcBef>
              <a:spcAft>
                <a:spcPts val="1200"/>
              </a:spcAft>
              <a:buNone/>
            </a:pPr>
            <a:r>
              <a:rPr lang="es-ES" dirty="0" smtClean="0"/>
              <a:t>[P] ¿Qué te viene a la mente cuando piensas en la palabra éxito? </a:t>
            </a:r>
          </a:p>
          <a:p>
            <a:pPr marL="0" indent="0">
              <a:spcBef>
                <a:spcPts val="0"/>
              </a:spcBef>
              <a:spcAft>
                <a:spcPts val="1200"/>
              </a:spcAft>
              <a:buNone/>
            </a:pPr>
            <a:r>
              <a:rPr lang="es-ES" dirty="0" smtClean="0"/>
              <a:t>[P] Nombra algunas personas que consideras que tienen éxito. ¿Qué los hace ser exitosos? </a:t>
            </a:r>
          </a:p>
          <a:p>
            <a:pPr marL="0" indent="0">
              <a:spcBef>
                <a:spcPts val="0"/>
              </a:spcBef>
              <a:spcAft>
                <a:spcPts val="1200"/>
              </a:spcAft>
              <a:buNone/>
            </a:pPr>
            <a:r>
              <a:rPr lang="es-ES" dirty="0" smtClean="0"/>
              <a:t>[P] ¿De qué manera ve Cristo el éxito de manera diferente de como lo ve el mundo? </a:t>
            </a:r>
          </a:p>
        </p:txBody>
      </p:sp>
      <p:pic>
        <p:nvPicPr>
          <p:cNvPr id="4098" name="Picture 2" descr="http://tratadosmanantial.com/img/tratados/exit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3908481" cy="516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59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newspaperpage"/>
          <p:cNvPicPr>
            <a:picLocks noChangeAspect="1" noChangeArrowheads="1"/>
          </p:cNvPicPr>
          <p:nvPr/>
        </p:nvPicPr>
        <p:blipFill>
          <a:blip r:embed="rId3" cstate="print">
            <a:extLst>
              <a:ext uri="{28A0092B-C50C-407E-A947-70E740481C1C}">
                <a14:useLocalDpi xmlns:a14="http://schemas.microsoft.com/office/drawing/2010/main" val="0"/>
              </a:ext>
            </a:extLst>
          </a:blip>
          <a:srcRect b="-255"/>
          <a:stretch>
            <a:fillRect/>
          </a:stretch>
        </p:blipFill>
        <p:spPr bwMode="auto">
          <a:xfrm>
            <a:off x="22" y="-74996"/>
            <a:ext cx="9144000" cy="529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Line 5"/>
          <p:cNvSpPr>
            <a:spLocks noChangeShapeType="1"/>
          </p:cNvSpPr>
          <p:nvPr/>
        </p:nvSpPr>
        <p:spPr bwMode="auto">
          <a:xfrm>
            <a:off x="304805" y="342900"/>
            <a:ext cx="85344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0898" tIns="30451" rIns="60898" bIns="30451" anchor="ctr"/>
          <a:lstStyle/>
          <a:p>
            <a:pPr algn="ctr" defTabSz="1082493" eaLnBrk="0" hangingPunct="0"/>
            <a:endParaRPr lang="es-SV">
              <a:solidFill>
                <a:srgbClr val="000000"/>
              </a:solidFill>
              <a:latin typeface="Times" pitchFamily="18" charset="0"/>
              <a:ea typeface="ＭＳ Ｐゴシック" pitchFamily="48" charset="-128"/>
              <a:cs typeface="Arial"/>
              <a:sym typeface="Arial"/>
              <a:rtl val="0"/>
            </a:endParaRPr>
          </a:p>
        </p:txBody>
      </p:sp>
      <p:sp>
        <p:nvSpPr>
          <p:cNvPr id="32772" name="Line 6"/>
          <p:cNvSpPr>
            <a:spLocks noChangeShapeType="1"/>
          </p:cNvSpPr>
          <p:nvPr/>
        </p:nvSpPr>
        <p:spPr bwMode="auto">
          <a:xfrm>
            <a:off x="304805" y="371476"/>
            <a:ext cx="85344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0898" tIns="30451" rIns="60898" bIns="30451" anchor="ctr"/>
          <a:lstStyle/>
          <a:p>
            <a:pPr algn="ctr" defTabSz="1082493" eaLnBrk="0" hangingPunct="0"/>
            <a:endParaRPr lang="es-SV">
              <a:solidFill>
                <a:srgbClr val="000000"/>
              </a:solidFill>
              <a:latin typeface="Times" pitchFamily="18" charset="0"/>
              <a:ea typeface="ＭＳ Ｐゴシック" pitchFamily="48" charset="-128"/>
              <a:cs typeface="Arial"/>
              <a:sym typeface="Arial"/>
              <a:rtl val="0"/>
            </a:endParaRPr>
          </a:p>
        </p:txBody>
      </p:sp>
      <p:sp>
        <p:nvSpPr>
          <p:cNvPr id="32773" name="Line 7"/>
          <p:cNvSpPr>
            <a:spLocks noChangeShapeType="1"/>
          </p:cNvSpPr>
          <p:nvPr/>
        </p:nvSpPr>
        <p:spPr bwMode="auto">
          <a:xfrm>
            <a:off x="304805" y="627460"/>
            <a:ext cx="85344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0898" tIns="30451" rIns="60898" bIns="30451" anchor="ctr"/>
          <a:lstStyle/>
          <a:p>
            <a:pPr algn="ctr" defTabSz="1082493" eaLnBrk="0" hangingPunct="0"/>
            <a:endParaRPr lang="es-SV">
              <a:solidFill>
                <a:srgbClr val="000000"/>
              </a:solidFill>
              <a:latin typeface="Times" pitchFamily="18" charset="0"/>
              <a:ea typeface="ＭＳ Ｐゴシック" pitchFamily="48" charset="-128"/>
              <a:cs typeface="Arial"/>
              <a:sym typeface="Arial"/>
              <a:rtl val="0"/>
            </a:endParaRPr>
          </a:p>
        </p:txBody>
      </p:sp>
      <p:sp>
        <p:nvSpPr>
          <p:cNvPr id="32774" name="Text Box 8"/>
          <p:cNvSpPr txBox="1">
            <a:spLocks noChangeArrowheads="1"/>
          </p:cNvSpPr>
          <p:nvPr/>
        </p:nvSpPr>
        <p:spPr bwMode="auto">
          <a:xfrm>
            <a:off x="3050534" y="414041"/>
            <a:ext cx="5877582" cy="24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60898" tIns="30451" rIns="60898" bIns="30451">
            <a:spAutoFit/>
          </a:bodyPr>
          <a:lstStyle>
            <a:lvl1pPr>
              <a:defRPr sz="2400">
                <a:solidFill>
                  <a:schemeClr val="tx1"/>
                </a:solidFill>
                <a:latin typeface="Times" pitchFamily="18" charset="0"/>
                <a:ea typeface="ＭＳ Ｐゴシック" pitchFamily="96" charset="-128"/>
              </a:defRPr>
            </a:lvl1pPr>
            <a:lvl2pPr marL="742950" indent="-285750">
              <a:defRPr sz="2400">
                <a:solidFill>
                  <a:schemeClr val="tx1"/>
                </a:solidFill>
                <a:latin typeface="Times" pitchFamily="18" charset="0"/>
                <a:ea typeface="ＭＳ Ｐゴシック" pitchFamily="96" charset="-128"/>
              </a:defRPr>
            </a:lvl2pPr>
            <a:lvl3pPr marL="1143000" indent="-228600">
              <a:defRPr sz="2400">
                <a:solidFill>
                  <a:schemeClr val="tx1"/>
                </a:solidFill>
                <a:latin typeface="Times" pitchFamily="18" charset="0"/>
                <a:ea typeface="ＭＳ Ｐゴシック" pitchFamily="96" charset="-128"/>
              </a:defRPr>
            </a:lvl3pPr>
            <a:lvl4pPr marL="1600200" indent="-228600">
              <a:defRPr sz="2400">
                <a:solidFill>
                  <a:schemeClr val="tx1"/>
                </a:solidFill>
                <a:latin typeface="Times" pitchFamily="18" charset="0"/>
                <a:ea typeface="ＭＳ Ｐゴシック" pitchFamily="96" charset="-128"/>
              </a:defRPr>
            </a:lvl4pPr>
            <a:lvl5pPr marL="2057400" indent="-228600">
              <a:defRPr sz="2400">
                <a:solidFill>
                  <a:schemeClr val="tx1"/>
                </a:solidFill>
                <a:latin typeface="Times" pitchFamily="18"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96" charset="-128"/>
              </a:defRPr>
            </a:lvl9pPr>
          </a:lstStyle>
          <a:p>
            <a:pPr algn="ctr" defTabSz="1082493" eaLnBrk="0" hangingPunct="0"/>
            <a:r>
              <a:rPr lang="en-US" sz="1200" dirty="0">
                <a:solidFill>
                  <a:srgbClr val="4C4C4C"/>
                </a:solidFill>
                <a:latin typeface="Arial Black" pitchFamily="34" charset="0"/>
                <a:cs typeface="Arial"/>
                <a:sym typeface="Arial"/>
                <a:rtl val="0"/>
              </a:rPr>
              <a:t>Contra la </a:t>
            </a:r>
            <a:r>
              <a:rPr lang="en-US" sz="1200" dirty="0" err="1">
                <a:solidFill>
                  <a:srgbClr val="4C4C4C"/>
                </a:solidFill>
                <a:latin typeface="Arial Black" pitchFamily="34" charset="0"/>
                <a:cs typeface="Arial"/>
                <a:sym typeface="Arial"/>
                <a:rtl val="0"/>
              </a:rPr>
              <a:t>Corriente</a:t>
            </a:r>
            <a:r>
              <a:rPr lang="en-US" sz="1200" dirty="0">
                <a:solidFill>
                  <a:srgbClr val="4C4C4C"/>
                </a:solidFill>
                <a:latin typeface="Arial Black" pitchFamily="34" charset="0"/>
                <a:cs typeface="Arial"/>
                <a:sym typeface="Arial"/>
                <a:rtl val="0"/>
              </a:rPr>
              <a:t> – Un </a:t>
            </a:r>
            <a:r>
              <a:rPr lang="en-US" sz="1200" dirty="0" err="1">
                <a:solidFill>
                  <a:srgbClr val="4C4C4C"/>
                </a:solidFill>
                <a:latin typeface="Arial Black" pitchFamily="34" charset="0"/>
                <a:cs typeface="Arial"/>
                <a:sym typeface="Arial"/>
                <a:rtl val="0"/>
              </a:rPr>
              <a:t>estudio</a:t>
            </a:r>
            <a:r>
              <a:rPr lang="en-US" sz="1200" dirty="0">
                <a:solidFill>
                  <a:srgbClr val="4C4C4C"/>
                </a:solidFill>
                <a:latin typeface="Arial Black" pitchFamily="34" charset="0"/>
                <a:cs typeface="Arial"/>
                <a:sym typeface="Arial"/>
                <a:rtl val="0"/>
              </a:rPr>
              <a:t> de la </a:t>
            </a:r>
            <a:r>
              <a:rPr lang="en-US" sz="1200" dirty="0" err="1">
                <a:solidFill>
                  <a:srgbClr val="4C4C4C"/>
                </a:solidFill>
                <a:latin typeface="Arial Black" pitchFamily="34" charset="0"/>
                <a:cs typeface="Arial"/>
                <a:sym typeface="Arial"/>
                <a:rtl val="0"/>
              </a:rPr>
              <a:t>Carta</a:t>
            </a:r>
            <a:r>
              <a:rPr lang="en-US" sz="1200" dirty="0">
                <a:solidFill>
                  <a:srgbClr val="4C4C4C"/>
                </a:solidFill>
                <a:latin typeface="Arial Black" pitchFamily="34" charset="0"/>
                <a:cs typeface="Arial"/>
                <a:sym typeface="Arial"/>
                <a:rtl val="0"/>
              </a:rPr>
              <a:t> a los </a:t>
            </a:r>
            <a:r>
              <a:rPr lang="en-US" sz="1200" dirty="0" err="1">
                <a:solidFill>
                  <a:srgbClr val="4C4C4C"/>
                </a:solidFill>
                <a:latin typeface="Arial Black" pitchFamily="34" charset="0"/>
                <a:cs typeface="Arial"/>
                <a:sym typeface="Arial"/>
                <a:rtl val="0"/>
              </a:rPr>
              <a:t>Colosenses</a:t>
            </a:r>
            <a:endParaRPr lang="en-US" sz="1200" dirty="0">
              <a:solidFill>
                <a:srgbClr val="000000"/>
              </a:solidFill>
              <a:cs typeface="Arial"/>
              <a:sym typeface="Arial"/>
              <a:rtl val="0"/>
            </a:endParaRPr>
          </a:p>
        </p:txBody>
      </p:sp>
      <p:sp>
        <p:nvSpPr>
          <p:cNvPr id="3" name="2 Marcador de fecha"/>
          <p:cNvSpPr>
            <a:spLocks noGrp="1"/>
          </p:cNvSpPr>
          <p:nvPr>
            <p:ph type="dt" sz="half" idx="10"/>
          </p:nvPr>
        </p:nvSpPr>
        <p:spPr>
          <a:xfrm>
            <a:off x="314333" y="395311"/>
            <a:ext cx="3644900" cy="232172"/>
          </a:xfrm>
          <a:prstGeom prst="rect">
            <a:avLst/>
          </a:prstGeom>
        </p:spPr>
        <p:txBody>
          <a:bodyPr/>
          <a:lstStyle/>
          <a:p>
            <a:pPr>
              <a:defRPr/>
            </a:pPr>
            <a:fld id="{3B6F8974-36F3-435E-9654-A2E66E627AB5}" type="datetime2">
              <a:rPr lang="es-SV" smtClean="0">
                <a:solidFill>
                  <a:srgbClr val="000000"/>
                </a:solidFill>
              </a:rPr>
              <a:pPr>
                <a:defRPr/>
              </a:pPr>
              <a:t>viernes, 05 de septiembre de 2014</a:t>
            </a:fld>
            <a:endParaRPr lang="en-US" dirty="0">
              <a:solidFill>
                <a:srgbClr val="000000"/>
              </a:solidFill>
            </a:endParaRPr>
          </a:p>
        </p:txBody>
      </p:sp>
      <p:pic>
        <p:nvPicPr>
          <p:cNvPr id="32777" name="4 Imagen"/>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25" y="628665"/>
            <a:ext cx="862329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Line 9"/>
          <p:cNvSpPr>
            <a:spLocks noChangeShapeType="1"/>
          </p:cNvSpPr>
          <p:nvPr/>
        </p:nvSpPr>
        <p:spPr bwMode="auto">
          <a:xfrm>
            <a:off x="5327650" y="1634747"/>
            <a:ext cx="0" cy="34111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0898" tIns="30451" rIns="60898" bIns="30451" anchor="ctr"/>
          <a:lstStyle/>
          <a:p>
            <a:pPr algn="ctr" defTabSz="1082493" eaLnBrk="0" hangingPunct="0"/>
            <a:endParaRPr lang="es-SV">
              <a:solidFill>
                <a:srgbClr val="000000"/>
              </a:solidFill>
              <a:latin typeface="Times" pitchFamily="18" charset="0"/>
              <a:ea typeface="ＭＳ Ｐゴシック" pitchFamily="48" charset="-128"/>
              <a:cs typeface="Arial"/>
              <a:sym typeface="Arial"/>
              <a:rtl val="0"/>
            </a:endParaRPr>
          </a:p>
        </p:txBody>
      </p:sp>
      <p:sp>
        <p:nvSpPr>
          <p:cNvPr id="32780" name="7 Rectángulo"/>
          <p:cNvSpPr>
            <a:spLocks noChangeArrowheads="1"/>
          </p:cNvSpPr>
          <p:nvPr/>
        </p:nvSpPr>
        <p:spPr bwMode="auto">
          <a:xfrm>
            <a:off x="486884" y="1537014"/>
            <a:ext cx="4679951" cy="32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898" tIns="30451" rIns="60898" bIns="30451">
            <a:spAutoFit/>
          </a:bodyPr>
          <a:lstStyle/>
          <a:p>
            <a:pPr algn="just" defTabSz="1082493" eaLnBrk="0" hangingPunct="0"/>
            <a:r>
              <a:rPr lang="es-SV" sz="1200" dirty="0">
                <a:solidFill>
                  <a:srgbClr val="000000"/>
                </a:solidFill>
                <a:latin typeface="Tahoma" pitchFamily="34" charset="0"/>
                <a:ea typeface="ＭＳ Ｐゴシック" pitchFamily="48" charset="-128"/>
                <a:cs typeface="Tahoma" pitchFamily="34" charset="0"/>
                <a:sym typeface="Arial"/>
                <a:rtl val="0"/>
              </a:rPr>
              <a:t>COMUNIÓN DE GRACIA INTERNACIONAL [GRACE </a:t>
            </a:r>
            <a:r>
              <a:rPr lang="es-SV" sz="1200" dirty="0" err="1">
                <a:solidFill>
                  <a:srgbClr val="000000"/>
                </a:solidFill>
                <a:latin typeface="Tahoma" pitchFamily="34" charset="0"/>
                <a:ea typeface="ＭＳ Ｐゴシック" pitchFamily="48" charset="-128"/>
                <a:cs typeface="Tahoma" pitchFamily="34" charset="0"/>
                <a:sym typeface="Arial"/>
                <a:rtl val="0"/>
              </a:rPr>
              <a:t>COMMUNION</a:t>
            </a:r>
            <a:r>
              <a:rPr lang="es-SV" sz="1200" dirty="0">
                <a:solidFill>
                  <a:srgbClr val="000000"/>
                </a:solidFill>
                <a:latin typeface="Tahoma" pitchFamily="34" charset="0"/>
                <a:ea typeface="ＭＳ Ｐゴシック" pitchFamily="48" charset="-128"/>
                <a:cs typeface="Tahoma" pitchFamily="34" charset="0"/>
                <a:sym typeface="Arial"/>
                <a:rtl val="0"/>
              </a:rPr>
              <a:t> INTERNATIONAL], es una denominación evangélica activa en casi 100 países y territorios y mantiene su sede internacional en </a:t>
            </a:r>
            <a:r>
              <a:rPr lang="es-SV" sz="1200" dirty="0" err="1">
                <a:solidFill>
                  <a:srgbClr val="000000"/>
                </a:solidFill>
                <a:latin typeface="Tahoma" pitchFamily="34" charset="0"/>
                <a:ea typeface="ＭＳ Ｐゴシック" pitchFamily="48" charset="-128"/>
                <a:cs typeface="Tahoma" pitchFamily="34" charset="0"/>
                <a:sym typeface="Arial"/>
                <a:rtl val="0"/>
              </a:rPr>
              <a:t>Glendora</a:t>
            </a:r>
            <a:r>
              <a:rPr lang="es-SV" sz="1200" dirty="0">
                <a:solidFill>
                  <a:srgbClr val="000000"/>
                </a:solidFill>
                <a:latin typeface="Tahoma" pitchFamily="34" charset="0"/>
                <a:ea typeface="ＭＳ Ｐゴシック" pitchFamily="48" charset="-128"/>
                <a:cs typeface="Tahoma" pitchFamily="34" charset="0"/>
                <a:sym typeface="Arial"/>
                <a:rtl val="0"/>
              </a:rPr>
              <a:t>, California. La iglesia, con una afiliación internacional de alrededor de 42 mil miembros, y 900 congregaciones, tiene la misión de “vivir y compartir el evangelio”.</a:t>
            </a:r>
          </a:p>
          <a:p>
            <a:pPr algn="just" defTabSz="1082493" eaLnBrk="0" hangingPunct="0"/>
            <a:endParaRPr lang="es-SV" sz="1200" dirty="0">
              <a:solidFill>
                <a:srgbClr val="000000"/>
              </a:solidFill>
              <a:latin typeface="Tahoma" pitchFamily="34" charset="0"/>
              <a:ea typeface="ＭＳ Ｐゴシック" pitchFamily="48" charset="-128"/>
              <a:cs typeface="Tahoma" pitchFamily="34" charset="0"/>
              <a:sym typeface="Arial"/>
              <a:rtl val="0"/>
            </a:endParaRPr>
          </a:p>
          <a:p>
            <a:pPr algn="just" defTabSz="1082493" eaLnBrk="0" hangingPunct="0"/>
            <a:r>
              <a:rPr lang="es-SV" sz="1200" dirty="0">
                <a:solidFill>
                  <a:srgbClr val="000000"/>
                </a:solidFill>
                <a:latin typeface="Tahoma" pitchFamily="34" charset="0"/>
                <a:ea typeface="ＭＳ Ｐゴシック" pitchFamily="48" charset="-128"/>
                <a:cs typeface="Tahoma" pitchFamily="34" charset="0"/>
                <a:sym typeface="Arial"/>
                <a:rtl val="0"/>
              </a:rPr>
              <a:t>Somos miembros de la Asociación Nacional de Evangélicos (</a:t>
            </a:r>
            <a:r>
              <a:rPr lang="es-SV" sz="1200" dirty="0" err="1">
                <a:solidFill>
                  <a:srgbClr val="000000"/>
                </a:solidFill>
                <a:latin typeface="Tahoma" pitchFamily="34" charset="0"/>
                <a:ea typeface="ＭＳ Ｐゴシック" pitchFamily="48" charset="-128"/>
                <a:cs typeface="Tahoma" pitchFamily="34" charset="0"/>
                <a:sym typeface="Arial"/>
                <a:rtl val="0"/>
              </a:rPr>
              <a:t>NAE</a:t>
            </a:r>
            <a:r>
              <a:rPr lang="es-SV" sz="1200" dirty="0">
                <a:solidFill>
                  <a:srgbClr val="000000"/>
                </a:solidFill>
                <a:latin typeface="Tahoma" pitchFamily="34" charset="0"/>
                <a:ea typeface="ＭＳ Ｐゴシック" pitchFamily="48" charset="-128"/>
                <a:cs typeface="Tahoma" pitchFamily="34" charset="0"/>
                <a:sym typeface="Arial"/>
                <a:rtl val="0"/>
              </a:rPr>
              <a:t>) en los Estados Unidos y sus equivalentes en otros países. La iglesia es también miembro de la Misión América y de la Asociación de Mayordomía Cristiana. </a:t>
            </a:r>
          </a:p>
          <a:p>
            <a:pPr algn="just" defTabSz="1082493" eaLnBrk="0" hangingPunct="0"/>
            <a:endParaRPr lang="es-SV" sz="1200" dirty="0">
              <a:solidFill>
                <a:srgbClr val="000000"/>
              </a:solidFill>
              <a:latin typeface="Tahoma" pitchFamily="34" charset="0"/>
              <a:ea typeface="ＭＳ Ｐゴシック" pitchFamily="48" charset="-128"/>
              <a:cs typeface="Tahoma" pitchFamily="34" charset="0"/>
              <a:sym typeface="Arial"/>
              <a:rtl val="0"/>
            </a:endParaRPr>
          </a:p>
          <a:p>
            <a:pPr algn="just" defTabSz="1082493" eaLnBrk="0" hangingPunct="0"/>
            <a:r>
              <a:rPr lang="es-SV" sz="1200" dirty="0">
                <a:solidFill>
                  <a:srgbClr val="000000"/>
                </a:solidFill>
                <a:latin typeface="Tahoma" pitchFamily="34" charset="0"/>
                <a:ea typeface="ＭＳ Ｐゴシック" pitchFamily="48" charset="-128"/>
                <a:cs typeface="Tahoma" pitchFamily="34" charset="0"/>
                <a:sym typeface="Arial"/>
                <a:rtl val="0"/>
              </a:rPr>
              <a:t>Creemos en la unidad espiritual de todos los creyentes en nuestro Señor Jesucristo. Le invitamos a reunirse con nosotros en nuestros servicios de adoración donde escuchará el evangelio de Jesucristo y conocerá a otros cristianos que están experimentando su relación con Jesucristo, así como usted.</a:t>
            </a:r>
          </a:p>
        </p:txBody>
      </p:sp>
      <p:sp>
        <p:nvSpPr>
          <p:cNvPr id="14" name="5 Rectángulo"/>
          <p:cNvSpPr>
            <a:spLocks noChangeArrowheads="1"/>
          </p:cNvSpPr>
          <p:nvPr/>
        </p:nvSpPr>
        <p:spPr bwMode="auto">
          <a:xfrm>
            <a:off x="5400722" y="1541012"/>
            <a:ext cx="3527403" cy="361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898" tIns="30451" rIns="60898" bIns="30451">
            <a:spAutoFit/>
          </a:bodyPr>
          <a:lstStyle/>
          <a:p>
            <a:pPr defTabSz="905280"/>
            <a:r>
              <a:rPr lang="es-ES" sz="1100" dirty="0">
                <a:solidFill>
                  <a:prstClr val="black"/>
                </a:solidFill>
                <a:cs typeface="Arial"/>
                <a:sym typeface="Arial"/>
                <a:rtl val="0"/>
              </a:rPr>
              <a:t>Si tiene preguntas sobre este u otros temas bíblicos o sobre nuestras congregaciones, puede comunicarse a cualquiera de las siguientes direcciones:</a:t>
            </a:r>
          </a:p>
          <a:p>
            <a:pPr defTabSz="905280"/>
            <a:r>
              <a:rPr lang="es-ES" sz="1100" b="1" dirty="0">
                <a:solidFill>
                  <a:prstClr val="black"/>
                </a:solidFill>
                <a:cs typeface="Arial"/>
                <a:sym typeface="Arial"/>
                <a:rtl val="0"/>
              </a:rPr>
              <a:t>Argentina:</a:t>
            </a:r>
            <a:r>
              <a:rPr lang="es-ES" sz="1100" dirty="0">
                <a:solidFill>
                  <a:prstClr val="black"/>
                </a:solidFill>
                <a:cs typeface="Arial"/>
                <a:sym typeface="Arial"/>
                <a:rtl val="0"/>
              </a:rPr>
              <a:t> Olavarría 4543, (1842) Bo Las Flores, Monte Grande- BA. email: </a:t>
            </a:r>
            <a:r>
              <a:rPr lang="es-ES" sz="1100" dirty="0">
                <a:solidFill>
                  <a:prstClr val="black"/>
                </a:solidFill>
                <a:cs typeface="Arial"/>
                <a:sym typeface="Arial"/>
                <a:hlinkClick r:id="rId5"/>
                <a:rtl val="0"/>
              </a:rPr>
              <a:t>iduarg@gmail.com</a:t>
            </a:r>
            <a:r>
              <a:rPr lang="es-ES" sz="1100" dirty="0">
                <a:solidFill>
                  <a:prstClr val="black"/>
                </a:solidFill>
                <a:cs typeface="Arial"/>
                <a:sym typeface="Arial"/>
                <a:rtl val="0"/>
              </a:rPr>
              <a:t> Tel. (011) 4295-1698. </a:t>
            </a:r>
          </a:p>
          <a:p>
            <a:pPr defTabSz="905280"/>
            <a:r>
              <a:rPr lang="es-ES" sz="1100" b="1" dirty="0">
                <a:solidFill>
                  <a:prstClr val="black"/>
                </a:solidFill>
                <a:cs typeface="Arial"/>
                <a:sym typeface="Arial"/>
                <a:rtl val="0"/>
              </a:rPr>
              <a:t>Colombia: </a:t>
            </a:r>
            <a:r>
              <a:rPr lang="es-ES" sz="1100" dirty="0">
                <a:solidFill>
                  <a:prstClr val="black"/>
                </a:solidFill>
                <a:cs typeface="Arial"/>
                <a:sym typeface="Arial"/>
                <a:rtl val="0"/>
              </a:rPr>
              <a:t>Calle 49 #26-11 Galerías, Bogotá. Teléfono: 314 2825. </a:t>
            </a:r>
            <a:r>
              <a:rPr lang="es-ES" sz="1100" b="1" dirty="0">
                <a:solidFill>
                  <a:prstClr val="black"/>
                </a:solidFill>
                <a:cs typeface="Arial"/>
                <a:sym typeface="Arial"/>
                <a:rtl val="0"/>
              </a:rPr>
              <a:t>Chile: </a:t>
            </a:r>
            <a:r>
              <a:rPr lang="es-ES" sz="1100" dirty="0">
                <a:solidFill>
                  <a:prstClr val="black"/>
                </a:solidFill>
                <a:cs typeface="Arial"/>
                <a:sym typeface="Arial"/>
                <a:rtl val="0"/>
              </a:rPr>
              <a:t>Casilla 11, Correo 21, Santiago. </a:t>
            </a:r>
          </a:p>
          <a:p>
            <a:pPr defTabSz="905280"/>
            <a:r>
              <a:rPr lang="es-ES" sz="1100" b="1" dirty="0">
                <a:solidFill>
                  <a:prstClr val="black"/>
                </a:solidFill>
                <a:cs typeface="Arial"/>
                <a:sym typeface="Arial"/>
                <a:rtl val="0"/>
              </a:rPr>
              <a:t>El Salvador:</a:t>
            </a:r>
            <a:r>
              <a:rPr lang="es-ES" sz="1100" dirty="0">
                <a:solidFill>
                  <a:prstClr val="black"/>
                </a:solidFill>
                <a:cs typeface="Arial"/>
                <a:sym typeface="Arial"/>
                <a:rtl val="0"/>
              </a:rPr>
              <a:t> Calle </a:t>
            </a:r>
            <a:r>
              <a:rPr lang="es-ES" sz="1100" dirty="0" err="1">
                <a:solidFill>
                  <a:prstClr val="black"/>
                </a:solidFill>
                <a:cs typeface="Arial"/>
                <a:sym typeface="Arial"/>
                <a:rtl val="0"/>
              </a:rPr>
              <a:t>Sisimiles</a:t>
            </a:r>
            <a:r>
              <a:rPr lang="es-ES" sz="1100" dirty="0">
                <a:solidFill>
                  <a:prstClr val="black"/>
                </a:solidFill>
                <a:cs typeface="Arial"/>
                <a:sym typeface="Arial"/>
                <a:rtl val="0"/>
              </a:rPr>
              <a:t> 3155, San Salvador. </a:t>
            </a:r>
            <a:r>
              <a:rPr lang="es-ES" sz="1100" dirty="0">
                <a:solidFill>
                  <a:prstClr val="black"/>
                </a:solidFill>
                <a:cs typeface="Arial"/>
                <a:sym typeface="Arial"/>
                <a:hlinkClick r:id="rId6"/>
                <a:rtl val="0"/>
              </a:rPr>
              <a:t>sansalvador.gcichurches.org/</a:t>
            </a:r>
            <a:endParaRPr lang="es-SV" sz="1100" dirty="0">
              <a:solidFill>
                <a:prstClr val="black"/>
              </a:solidFill>
              <a:cs typeface="Arial"/>
              <a:sym typeface="Arial"/>
              <a:rtl val="0"/>
            </a:endParaRPr>
          </a:p>
          <a:p>
            <a:pPr defTabSz="905280"/>
            <a:r>
              <a:rPr lang="es-ES" sz="1100" b="1" dirty="0">
                <a:solidFill>
                  <a:prstClr val="black"/>
                </a:solidFill>
                <a:cs typeface="Arial"/>
                <a:sym typeface="Arial"/>
                <a:rtl val="0"/>
              </a:rPr>
              <a:t>España: </a:t>
            </a:r>
            <a:r>
              <a:rPr lang="es-ES" sz="1100" dirty="0">
                <a:solidFill>
                  <a:prstClr val="black"/>
                </a:solidFill>
                <a:cs typeface="Arial"/>
                <a:sym typeface="Arial"/>
                <a:rtl val="0"/>
              </a:rPr>
              <a:t>Apdo. 185, 28600 Navalcarnero, Madrid. Tel. 91 813 67 05 </a:t>
            </a:r>
            <a:r>
              <a:rPr lang="es-ES" sz="1100" dirty="0" err="1">
                <a:solidFill>
                  <a:prstClr val="black"/>
                </a:solidFill>
                <a:cs typeface="Arial"/>
                <a:sym typeface="Arial"/>
                <a:rtl val="0"/>
              </a:rPr>
              <a:t>ó</a:t>
            </a:r>
            <a:r>
              <a:rPr lang="es-ES" sz="1100" dirty="0">
                <a:solidFill>
                  <a:prstClr val="black"/>
                </a:solidFill>
                <a:cs typeface="Arial"/>
                <a:sym typeface="Arial"/>
                <a:rtl val="0"/>
              </a:rPr>
              <a:t> 626 468 629 </a:t>
            </a:r>
            <a:r>
              <a:rPr lang="es-ES" sz="1100" dirty="0">
                <a:solidFill>
                  <a:prstClr val="black"/>
                </a:solidFill>
                <a:cs typeface="Arial"/>
                <a:sym typeface="Arial"/>
                <a:hlinkClick r:id="rId7"/>
                <a:rtl val="0"/>
              </a:rPr>
              <a:t>comuniondelagracia.es</a:t>
            </a:r>
            <a:r>
              <a:rPr lang="es-ES" sz="1100" dirty="0">
                <a:solidFill>
                  <a:prstClr val="black"/>
                </a:solidFill>
                <a:cs typeface="Arial"/>
                <a:sym typeface="Arial"/>
                <a:rtl val="0"/>
              </a:rPr>
              <a:t> </a:t>
            </a:r>
            <a:endParaRPr lang="es-SV" sz="1100" dirty="0">
              <a:solidFill>
                <a:prstClr val="black"/>
              </a:solidFill>
              <a:cs typeface="Arial"/>
              <a:sym typeface="Arial"/>
              <a:rtl val="0"/>
            </a:endParaRPr>
          </a:p>
          <a:p>
            <a:pPr defTabSz="905280"/>
            <a:r>
              <a:rPr lang="es-ES" sz="1100" b="1" dirty="0">
                <a:solidFill>
                  <a:prstClr val="black"/>
                </a:solidFill>
                <a:cs typeface="Arial"/>
                <a:sym typeface="Arial"/>
                <a:rtl val="0"/>
              </a:rPr>
              <a:t>Estados Unidos:</a:t>
            </a:r>
            <a:r>
              <a:rPr lang="es-ES" sz="1100" dirty="0">
                <a:solidFill>
                  <a:prstClr val="black"/>
                </a:solidFill>
                <a:cs typeface="Arial"/>
                <a:sym typeface="Arial"/>
                <a:rtl val="0"/>
              </a:rPr>
              <a:t> P.O. Box 5005, </a:t>
            </a:r>
            <a:r>
              <a:rPr lang="es-ES" sz="1100" dirty="0" err="1">
                <a:solidFill>
                  <a:prstClr val="black"/>
                </a:solidFill>
                <a:cs typeface="Arial"/>
                <a:sym typeface="Arial"/>
                <a:rtl val="0"/>
              </a:rPr>
              <a:t>Glendora</a:t>
            </a:r>
            <a:r>
              <a:rPr lang="es-ES" sz="1100" dirty="0">
                <a:solidFill>
                  <a:prstClr val="black"/>
                </a:solidFill>
                <a:cs typeface="Arial"/>
                <a:sym typeface="Arial"/>
                <a:rtl val="0"/>
              </a:rPr>
              <a:t>, CA 91740-5005. </a:t>
            </a:r>
          </a:p>
          <a:p>
            <a:pPr defTabSz="905280"/>
            <a:r>
              <a:rPr lang="es-ES" sz="1100" b="1" dirty="0">
                <a:solidFill>
                  <a:prstClr val="black"/>
                </a:solidFill>
                <a:cs typeface="Arial"/>
                <a:sym typeface="Arial"/>
                <a:rtl val="0"/>
              </a:rPr>
              <a:t>Honduras:</a:t>
            </a:r>
            <a:r>
              <a:rPr lang="es-ES" sz="1100" dirty="0">
                <a:solidFill>
                  <a:prstClr val="black"/>
                </a:solidFill>
                <a:cs typeface="Arial"/>
                <a:sym typeface="Arial"/>
                <a:rtl val="0"/>
              </a:rPr>
              <a:t> Apartado 20831, Comayagüela. </a:t>
            </a:r>
          </a:p>
          <a:p>
            <a:pPr defTabSz="905280"/>
            <a:r>
              <a:rPr lang="es-ES" sz="1100" b="1" dirty="0">
                <a:solidFill>
                  <a:prstClr val="black"/>
                </a:solidFill>
                <a:cs typeface="Arial"/>
                <a:sym typeface="Arial"/>
                <a:rtl val="0"/>
              </a:rPr>
              <a:t>México: </a:t>
            </a:r>
            <a:r>
              <a:rPr lang="es-SV" sz="1100" dirty="0">
                <a:solidFill>
                  <a:prstClr val="black"/>
                </a:solidFill>
                <a:cs typeface="Arial"/>
                <a:sym typeface="Arial"/>
                <a:hlinkClick r:id="rId8"/>
                <a:rtl val="0"/>
              </a:rPr>
              <a:t>comuniongracia.org.mx</a:t>
            </a:r>
            <a:r>
              <a:rPr lang="es-SV" sz="1100" dirty="0">
                <a:solidFill>
                  <a:prstClr val="black"/>
                </a:solidFill>
                <a:cs typeface="Arial"/>
                <a:sym typeface="Arial"/>
                <a:rtl val="0"/>
              </a:rPr>
              <a:t>  </a:t>
            </a:r>
            <a:r>
              <a:rPr lang="es-ES" sz="1100" dirty="0">
                <a:solidFill>
                  <a:prstClr val="black"/>
                </a:solidFill>
                <a:cs typeface="Arial"/>
                <a:sym typeface="Arial"/>
                <a:rtl val="0"/>
              </a:rPr>
              <a:t>  </a:t>
            </a:r>
          </a:p>
          <a:p>
            <a:pPr defTabSz="905280"/>
            <a:r>
              <a:rPr lang="es-ES" sz="1100" b="1" dirty="0">
                <a:solidFill>
                  <a:prstClr val="black"/>
                </a:solidFill>
                <a:cs typeface="Arial"/>
                <a:sym typeface="Arial"/>
                <a:rtl val="0"/>
              </a:rPr>
              <a:t>Perú: </a:t>
            </a:r>
            <a:r>
              <a:rPr lang="es-SV" sz="1100" dirty="0">
                <a:solidFill>
                  <a:prstClr val="black"/>
                </a:solidFill>
                <a:cs typeface="Arial"/>
                <a:sym typeface="Arial"/>
                <a:hlinkClick r:id="rId9"/>
                <a:rtl val="0"/>
              </a:rPr>
              <a:t>comuniondelagracia.pe</a:t>
            </a:r>
            <a:endParaRPr lang="es-SV" sz="1100" dirty="0">
              <a:solidFill>
                <a:prstClr val="black"/>
              </a:solidFill>
              <a:cs typeface="Arial"/>
              <a:sym typeface="Arial"/>
              <a:rtl val="0"/>
            </a:endParaRPr>
          </a:p>
          <a:p>
            <a:pPr defTabSz="905280"/>
            <a:r>
              <a:rPr lang="es-ES" sz="1100" b="1" dirty="0">
                <a:solidFill>
                  <a:prstClr val="black"/>
                </a:solidFill>
                <a:cs typeface="Arial"/>
                <a:sym typeface="Arial"/>
                <a:rtl val="0"/>
              </a:rPr>
              <a:t>Resto del mundo:</a:t>
            </a:r>
            <a:r>
              <a:rPr lang="es-ES" sz="1100" dirty="0">
                <a:solidFill>
                  <a:prstClr val="black"/>
                </a:solidFill>
                <a:cs typeface="Arial"/>
                <a:sym typeface="Arial"/>
                <a:rtl val="0"/>
              </a:rPr>
              <a:t> </a:t>
            </a:r>
            <a:r>
              <a:rPr lang="es-ES" sz="1100" dirty="0">
                <a:solidFill>
                  <a:prstClr val="black"/>
                </a:solidFill>
                <a:cs typeface="Arial"/>
                <a:sym typeface="Arial"/>
                <a:hlinkClick r:id="rId10"/>
                <a:rtl val="0"/>
              </a:rPr>
              <a:t>gci.org/</a:t>
            </a:r>
            <a:r>
              <a:rPr lang="es-ES" sz="1100" dirty="0" err="1">
                <a:solidFill>
                  <a:prstClr val="black"/>
                </a:solidFill>
                <a:cs typeface="Arial"/>
                <a:sym typeface="Arial"/>
                <a:hlinkClick r:id="rId10"/>
                <a:rtl val="0"/>
              </a:rPr>
              <a:t>churches</a:t>
            </a:r>
            <a:endParaRPr lang="es-SV" sz="1100" dirty="0">
              <a:solidFill>
                <a:prstClr val="black"/>
              </a:solidFill>
              <a:cs typeface="Arial"/>
              <a:sym typeface="Arial"/>
              <a:rtl val="0"/>
            </a:endParaRPr>
          </a:p>
          <a:p>
            <a:pPr defTabSz="905280"/>
            <a:r>
              <a:rPr lang="en-US" sz="1100" b="1" dirty="0">
                <a:solidFill>
                  <a:prstClr val="black"/>
                </a:solidFill>
                <a:cs typeface="Arial"/>
                <a:sym typeface="Arial"/>
                <a:rtl val="0"/>
              </a:rPr>
              <a:t>web:</a:t>
            </a:r>
            <a:r>
              <a:rPr lang="en-US" sz="1100" dirty="0">
                <a:solidFill>
                  <a:prstClr val="black"/>
                </a:solidFill>
                <a:cs typeface="Arial"/>
                <a:sym typeface="Arial"/>
                <a:rtl val="0"/>
              </a:rPr>
              <a:t> </a:t>
            </a:r>
            <a:r>
              <a:rPr lang="en-US" sz="1100" dirty="0">
                <a:solidFill>
                  <a:prstClr val="black"/>
                </a:solidFill>
                <a:cs typeface="Arial"/>
                <a:sym typeface="Arial"/>
                <a:hlinkClick r:id="rId11"/>
                <a:rtl val="0"/>
              </a:rPr>
              <a:t>http://comuniondegracia.org</a:t>
            </a:r>
            <a:endParaRPr lang="es-SV" sz="1100" dirty="0">
              <a:solidFill>
                <a:prstClr val="black"/>
              </a:solidFill>
              <a:cs typeface="Arial"/>
              <a:sym typeface="Arial"/>
              <a:rtl val="0"/>
            </a:endParaRPr>
          </a:p>
          <a:p>
            <a:pPr defTabSz="905280"/>
            <a:r>
              <a:rPr lang="en-US" sz="1100" b="1" dirty="0">
                <a:solidFill>
                  <a:prstClr val="black"/>
                </a:solidFill>
                <a:cs typeface="Arial"/>
                <a:sym typeface="Arial"/>
                <a:rtl val="0"/>
              </a:rPr>
              <a:t>email:</a:t>
            </a:r>
            <a:r>
              <a:rPr lang="en-US" sz="1100" dirty="0">
                <a:solidFill>
                  <a:prstClr val="black"/>
                </a:solidFill>
                <a:cs typeface="Arial"/>
                <a:sym typeface="Arial"/>
                <a:rtl val="0"/>
              </a:rPr>
              <a:t> </a:t>
            </a:r>
            <a:r>
              <a:rPr lang="en-US" sz="1100" dirty="0">
                <a:solidFill>
                  <a:prstClr val="black"/>
                </a:solidFill>
                <a:cs typeface="Arial"/>
                <a:sym typeface="Arial"/>
                <a:hlinkClick r:id="rId12"/>
                <a:rtl val="0"/>
              </a:rPr>
              <a:t>comunion.gracia@gmail.com</a:t>
            </a:r>
            <a:endParaRPr lang="es-SV" sz="1100" dirty="0">
              <a:solidFill>
                <a:prstClr val="black"/>
              </a:solidFill>
              <a:cs typeface="Arial"/>
              <a:sym typeface="Arial"/>
              <a:rtl val="0"/>
            </a:endParaRPr>
          </a:p>
          <a:p>
            <a:pPr defTabSz="905280"/>
            <a:r>
              <a:rPr lang="es-SV" sz="1100" b="1" dirty="0" err="1">
                <a:solidFill>
                  <a:prstClr val="black"/>
                </a:solidFill>
                <a:cs typeface="Arial"/>
                <a:sym typeface="Arial"/>
                <a:hlinkClick r:id="rId13"/>
                <a:rtl val="0"/>
              </a:rPr>
              <a:t>facebook</a:t>
            </a:r>
            <a:r>
              <a:rPr lang="es-SV" sz="1100" b="1" dirty="0">
                <a:solidFill>
                  <a:prstClr val="black"/>
                </a:solidFill>
                <a:cs typeface="Arial"/>
                <a:sym typeface="Arial"/>
                <a:hlinkClick r:id="rId13"/>
                <a:rtl val="0"/>
              </a:rPr>
              <a:t>: </a:t>
            </a:r>
            <a:r>
              <a:rPr lang="es-SV" sz="1100" dirty="0" err="1">
                <a:solidFill>
                  <a:prstClr val="black"/>
                </a:solidFill>
                <a:cs typeface="Arial"/>
                <a:sym typeface="Arial"/>
                <a:hlinkClick r:id="rId13"/>
                <a:rtl val="0"/>
              </a:rPr>
              <a:t>ComuniondelaGracia</a:t>
            </a:r>
            <a:endParaRPr lang="es-SV" sz="1100" dirty="0">
              <a:solidFill>
                <a:prstClr val="black"/>
              </a:solidFill>
              <a:cs typeface="Arial"/>
              <a:sym typeface="Arial"/>
              <a:rtl val="0"/>
            </a:endParaRPr>
          </a:p>
          <a:p>
            <a:pPr defTabSz="905280"/>
            <a:r>
              <a:rPr lang="es-SV" sz="1100" b="1" dirty="0" err="1">
                <a:solidFill>
                  <a:prstClr val="black"/>
                </a:solidFill>
                <a:cs typeface="Arial"/>
                <a:sym typeface="Arial"/>
                <a:hlinkClick r:id="rId14"/>
                <a:rtl val="0"/>
              </a:rPr>
              <a:t>twitter</a:t>
            </a:r>
            <a:r>
              <a:rPr lang="es-SV" sz="1100" b="1" dirty="0">
                <a:solidFill>
                  <a:prstClr val="black"/>
                </a:solidFill>
                <a:cs typeface="Arial"/>
                <a:sym typeface="Arial"/>
                <a:hlinkClick r:id="rId14"/>
                <a:rtl val="0"/>
              </a:rPr>
              <a:t>:</a:t>
            </a:r>
            <a:r>
              <a:rPr lang="es-SV" sz="1100" dirty="0">
                <a:solidFill>
                  <a:prstClr val="black"/>
                </a:solidFill>
                <a:cs typeface="Arial"/>
                <a:sym typeface="Arial"/>
                <a:hlinkClick r:id="rId14"/>
                <a:rtl val="0"/>
              </a:rPr>
              <a:t> @</a:t>
            </a:r>
            <a:r>
              <a:rPr lang="es-SV" sz="1100" dirty="0" err="1">
                <a:solidFill>
                  <a:prstClr val="black"/>
                </a:solidFill>
                <a:cs typeface="Arial"/>
                <a:sym typeface="Arial"/>
                <a:hlinkClick r:id="rId14"/>
                <a:rtl val="0"/>
              </a:rPr>
              <a:t>comuniongracia</a:t>
            </a:r>
            <a:endParaRPr lang="es-SV" sz="1100" dirty="0">
              <a:solidFill>
                <a:prstClr val="black"/>
              </a:solidFill>
              <a:latin typeface="Tahoma" pitchFamily="34" charset="0"/>
              <a:ea typeface="ＭＳ Ｐゴシック" pitchFamily="48" charset="-128"/>
              <a:cs typeface="Tahoma" pitchFamily="34" charset="0"/>
              <a:sym typeface="Arial"/>
              <a:rtl val="0"/>
            </a:endParaRPr>
          </a:p>
        </p:txBody>
      </p:sp>
    </p:spTree>
    <p:extLst>
      <p:ext uri="{BB962C8B-B14F-4D97-AF65-F5344CB8AC3E}">
        <p14:creationId xmlns:p14="http://schemas.microsoft.com/office/powerpoint/2010/main" val="29227761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¿Qué es ser exitoso?</a:t>
            </a:r>
            <a:endParaRPr lang="es-SV" dirty="0"/>
          </a:p>
        </p:txBody>
      </p:sp>
      <p:sp>
        <p:nvSpPr>
          <p:cNvPr id="3" name="2 Marcador de contenido"/>
          <p:cNvSpPr>
            <a:spLocks noGrp="1"/>
          </p:cNvSpPr>
          <p:nvPr>
            <p:ph idx="1"/>
          </p:nvPr>
        </p:nvSpPr>
        <p:spPr>
          <a:xfrm>
            <a:off x="3887416" y="699542"/>
            <a:ext cx="5149080" cy="4320480"/>
          </a:xfrm>
        </p:spPr>
        <p:txBody>
          <a:bodyPr>
            <a:normAutofit/>
          </a:bodyPr>
          <a:lstStyle/>
          <a:p>
            <a:pPr marL="0" indent="0">
              <a:spcBef>
                <a:spcPts val="0"/>
              </a:spcBef>
              <a:spcAft>
                <a:spcPts val="1200"/>
              </a:spcAft>
              <a:buNone/>
            </a:pPr>
            <a:r>
              <a:rPr lang="es-ES" dirty="0" smtClean="0"/>
              <a:t>Todos sabemos que hay una diferencia entre la </a:t>
            </a:r>
            <a:r>
              <a:rPr lang="es-ES" b="1" dirty="0" smtClean="0">
                <a:solidFill>
                  <a:srgbClr val="C00000"/>
                </a:solidFill>
              </a:rPr>
              <a:t>riqueza</a:t>
            </a:r>
            <a:r>
              <a:rPr lang="es-ES" dirty="0" smtClean="0"/>
              <a:t> y el éxito</a:t>
            </a:r>
            <a:r>
              <a:rPr lang="es-ES" dirty="0" smtClean="0"/>
              <a:t>.</a:t>
            </a:r>
            <a:endParaRPr lang="es-ES" dirty="0" smtClean="0"/>
          </a:p>
        </p:txBody>
      </p:sp>
      <p:pic>
        <p:nvPicPr>
          <p:cNvPr id="2050" name="Picture 2" descr="http://pollxander.info/wp-content/uploads/2014/03/ex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491630"/>
            <a:ext cx="4067944" cy="273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019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¿Qué es ser exitoso?</a:t>
            </a:r>
            <a:endParaRPr lang="es-SV" dirty="0"/>
          </a:p>
        </p:txBody>
      </p:sp>
      <p:sp>
        <p:nvSpPr>
          <p:cNvPr id="3" name="2 Marcador de contenido"/>
          <p:cNvSpPr>
            <a:spLocks noGrp="1"/>
          </p:cNvSpPr>
          <p:nvPr>
            <p:ph idx="1"/>
          </p:nvPr>
        </p:nvSpPr>
        <p:spPr>
          <a:xfrm>
            <a:off x="3887416" y="699542"/>
            <a:ext cx="5149080" cy="4320480"/>
          </a:xfrm>
        </p:spPr>
        <p:txBody>
          <a:bodyPr>
            <a:normAutofit/>
          </a:bodyPr>
          <a:lstStyle/>
          <a:p>
            <a:pPr marL="0" indent="0">
              <a:spcBef>
                <a:spcPts val="0"/>
              </a:spcBef>
              <a:spcAft>
                <a:spcPts val="1200"/>
              </a:spcAft>
              <a:buNone/>
            </a:pPr>
            <a:r>
              <a:rPr lang="es-ES" dirty="0" smtClean="0"/>
              <a:t>Todos sabemos que hay una diferencia entre la </a:t>
            </a:r>
            <a:r>
              <a:rPr lang="es-ES" b="1" dirty="0" smtClean="0">
                <a:solidFill>
                  <a:srgbClr val="C00000"/>
                </a:solidFill>
              </a:rPr>
              <a:t>riqueza</a:t>
            </a:r>
            <a:r>
              <a:rPr lang="es-ES" dirty="0" smtClean="0"/>
              <a:t> y el éxito.</a:t>
            </a:r>
          </a:p>
          <a:p>
            <a:pPr marL="0" indent="0">
              <a:spcBef>
                <a:spcPts val="0"/>
              </a:spcBef>
              <a:spcAft>
                <a:spcPts val="1200"/>
              </a:spcAft>
              <a:buNone/>
            </a:pPr>
            <a:r>
              <a:rPr lang="es-ES" dirty="0" smtClean="0"/>
              <a:t>Muchas personas que son ricos han hecho un desastre de su vida personal. </a:t>
            </a:r>
          </a:p>
        </p:txBody>
      </p:sp>
      <p:pic>
        <p:nvPicPr>
          <p:cNvPr id="2050" name="Picture 2" descr="http://pollxander.info/wp-content/uploads/2014/03/ex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491630"/>
            <a:ext cx="4067944" cy="273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6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¿Qué es ser exitoso?</a:t>
            </a:r>
            <a:endParaRPr lang="es-SV" dirty="0"/>
          </a:p>
        </p:txBody>
      </p:sp>
      <p:sp>
        <p:nvSpPr>
          <p:cNvPr id="3" name="2 Marcador de contenido"/>
          <p:cNvSpPr>
            <a:spLocks noGrp="1"/>
          </p:cNvSpPr>
          <p:nvPr>
            <p:ph idx="1"/>
          </p:nvPr>
        </p:nvSpPr>
        <p:spPr>
          <a:xfrm>
            <a:off x="3887416" y="699542"/>
            <a:ext cx="5149080" cy="4320480"/>
          </a:xfrm>
        </p:spPr>
        <p:txBody>
          <a:bodyPr>
            <a:normAutofit/>
          </a:bodyPr>
          <a:lstStyle/>
          <a:p>
            <a:pPr marL="0" indent="0">
              <a:spcBef>
                <a:spcPts val="0"/>
              </a:spcBef>
              <a:spcAft>
                <a:spcPts val="1200"/>
              </a:spcAft>
              <a:buNone/>
            </a:pPr>
            <a:r>
              <a:rPr lang="es-ES" dirty="0" smtClean="0"/>
              <a:t>Todos sabemos que hay una diferencia entre la </a:t>
            </a:r>
            <a:r>
              <a:rPr lang="es-ES" b="1" dirty="0" smtClean="0">
                <a:solidFill>
                  <a:srgbClr val="C00000"/>
                </a:solidFill>
              </a:rPr>
              <a:t>riqueza</a:t>
            </a:r>
            <a:r>
              <a:rPr lang="es-ES" dirty="0" smtClean="0"/>
              <a:t> y el éxito.</a:t>
            </a:r>
          </a:p>
          <a:p>
            <a:pPr marL="0" indent="0">
              <a:spcBef>
                <a:spcPts val="0"/>
              </a:spcBef>
              <a:spcAft>
                <a:spcPts val="1200"/>
              </a:spcAft>
              <a:buNone/>
            </a:pPr>
            <a:r>
              <a:rPr lang="es-ES" dirty="0" smtClean="0"/>
              <a:t>Muchas personas que son ricos han hecho un desastre de su vida personal. </a:t>
            </a:r>
          </a:p>
          <a:p>
            <a:pPr marL="0" indent="0">
              <a:spcBef>
                <a:spcPts val="0"/>
              </a:spcBef>
              <a:spcAft>
                <a:spcPts val="1200"/>
              </a:spcAft>
              <a:buNone/>
            </a:pPr>
            <a:r>
              <a:rPr lang="es-ES" dirty="0" smtClean="0"/>
              <a:t>También hay una diferencia entre el </a:t>
            </a:r>
            <a:r>
              <a:rPr lang="es-ES" b="1" dirty="0" smtClean="0">
                <a:solidFill>
                  <a:srgbClr val="C00000"/>
                </a:solidFill>
              </a:rPr>
              <a:t>poder</a:t>
            </a:r>
            <a:r>
              <a:rPr lang="es-ES" dirty="0" smtClean="0"/>
              <a:t> y el éxito. </a:t>
            </a:r>
          </a:p>
        </p:txBody>
      </p:sp>
      <p:pic>
        <p:nvPicPr>
          <p:cNvPr id="2050" name="Picture 2" descr="http://pollxander.info/wp-content/uploads/2014/03/ex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491630"/>
            <a:ext cx="4067944" cy="273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406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¿Qué es ser exitoso?</a:t>
            </a:r>
            <a:endParaRPr lang="es-SV" dirty="0"/>
          </a:p>
        </p:txBody>
      </p:sp>
      <p:sp>
        <p:nvSpPr>
          <p:cNvPr id="3" name="2 Marcador de contenido"/>
          <p:cNvSpPr>
            <a:spLocks noGrp="1"/>
          </p:cNvSpPr>
          <p:nvPr>
            <p:ph idx="1"/>
          </p:nvPr>
        </p:nvSpPr>
        <p:spPr>
          <a:xfrm>
            <a:off x="3887416" y="699542"/>
            <a:ext cx="5149080" cy="4320480"/>
          </a:xfrm>
        </p:spPr>
        <p:txBody>
          <a:bodyPr>
            <a:normAutofit fontScale="77500" lnSpcReduction="20000"/>
          </a:bodyPr>
          <a:lstStyle/>
          <a:p>
            <a:pPr marL="0" indent="0">
              <a:spcBef>
                <a:spcPts val="0"/>
              </a:spcBef>
              <a:spcAft>
                <a:spcPts val="1200"/>
              </a:spcAft>
              <a:buNone/>
            </a:pPr>
            <a:r>
              <a:rPr lang="es-ES" dirty="0" smtClean="0"/>
              <a:t>Todos sabemos que hay una diferencia entre la </a:t>
            </a:r>
            <a:r>
              <a:rPr lang="es-ES" b="1" dirty="0" smtClean="0">
                <a:solidFill>
                  <a:srgbClr val="C00000"/>
                </a:solidFill>
              </a:rPr>
              <a:t>riqueza</a:t>
            </a:r>
            <a:r>
              <a:rPr lang="es-ES" dirty="0" smtClean="0"/>
              <a:t> y el éxito.</a:t>
            </a:r>
          </a:p>
          <a:p>
            <a:pPr marL="0" indent="0">
              <a:spcBef>
                <a:spcPts val="0"/>
              </a:spcBef>
              <a:spcAft>
                <a:spcPts val="1200"/>
              </a:spcAft>
              <a:buNone/>
            </a:pPr>
            <a:r>
              <a:rPr lang="es-ES" dirty="0" smtClean="0"/>
              <a:t>Muchas personas que son ricos han hecho un desastre de su vida personal. </a:t>
            </a:r>
          </a:p>
          <a:p>
            <a:pPr marL="0" indent="0">
              <a:spcBef>
                <a:spcPts val="0"/>
              </a:spcBef>
              <a:spcAft>
                <a:spcPts val="1200"/>
              </a:spcAft>
              <a:buNone/>
            </a:pPr>
            <a:r>
              <a:rPr lang="es-ES" dirty="0" smtClean="0"/>
              <a:t>También hay una diferencia entre el </a:t>
            </a:r>
            <a:r>
              <a:rPr lang="es-ES" b="1" dirty="0" smtClean="0">
                <a:solidFill>
                  <a:srgbClr val="C00000"/>
                </a:solidFill>
              </a:rPr>
              <a:t>poder</a:t>
            </a:r>
            <a:r>
              <a:rPr lang="es-ES" dirty="0" smtClean="0"/>
              <a:t> y el éxito. </a:t>
            </a:r>
          </a:p>
          <a:p>
            <a:pPr marL="0" indent="0">
              <a:spcBef>
                <a:spcPts val="0"/>
              </a:spcBef>
              <a:spcAft>
                <a:spcPts val="1200"/>
              </a:spcAft>
              <a:buNone/>
            </a:pPr>
            <a:r>
              <a:rPr lang="es-ES" dirty="0" smtClean="0"/>
              <a:t>Piensa en todos los dictadores del siglo 20 que ahora son recordados sólo por la destrucción que trajeron a  todo el mundo. </a:t>
            </a:r>
          </a:p>
        </p:txBody>
      </p:sp>
      <p:pic>
        <p:nvPicPr>
          <p:cNvPr id="2050" name="Picture 2" descr="http://pollxander.info/wp-content/uploads/2014/03/ex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491630"/>
            <a:ext cx="4067944" cy="273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044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¿Qué es ser exitoso?</a:t>
            </a:r>
            <a:endParaRPr lang="es-SV" dirty="0"/>
          </a:p>
        </p:txBody>
      </p:sp>
      <p:sp>
        <p:nvSpPr>
          <p:cNvPr id="3" name="2 Marcador de contenido"/>
          <p:cNvSpPr>
            <a:spLocks noGrp="1"/>
          </p:cNvSpPr>
          <p:nvPr>
            <p:ph idx="1"/>
          </p:nvPr>
        </p:nvSpPr>
        <p:spPr>
          <a:xfrm>
            <a:off x="3887416" y="699542"/>
            <a:ext cx="5149080" cy="4320480"/>
          </a:xfrm>
        </p:spPr>
        <p:txBody>
          <a:bodyPr>
            <a:normAutofit fontScale="70000" lnSpcReduction="20000"/>
          </a:bodyPr>
          <a:lstStyle/>
          <a:p>
            <a:pPr marL="0" indent="0">
              <a:spcBef>
                <a:spcPts val="0"/>
              </a:spcBef>
              <a:spcAft>
                <a:spcPts val="1200"/>
              </a:spcAft>
              <a:buNone/>
            </a:pPr>
            <a:r>
              <a:rPr lang="es-ES" dirty="0" smtClean="0"/>
              <a:t>Todos sabemos que hay una diferencia entre la </a:t>
            </a:r>
            <a:r>
              <a:rPr lang="es-ES" b="1" dirty="0" smtClean="0">
                <a:solidFill>
                  <a:srgbClr val="C00000"/>
                </a:solidFill>
              </a:rPr>
              <a:t>riqueza</a:t>
            </a:r>
            <a:r>
              <a:rPr lang="es-ES" dirty="0" smtClean="0"/>
              <a:t> y el éxito.</a:t>
            </a:r>
          </a:p>
          <a:p>
            <a:pPr marL="0" indent="0">
              <a:spcBef>
                <a:spcPts val="0"/>
              </a:spcBef>
              <a:spcAft>
                <a:spcPts val="1200"/>
              </a:spcAft>
              <a:buNone/>
            </a:pPr>
            <a:r>
              <a:rPr lang="es-ES" dirty="0" smtClean="0"/>
              <a:t>Muchas personas que son ricos han hecho un desastre de su vida personal. </a:t>
            </a:r>
          </a:p>
          <a:p>
            <a:pPr marL="0" indent="0">
              <a:spcBef>
                <a:spcPts val="0"/>
              </a:spcBef>
              <a:spcAft>
                <a:spcPts val="1200"/>
              </a:spcAft>
              <a:buNone/>
            </a:pPr>
            <a:r>
              <a:rPr lang="es-ES" dirty="0" smtClean="0"/>
              <a:t>También hay una diferencia entre el </a:t>
            </a:r>
            <a:r>
              <a:rPr lang="es-ES" b="1" dirty="0" smtClean="0">
                <a:solidFill>
                  <a:srgbClr val="C00000"/>
                </a:solidFill>
              </a:rPr>
              <a:t>poder</a:t>
            </a:r>
            <a:r>
              <a:rPr lang="es-ES" dirty="0" smtClean="0"/>
              <a:t> y el éxito. </a:t>
            </a:r>
          </a:p>
          <a:p>
            <a:pPr marL="0" indent="0">
              <a:spcBef>
                <a:spcPts val="0"/>
              </a:spcBef>
              <a:spcAft>
                <a:spcPts val="1200"/>
              </a:spcAft>
              <a:buNone/>
            </a:pPr>
            <a:r>
              <a:rPr lang="es-ES" dirty="0" smtClean="0"/>
              <a:t>Piensa en todos los dictadores del siglo 20 que ahora son recordados sólo por la destrucción que trajeron a  todo el mundo. </a:t>
            </a:r>
          </a:p>
          <a:p>
            <a:pPr marL="0" indent="0">
              <a:spcBef>
                <a:spcPts val="0"/>
              </a:spcBef>
              <a:spcAft>
                <a:spcPts val="1200"/>
              </a:spcAft>
              <a:buNone/>
            </a:pPr>
            <a:r>
              <a:rPr lang="es-ES" dirty="0" smtClean="0"/>
              <a:t>Una de las señas de identidad de llegar a ser cristiano está en </a:t>
            </a:r>
            <a:r>
              <a:rPr lang="es-ES" b="1" dirty="0" smtClean="0">
                <a:solidFill>
                  <a:srgbClr val="C00000"/>
                </a:solidFill>
              </a:rPr>
              <a:t>redefinir lo que significa ser exitoso. </a:t>
            </a:r>
          </a:p>
        </p:txBody>
      </p:sp>
      <p:pic>
        <p:nvPicPr>
          <p:cNvPr id="2050" name="Picture 2" descr="http://pollxander.info/wp-content/uploads/2014/03/exi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491630"/>
            <a:ext cx="4067944" cy="273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481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3545</Words>
  <Application>Microsoft Office PowerPoint</Application>
  <PresentationFormat>Presentación en pantalla (16:9)</PresentationFormat>
  <Paragraphs>224</Paragraphs>
  <Slides>40</Slides>
  <Notes>1</Notes>
  <HiddenSlides>0</HiddenSlides>
  <MMClips>0</MMClips>
  <ScaleCrop>false</ScaleCrop>
  <HeadingPairs>
    <vt:vector size="4" baseType="variant">
      <vt:variant>
        <vt:lpstr>Tema</vt:lpstr>
      </vt:variant>
      <vt:variant>
        <vt:i4>2</vt:i4>
      </vt:variant>
      <vt:variant>
        <vt:lpstr>Títulos de diapositiva</vt:lpstr>
      </vt:variant>
      <vt:variant>
        <vt:i4>40</vt:i4>
      </vt:variant>
    </vt:vector>
  </HeadingPairs>
  <TitlesOfParts>
    <vt:vector size="42" baseType="lpstr">
      <vt:lpstr>Tema de Office</vt:lpstr>
      <vt:lpstr>1_Tema de Office</vt:lpstr>
      <vt:lpstr>¿Una vida más fácil o una gran vida? </vt:lpstr>
      <vt:lpstr>¿Cuál es la clave del verdadero éxito? </vt:lpstr>
      <vt:lpstr>¿Cuál es la clave del verdadero éxito? </vt:lpstr>
      <vt:lpstr>¿Cuál es la clave del verdadero éxito? </vt:lpstr>
      <vt:lpstr>¿Qué es ser exitoso?</vt:lpstr>
      <vt:lpstr>¿Qué es ser exitoso?</vt:lpstr>
      <vt:lpstr>¿Qué es ser exitoso?</vt:lpstr>
      <vt:lpstr>¿Qué es ser exitoso?</vt:lpstr>
      <vt:lpstr>¿Qué es ser exitoso?</vt:lpstr>
      <vt:lpstr>¿Qué es ser exitoso?</vt:lpstr>
      <vt:lpstr>¿Cuál es la marca del verdadero éxito? </vt:lpstr>
      <vt:lpstr>¿Cuál es la marca del verdadero éxito? </vt:lpstr>
      <vt:lpstr>¿Cuál es la marca del verdadero éxito? </vt:lpstr>
      <vt:lpstr>¿Cuál es la marca del verdadero éxito? </vt:lpstr>
      <vt:lpstr>Para tener éxito hay que estar dispuestos a sufrir.</vt:lpstr>
      <vt:lpstr>Para tener éxito hay que estar dispuestos a sufrir.</vt:lpstr>
      <vt:lpstr>Para tener éxito hay que estar dispuestos a sufrir.</vt:lpstr>
      <vt:lpstr>Para tener éxito hay que estar dispuestos a sufrir.</vt:lpstr>
      <vt:lpstr>Para tener éxito hay que estar dispuestos a sufrir.</vt:lpstr>
      <vt:lpstr>Para tener éxito hay que estar dispuestos a sufrir.</vt:lpstr>
      <vt:lpstr>Para tener éxito hay que estar dispuestos a sufrir.</vt:lpstr>
      <vt:lpstr>Para tener éxito hay que estar dispuestos a sufrir.</vt:lpstr>
      <vt:lpstr>Para tener éxito hay que estar dispuestos a sufrir.</vt:lpstr>
      <vt:lpstr>Para tener éxito hay que estar dispuestos a sufrir.</vt:lpstr>
      <vt:lpstr>Para tener éxito hay que estar dispuestos a sufrir.</vt:lpstr>
      <vt:lpstr>Para tener éxito hay que estar dispuestos a sufrir.</vt:lpstr>
      <vt:lpstr>Colosenses 1:15-23</vt:lpstr>
      <vt:lpstr>Jesucristo en Colosenses 1</vt:lpstr>
      <vt:lpstr>Para tener éxito, debes estar dispuesto a servir</vt:lpstr>
      <vt:lpstr>Para tener éxito, debes estar dispuesto a servir</vt:lpstr>
      <vt:lpstr>Para tener éxito, debes estar dispuesto a servir</vt:lpstr>
      <vt:lpstr>Para tener éxito, debes estar dispuesto a servir</vt:lpstr>
      <vt:lpstr>Para tener éxito, debes estar dispuesto a servir</vt:lpstr>
      <vt:lpstr>Para tener éxito, debes estar dispuesto a servir</vt:lpstr>
      <vt:lpstr>Para tener éxito, debes estar dispuesto a luchar</vt:lpstr>
      <vt:lpstr>Para tener éxito, debes estar dispuesto a luchar</vt:lpstr>
      <vt:lpstr>Para tener éxito, debes estar dispuesto a luchar</vt:lpstr>
      <vt:lpstr>Para tener éxito, debes estar dispuesto a luchar</vt:lpstr>
      <vt:lpstr>Conclusión</vt:lpstr>
      <vt:lpstr>Presentación de PowerPoint</vt:lpstr>
    </vt:vector>
  </TitlesOfParts>
  <Company>Agreda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Agreda</dc:creator>
  <cp:lastModifiedBy>camilo</cp:lastModifiedBy>
  <cp:revision>31</cp:revision>
  <dcterms:created xsi:type="dcterms:W3CDTF">2014-09-05T00:44:16Z</dcterms:created>
  <dcterms:modified xsi:type="dcterms:W3CDTF">2014-09-06T01:14:36Z</dcterms:modified>
</cp:coreProperties>
</file>