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1" r:id="rId2"/>
    <p:sldId id="324" r:id="rId3"/>
    <p:sldId id="402" r:id="rId4"/>
    <p:sldId id="405" r:id="rId5"/>
    <p:sldId id="406" r:id="rId6"/>
    <p:sldId id="407" r:id="rId7"/>
    <p:sldId id="408" r:id="rId8"/>
    <p:sldId id="403" r:id="rId9"/>
    <p:sldId id="409" r:id="rId10"/>
    <p:sldId id="401" r:id="rId11"/>
    <p:sldId id="404" r:id="rId12"/>
    <p:sldId id="400" r:id="rId13"/>
    <p:sldId id="394" r:id="rId14"/>
    <p:sldId id="410" r:id="rId15"/>
  </p:sldIdLst>
  <p:sldSz cx="9144000" cy="6858000" type="screen4x3"/>
  <p:notesSz cx="6669088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E3"/>
    <a:srgbClr val="2091D0"/>
    <a:srgbClr val="283583"/>
    <a:srgbClr val="CE112F"/>
    <a:srgbClr val="1D2664"/>
    <a:srgbClr val="B61F22"/>
    <a:srgbClr val="00FF00"/>
    <a:srgbClr val="3366FF"/>
    <a:srgbClr val="0092D2"/>
    <a:srgbClr val="1D27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88319" autoAdjust="0"/>
  </p:normalViewPr>
  <p:slideViewPr>
    <p:cSldViewPr snapToGrid="0" snapToObjects="1">
      <p:cViewPr>
        <p:scale>
          <a:sx n="70" d="100"/>
          <a:sy n="70" d="100"/>
        </p:scale>
        <p:origin x="-129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84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2E70F-55E4-BB4A-B22C-CBA5683E6A5F}" type="datetimeFigureOut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38E32-1F6A-D843-A31B-F67A376C87D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91629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C37FA-BA3C-0948-B73A-F31F1E845928}" type="datetimeFigureOut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624D4-1264-F747-9369-1E723B865BC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61560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24D4-1264-F747-9369-1E723B865BC0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1430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64640" y="2416175"/>
            <a:ext cx="6913880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564640" y="3886200"/>
            <a:ext cx="7142480" cy="1752600"/>
          </a:xfrm>
        </p:spPr>
        <p:txBody>
          <a:bodyPr/>
          <a:lstStyle>
            <a:lvl1pPr marL="0" indent="0" algn="l">
              <a:buNone/>
              <a:defRPr i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sp>
        <p:nvSpPr>
          <p:cNvPr id="7" name="Subtitel 2"/>
          <p:cNvSpPr txBox="1">
            <a:spLocks/>
          </p:cNvSpPr>
          <p:nvPr userDrawn="1"/>
        </p:nvSpPr>
        <p:spPr>
          <a:xfrm>
            <a:off x="6949440" y="1023144"/>
            <a:ext cx="1757680" cy="775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2400" b="0" i="0" dirty="0" smtClean="0">
                <a:latin typeface="+mj-lt"/>
              </a:rPr>
              <a:t>Juni</a:t>
            </a:r>
            <a:r>
              <a:rPr lang="nl-NL" sz="2400" b="0" i="0" baseline="0" dirty="0" smtClean="0">
                <a:latin typeface="+mj-lt"/>
              </a:rPr>
              <a:t> 2014</a:t>
            </a:r>
            <a:endParaRPr lang="nl-NL" sz="2400" b="0" i="0" dirty="0">
              <a:latin typeface="+mj-lt"/>
            </a:endParaRPr>
          </a:p>
        </p:txBody>
      </p:sp>
      <p:pic>
        <p:nvPicPr>
          <p:cNvPr id="9" name="Afbeelding 8" descr="cover-EBC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137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403B-424F-824A-BF81-EBEE1837ABF3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0849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9442-3B66-734F-853D-6A3E548BA33F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86573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D63D-6DD2-B040-B411-370903B780CB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2013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142A-6428-1045-AC08-C1D7E961E7FE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437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737-0EB3-9C44-A231-D4AEBF998727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650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077E-0707-6C47-A432-E7A47DFBB1A3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2384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A64-D7F4-8C49-9CD8-147618A29B6B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0139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E922-37FD-EE40-A3F0-943294747162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620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7D424-0964-704C-800A-00481B8BC3C1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622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0DCF-CAE8-4247-B431-D8FA8061A72A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57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EC4B-7203-4848-9A54-3958339CEDEF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196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0A64-D7F4-8C49-9CD8-147618A29B6B}" type="datetime1">
              <a:rPr lang="nl-NL" smtClean="0"/>
              <a:pPr/>
              <a:t>17-4-2016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91084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dirty="0" smtClean="0"/>
              <a:t>Hier komt de titel van de presentatie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6520" y="6356350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F936-7099-CC47-9AEB-FD83B70ACA1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64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7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89689" y="2748675"/>
            <a:ext cx="7328989" cy="1470025"/>
          </a:xfrm>
        </p:spPr>
        <p:txBody>
          <a:bodyPr>
            <a:noAutofit/>
          </a:bodyPr>
          <a:lstStyle/>
          <a:p>
            <a:pPr algn="ctr"/>
            <a:r>
              <a:rPr lang="en-GB" altLang="nl-NL" sz="3200" dirty="0" smtClean="0"/>
              <a:t>Advanced benchmarking for</a:t>
            </a:r>
            <a:br>
              <a:rPr lang="en-GB" altLang="nl-NL" sz="3200" dirty="0" smtClean="0"/>
            </a:br>
            <a:r>
              <a:rPr lang="en-GB" altLang="nl-NL" sz="3200" dirty="0" smtClean="0"/>
              <a:t>utility improvement </a:t>
            </a:r>
            <a:endParaRPr lang="nl-NL" sz="320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564640" y="4465122"/>
            <a:ext cx="7142480" cy="1173678"/>
          </a:xfrm>
        </p:spPr>
        <p:txBody>
          <a:bodyPr>
            <a:normAutofit fontScale="77500" lnSpcReduction="20000"/>
          </a:bodyPr>
          <a:lstStyle/>
          <a:p>
            <a:pPr algn="r"/>
            <a:endParaRPr lang="nl-NL" dirty="0" smtClean="0"/>
          </a:p>
          <a:p>
            <a:pPr algn="r"/>
            <a:r>
              <a:rPr lang="nl-NL" dirty="0" smtClean="0"/>
              <a:t>Peter Dane</a:t>
            </a:r>
          </a:p>
          <a:p>
            <a:pPr algn="r"/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0" y="5820334"/>
            <a:ext cx="9144000" cy="352740"/>
          </a:xfrm>
          <a:prstGeom prst="rect">
            <a:avLst/>
          </a:prstGeom>
          <a:solidFill>
            <a:srgbClr val="CE112F"/>
          </a:solidFill>
          <a:ln>
            <a:solidFill>
              <a:srgbClr val="CE112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 smtClean="0"/>
              <a:t>YOUR PORTAL TO EUROPEAN BEST PRACTICES</a:t>
            </a:r>
            <a:endParaRPr lang="nl-NL" sz="1600" b="1" dirty="0"/>
          </a:p>
        </p:txBody>
      </p:sp>
    </p:spTree>
    <p:extLst>
      <p:ext uri="{BB962C8B-B14F-4D97-AF65-F5344CB8AC3E}">
        <p14:creationId xmlns:p14="http://schemas.microsoft.com/office/powerpoint/2010/main" val="117296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Measuring performance – example of </a:t>
            </a:r>
            <a:r>
              <a:rPr lang="en-GB" sz="3600" dirty="0" err="1" smtClean="0"/>
              <a:t>IBNet</a:t>
            </a:r>
            <a:endParaRPr lang="en-GB" sz="36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3155431" cy="4525963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global largest database with performance data of water- and wastewater utilities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basic set of data, primarily designed for statistics &amp; policy making (</a:t>
            </a:r>
            <a:r>
              <a:rPr lang="en-GB" altLang="nl-NL" sz="2000" dirty="0" err="1" smtClean="0"/>
              <a:t>f.i</a:t>
            </a:r>
            <a:r>
              <a:rPr lang="en-GB" altLang="nl-NL" sz="2000" dirty="0" smtClean="0"/>
              <a:t>. coverage, non-revenue water, operational cost at utility level)</a:t>
            </a:r>
          </a:p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endParaRPr lang="en-GB" altLang="nl-NL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10</a:t>
            </a:fld>
            <a:endParaRPr lang="nl-NL" dirty="0"/>
          </a:p>
        </p:txBody>
      </p:sp>
      <p:pic>
        <p:nvPicPr>
          <p:cNvPr id="1026" name="Picture 2" descr="C:\Users\Peter.Dane\Documents\PrintScreen Files\ScreenShot0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0871" y="1588911"/>
            <a:ext cx="4959307" cy="4048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93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82501" y="1527996"/>
            <a:ext cx="4534183" cy="4470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229600" cy="1143000"/>
          </a:xfrm>
        </p:spPr>
        <p:txBody>
          <a:bodyPr>
            <a:normAutofit/>
          </a:bodyPr>
          <a:lstStyle/>
          <a:p>
            <a:r>
              <a:rPr lang="nl-NL" sz="3600" dirty="0" err="1" smtClean="0"/>
              <a:t>Measuring</a:t>
            </a:r>
            <a:r>
              <a:rPr lang="nl-NL" sz="3600" dirty="0" smtClean="0"/>
              <a:t> performance – </a:t>
            </a:r>
            <a:r>
              <a:rPr lang="nl-NL" sz="3600" dirty="0" err="1" smtClean="0"/>
              <a:t>example</a:t>
            </a:r>
            <a:r>
              <a:rPr lang="nl-NL" sz="3600" dirty="0" smtClean="0"/>
              <a:t> of EBC</a:t>
            </a:r>
            <a:endParaRPr lang="nl-NL" sz="14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3267870" cy="4525963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3 different participation levels 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/>
              <a:t>a</a:t>
            </a:r>
            <a:r>
              <a:rPr lang="en-GB" altLang="nl-NL" sz="2000" dirty="0" smtClean="0"/>
              <a:t>ccommodates all types/ sizes of utilities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from basic (utility level) to advanced level (process level)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primarily designed for utility improvement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GB" altLang="nl-NL" sz="2000" dirty="0" smtClean="0"/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GB" altLang="nl-NL" sz="2000" dirty="0" smtClean="0"/>
          </a:p>
          <a:p>
            <a:pPr>
              <a:lnSpc>
                <a:spcPct val="125000"/>
              </a:lnSpc>
              <a:buClr>
                <a:srgbClr val="FF0000"/>
              </a:buClr>
              <a:buNone/>
            </a:pPr>
            <a:endParaRPr lang="en-GB" altLang="nl-NL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891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229600" cy="1143000"/>
          </a:xfrm>
        </p:spPr>
        <p:txBody>
          <a:bodyPr>
            <a:normAutofit/>
          </a:bodyPr>
          <a:lstStyle/>
          <a:p>
            <a:r>
              <a:rPr lang="nl-NL" sz="3600" dirty="0" err="1" smtClean="0"/>
              <a:t>Measuring</a:t>
            </a:r>
            <a:r>
              <a:rPr lang="nl-NL" sz="3600" dirty="0" smtClean="0"/>
              <a:t> performance – </a:t>
            </a:r>
            <a:r>
              <a:rPr lang="nl-NL" sz="3600" dirty="0" err="1" smtClean="0"/>
              <a:t>example</a:t>
            </a:r>
            <a:r>
              <a:rPr lang="nl-NL" sz="3600" dirty="0" smtClean="0"/>
              <a:t> of EBC </a:t>
            </a:r>
            <a:r>
              <a:rPr lang="nl-NL" sz="1400" dirty="0" smtClean="0"/>
              <a:t>(2)</a:t>
            </a:r>
            <a:endParaRPr lang="nl-NL" sz="14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Clr>
                <a:srgbClr val="FF0000"/>
              </a:buClr>
              <a:buNone/>
            </a:pPr>
            <a:r>
              <a:rPr lang="en-GB" altLang="nl-NL" sz="2000" u="sng" dirty="0" smtClean="0"/>
              <a:t>Example of PI’s at different levels 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12</a:t>
            </a:fld>
            <a:endParaRPr lang="nl-NL" dirty="0"/>
          </a:p>
        </p:txBody>
      </p:sp>
      <p:grpSp>
        <p:nvGrpSpPr>
          <p:cNvPr id="8" name="Groeperen 7"/>
          <p:cNvGrpSpPr/>
          <p:nvPr/>
        </p:nvGrpSpPr>
        <p:grpSpPr>
          <a:xfrm>
            <a:off x="4345588" y="2548345"/>
            <a:ext cx="4446225" cy="2453320"/>
            <a:chOff x="608125" y="2548345"/>
            <a:chExt cx="4446225" cy="2453320"/>
          </a:xfrm>
        </p:grpSpPr>
        <p:sp>
          <p:nvSpPr>
            <p:cNvPr id="11" name="Rechthoek 10"/>
            <p:cNvSpPr/>
            <p:nvPr/>
          </p:nvSpPr>
          <p:spPr>
            <a:xfrm>
              <a:off x="608125" y="3769332"/>
              <a:ext cx="4010377" cy="1232333"/>
            </a:xfrm>
            <a:prstGeom prst="rect">
              <a:avLst/>
            </a:prstGeom>
            <a:solidFill>
              <a:srgbClr val="996633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" name="Rechthoek 11"/>
            <p:cNvSpPr/>
            <p:nvPr/>
          </p:nvSpPr>
          <p:spPr>
            <a:xfrm>
              <a:off x="608125" y="4473522"/>
              <a:ext cx="4010378" cy="528143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Rechthoek 13"/>
            <p:cNvSpPr/>
            <p:nvPr/>
          </p:nvSpPr>
          <p:spPr>
            <a:xfrm>
              <a:off x="608125" y="4209451"/>
              <a:ext cx="4010378" cy="26407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Rechthoek 14"/>
            <p:cNvSpPr/>
            <p:nvPr/>
          </p:nvSpPr>
          <p:spPr>
            <a:xfrm>
              <a:off x="1085913" y="3530410"/>
              <a:ext cx="45719" cy="1257483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lin ang="108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" name="Rechthoek 15"/>
            <p:cNvSpPr/>
            <p:nvPr/>
          </p:nvSpPr>
          <p:spPr>
            <a:xfrm>
              <a:off x="1714582" y="3756757"/>
              <a:ext cx="88013" cy="163473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lin ang="108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" name="Rechthoek 16"/>
            <p:cNvSpPr/>
            <p:nvPr/>
          </p:nvSpPr>
          <p:spPr>
            <a:xfrm>
              <a:off x="1714582" y="3882506"/>
              <a:ext cx="3134846" cy="75449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" name="Rechthoek 17"/>
            <p:cNvSpPr/>
            <p:nvPr/>
          </p:nvSpPr>
          <p:spPr>
            <a:xfrm>
              <a:off x="2883908" y="3341788"/>
              <a:ext cx="402347" cy="427544"/>
            </a:xfrm>
            <a:prstGeom prst="rect">
              <a:avLst/>
            </a:prstGeom>
            <a:solidFill>
              <a:srgbClr val="FDEADA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Gelijkbenige driehoek 18"/>
            <p:cNvSpPr/>
            <p:nvPr/>
          </p:nvSpPr>
          <p:spPr>
            <a:xfrm>
              <a:off x="2883906" y="3128016"/>
              <a:ext cx="402349" cy="213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Rechthoek 19"/>
            <p:cNvSpPr/>
            <p:nvPr/>
          </p:nvSpPr>
          <p:spPr>
            <a:xfrm>
              <a:off x="3070848" y="3744183"/>
              <a:ext cx="45719" cy="176048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lin ang="108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Rechthoek 20"/>
            <p:cNvSpPr/>
            <p:nvPr/>
          </p:nvSpPr>
          <p:spPr>
            <a:xfrm>
              <a:off x="2929188" y="3422540"/>
              <a:ext cx="141660" cy="107870"/>
            </a:xfrm>
            <a:prstGeom prst="rect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22" name="Rechte verbindingslijn 21"/>
            <p:cNvCxnSpPr>
              <a:stCxn id="21" idx="0"/>
              <a:endCxn id="21" idx="2"/>
            </p:cNvCxnSpPr>
            <p:nvPr/>
          </p:nvCxnSpPr>
          <p:spPr>
            <a:xfrm>
              <a:off x="3000018" y="3422540"/>
              <a:ext cx="0" cy="10787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22"/>
            <p:cNvCxnSpPr>
              <a:stCxn id="21" idx="1"/>
              <a:endCxn id="21" idx="3"/>
            </p:cNvCxnSpPr>
            <p:nvPr/>
          </p:nvCxnSpPr>
          <p:spPr>
            <a:xfrm>
              <a:off x="2929188" y="3476475"/>
              <a:ext cx="141660" cy="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hthoek 23"/>
            <p:cNvSpPr/>
            <p:nvPr/>
          </p:nvSpPr>
          <p:spPr>
            <a:xfrm>
              <a:off x="3438655" y="3341788"/>
              <a:ext cx="402347" cy="427544"/>
            </a:xfrm>
            <a:prstGeom prst="rect">
              <a:avLst/>
            </a:prstGeom>
            <a:solidFill>
              <a:srgbClr val="FDEADA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" name="Gelijkbenige driehoek 24"/>
            <p:cNvSpPr/>
            <p:nvPr/>
          </p:nvSpPr>
          <p:spPr>
            <a:xfrm>
              <a:off x="3438653" y="3128016"/>
              <a:ext cx="402349" cy="213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6" name="Rechthoek 25"/>
            <p:cNvSpPr/>
            <p:nvPr/>
          </p:nvSpPr>
          <p:spPr>
            <a:xfrm>
              <a:off x="3625595" y="3744183"/>
              <a:ext cx="45719" cy="176048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Rechthoek 26"/>
            <p:cNvSpPr/>
            <p:nvPr/>
          </p:nvSpPr>
          <p:spPr>
            <a:xfrm>
              <a:off x="3483935" y="3422540"/>
              <a:ext cx="141660" cy="107870"/>
            </a:xfrm>
            <a:prstGeom prst="rect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28" name="Rechte verbindingslijn 27"/>
            <p:cNvCxnSpPr>
              <a:stCxn id="27" idx="0"/>
              <a:endCxn id="27" idx="2"/>
            </p:cNvCxnSpPr>
            <p:nvPr/>
          </p:nvCxnSpPr>
          <p:spPr>
            <a:xfrm>
              <a:off x="3554765" y="3422540"/>
              <a:ext cx="0" cy="10787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chte verbindingslijn 28"/>
            <p:cNvCxnSpPr>
              <a:stCxn id="27" idx="1"/>
              <a:endCxn id="27" idx="3"/>
            </p:cNvCxnSpPr>
            <p:nvPr/>
          </p:nvCxnSpPr>
          <p:spPr>
            <a:xfrm>
              <a:off x="3483935" y="3476475"/>
              <a:ext cx="141660" cy="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hthoek 29"/>
            <p:cNvSpPr/>
            <p:nvPr/>
          </p:nvSpPr>
          <p:spPr>
            <a:xfrm>
              <a:off x="2368056" y="3341788"/>
              <a:ext cx="402347" cy="42754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Gelijkbenige driehoek 30"/>
            <p:cNvSpPr/>
            <p:nvPr/>
          </p:nvSpPr>
          <p:spPr>
            <a:xfrm>
              <a:off x="2368054" y="3128016"/>
              <a:ext cx="402349" cy="213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Rechthoek 31"/>
            <p:cNvSpPr/>
            <p:nvPr/>
          </p:nvSpPr>
          <p:spPr>
            <a:xfrm>
              <a:off x="2554996" y="3744183"/>
              <a:ext cx="45719" cy="176048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lin ang="108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Rechthoek 32"/>
            <p:cNvSpPr/>
            <p:nvPr/>
          </p:nvSpPr>
          <p:spPr>
            <a:xfrm>
              <a:off x="2413336" y="3422540"/>
              <a:ext cx="141660" cy="107870"/>
            </a:xfrm>
            <a:prstGeom prst="rect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34" name="Rechte verbindingslijn 33"/>
            <p:cNvCxnSpPr>
              <a:stCxn id="33" idx="0"/>
              <a:endCxn id="33" idx="2"/>
            </p:cNvCxnSpPr>
            <p:nvPr/>
          </p:nvCxnSpPr>
          <p:spPr>
            <a:xfrm>
              <a:off x="2484166" y="3422540"/>
              <a:ext cx="0" cy="10787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Rechte verbindingslijn 34"/>
            <p:cNvCxnSpPr>
              <a:stCxn id="33" idx="1"/>
              <a:endCxn id="33" idx="3"/>
            </p:cNvCxnSpPr>
            <p:nvPr/>
          </p:nvCxnSpPr>
          <p:spPr>
            <a:xfrm>
              <a:off x="2413336" y="3476475"/>
              <a:ext cx="141660" cy="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hthoek 35"/>
            <p:cNvSpPr/>
            <p:nvPr/>
          </p:nvSpPr>
          <p:spPr>
            <a:xfrm>
              <a:off x="3997129" y="3341788"/>
              <a:ext cx="402347" cy="427544"/>
            </a:xfrm>
            <a:prstGeom prst="rect">
              <a:avLst/>
            </a:prstGeom>
            <a:solidFill>
              <a:srgbClr val="FDEADA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Gelijkbenige driehoek 36"/>
            <p:cNvSpPr/>
            <p:nvPr/>
          </p:nvSpPr>
          <p:spPr>
            <a:xfrm>
              <a:off x="3997127" y="3128016"/>
              <a:ext cx="402349" cy="213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Rechthoek 37"/>
            <p:cNvSpPr/>
            <p:nvPr/>
          </p:nvSpPr>
          <p:spPr>
            <a:xfrm>
              <a:off x="4042409" y="3422540"/>
              <a:ext cx="141660" cy="107870"/>
            </a:xfrm>
            <a:prstGeom prst="rect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39" name="Rechte verbindingslijn 38"/>
            <p:cNvCxnSpPr>
              <a:stCxn id="38" idx="0"/>
              <a:endCxn id="38" idx="2"/>
            </p:cNvCxnSpPr>
            <p:nvPr/>
          </p:nvCxnSpPr>
          <p:spPr>
            <a:xfrm>
              <a:off x="4113239" y="3422540"/>
              <a:ext cx="0" cy="10787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Rechte verbindingslijn 39"/>
            <p:cNvCxnSpPr>
              <a:stCxn id="38" idx="1"/>
              <a:endCxn id="38" idx="3"/>
            </p:cNvCxnSpPr>
            <p:nvPr/>
          </p:nvCxnSpPr>
          <p:spPr>
            <a:xfrm>
              <a:off x="4042409" y="3476475"/>
              <a:ext cx="141660" cy="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raan 40"/>
            <p:cNvSpPr>
              <a:spLocks noChangeAspect="1"/>
            </p:cNvSpPr>
            <p:nvPr/>
          </p:nvSpPr>
          <p:spPr>
            <a:xfrm rot="18840065">
              <a:off x="4692437" y="4105651"/>
              <a:ext cx="363829" cy="359997"/>
            </a:xfrm>
            <a:prstGeom prst="teardrop">
              <a:avLst>
                <a:gd name="adj" fmla="val 143482"/>
              </a:avLst>
            </a:prstGeom>
            <a:solidFill>
              <a:srgbClr val="283583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Rechthoek 41"/>
            <p:cNvSpPr/>
            <p:nvPr/>
          </p:nvSpPr>
          <p:spPr>
            <a:xfrm>
              <a:off x="1215453" y="3576143"/>
              <a:ext cx="45719" cy="1257483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lin ang="108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Rechthoek 42"/>
            <p:cNvSpPr/>
            <p:nvPr/>
          </p:nvSpPr>
          <p:spPr>
            <a:xfrm>
              <a:off x="960179" y="3190162"/>
              <a:ext cx="1031018" cy="59101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44" name="Rechte verbindingslijn 43"/>
            <p:cNvCxnSpPr/>
            <p:nvPr/>
          </p:nvCxnSpPr>
          <p:spPr>
            <a:xfrm>
              <a:off x="608125" y="3760465"/>
              <a:ext cx="4010377" cy="0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hthoek 44"/>
            <p:cNvSpPr/>
            <p:nvPr/>
          </p:nvSpPr>
          <p:spPr>
            <a:xfrm>
              <a:off x="2600715" y="3530409"/>
              <a:ext cx="123510" cy="19875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" name="Rechthoek 45"/>
            <p:cNvSpPr/>
            <p:nvPr/>
          </p:nvSpPr>
          <p:spPr>
            <a:xfrm>
              <a:off x="3119460" y="3536271"/>
              <a:ext cx="123510" cy="19875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Rechthoek 46"/>
            <p:cNvSpPr/>
            <p:nvPr/>
          </p:nvSpPr>
          <p:spPr>
            <a:xfrm>
              <a:off x="3678910" y="3542133"/>
              <a:ext cx="123510" cy="19875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Rechthoek 47"/>
            <p:cNvSpPr/>
            <p:nvPr/>
          </p:nvSpPr>
          <p:spPr>
            <a:xfrm>
              <a:off x="4222078" y="3539854"/>
              <a:ext cx="123510" cy="19875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Rechthoek 48"/>
            <p:cNvSpPr/>
            <p:nvPr/>
          </p:nvSpPr>
          <p:spPr>
            <a:xfrm>
              <a:off x="1802595" y="3128016"/>
              <a:ext cx="188602" cy="6214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Wolk 49"/>
            <p:cNvSpPr>
              <a:spLocks noChangeAspect="1"/>
            </p:cNvSpPr>
            <p:nvPr/>
          </p:nvSpPr>
          <p:spPr>
            <a:xfrm rot="19517588">
              <a:off x="1906375" y="2854255"/>
              <a:ext cx="220374" cy="143998"/>
            </a:xfrm>
            <a:prstGeom prst="cloud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Wolk 50"/>
            <p:cNvSpPr/>
            <p:nvPr/>
          </p:nvSpPr>
          <p:spPr>
            <a:xfrm rot="20521664">
              <a:off x="2103270" y="2548345"/>
              <a:ext cx="340716" cy="222632"/>
            </a:xfrm>
            <a:prstGeom prst="cloud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2" name="Rechthoek 51"/>
            <p:cNvSpPr/>
            <p:nvPr/>
          </p:nvSpPr>
          <p:spPr>
            <a:xfrm>
              <a:off x="1228805" y="3321589"/>
              <a:ext cx="141660" cy="107870"/>
            </a:xfrm>
            <a:prstGeom prst="rect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53" name="Rechte verbindingslijn 52"/>
            <p:cNvCxnSpPr>
              <a:stCxn id="52" idx="0"/>
              <a:endCxn id="52" idx="2"/>
            </p:cNvCxnSpPr>
            <p:nvPr/>
          </p:nvCxnSpPr>
          <p:spPr>
            <a:xfrm>
              <a:off x="1299635" y="3321589"/>
              <a:ext cx="0" cy="10787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echte verbindingslijn 53"/>
            <p:cNvCxnSpPr>
              <a:stCxn id="52" idx="1"/>
              <a:endCxn id="52" idx="3"/>
            </p:cNvCxnSpPr>
            <p:nvPr/>
          </p:nvCxnSpPr>
          <p:spPr>
            <a:xfrm>
              <a:off x="1228805" y="3375524"/>
              <a:ext cx="141660" cy="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hthoek 54"/>
            <p:cNvSpPr/>
            <p:nvPr/>
          </p:nvSpPr>
          <p:spPr>
            <a:xfrm>
              <a:off x="1015083" y="3321589"/>
              <a:ext cx="141660" cy="107870"/>
            </a:xfrm>
            <a:prstGeom prst="rect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56" name="Rechte verbindingslijn 55"/>
            <p:cNvCxnSpPr>
              <a:stCxn id="55" idx="0"/>
              <a:endCxn id="55" idx="2"/>
            </p:cNvCxnSpPr>
            <p:nvPr/>
          </p:nvCxnSpPr>
          <p:spPr>
            <a:xfrm>
              <a:off x="1085913" y="3321589"/>
              <a:ext cx="0" cy="10787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Rechte verbindingslijn 56"/>
            <p:cNvCxnSpPr>
              <a:stCxn id="55" idx="1"/>
              <a:endCxn id="55" idx="3"/>
            </p:cNvCxnSpPr>
            <p:nvPr/>
          </p:nvCxnSpPr>
          <p:spPr>
            <a:xfrm>
              <a:off x="1015083" y="3375524"/>
              <a:ext cx="141660" cy="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hthoek 57"/>
            <p:cNvSpPr/>
            <p:nvPr/>
          </p:nvSpPr>
          <p:spPr>
            <a:xfrm>
              <a:off x="1431560" y="3328519"/>
              <a:ext cx="141660" cy="107870"/>
            </a:xfrm>
            <a:prstGeom prst="rect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59" name="Rechte verbindingslijn 58"/>
            <p:cNvCxnSpPr>
              <a:stCxn id="58" idx="0"/>
              <a:endCxn id="58" idx="2"/>
            </p:cNvCxnSpPr>
            <p:nvPr/>
          </p:nvCxnSpPr>
          <p:spPr>
            <a:xfrm>
              <a:off x="1502390" y="3328519"/>
              <a:ext cx="0" cy="10787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Rechte verbindingslijn 59"/>
            <p:cNvCxnSpPr>
              <a:stCxn id="58" idx="1"/>
              <a:endCxn id="58" idx="3"/>
            </p:cNvCxnSpPr>
            <p:nvPr/>
          </p:nvCxnSpPr>
          <p:spPr>
            <a:xfrm>
              <a:off x="1431560" y="3382454"/>
              <a:ext cx="141660" cy="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hthoek 60"/>
            <p:cNvSpPr/>
            <p:nvPr/>
          </p:nvSpPr>
          <p:spPr>
            <a:xfrm>
              <a:off x="1623125" y="3329854"/>
              <a:ext cx="141660" cy="107870"/>
            </a:xfrm>
            <a:prstGeom prst="rect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2" name="Rechte verbindingslijn 61"/>
            <p:cNvCxnSpPr>
              <a:stCxn id="61" idx="0"/>
              <a:endCxn id="61" idx="2"/>
            </p:cNvCxnSpPr>
            <p:nvPr/>
          </p:nvCxnSpPr>
          <p:spPr>
            <a:xfrm>
              <a:off x="1693955" y="3329854"/>
              <a:ext cx="0" cy="10787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echte verbindingslijn 62"/>
            <p:cNvCxnSpPr>
              <a:stCxn id="61" idx="1"/>
              <a:endCxn id="61" idx="3"/>
            </p:cNvCxnSpPr>
            <p:nvPr/>
          </p:nvCxnSpPr>
          <p:spPr>
            <a:xfrm>
              <a:off x="1623125" y="3383789"/>
              <a:ext cx="141660" cy="0"/>
            </a:xfrm>
            <a:prstGeom prst="line">
              <a:avLst/>
            </a:prstGeom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hthoek 63"/>
            <p:cNvSpPr/>
            <p:nvPr/>
          </p:nvSpPr>
          <p:spPr>
            <a:xfrm>
              <a:off x="1628720" y="3541599"/>
              <a:ext cx="123510" cy="19875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Rechthoek 64"/>
            <p:cNvSpPr/>
            <p:nvPr/>
          </p:nvSpPr>
          <p:spPr>
            <a:xfrm>
              <a:off x="1764335" y="3542934"/>
              <a:ext cx="123510" cy="19875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7" name="Rechthoek 66"/>
          <p:cNvSpPr/>
          <p:nvPr/>
        </p:nvSpPr>
        <p:spPr>
          <a:xfrm>
            <a:off x="535928" y="3086118"/>
            <a:ext cx="4572000" cy="13901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1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2000" dirty="0" smtClean="0"/>
              <a:t>Standard level:</a:t>
            </a:r>
          </a:p>
          <a:p>
            <a:pPr marL="742950" lvl="2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1600" dirty="0" smtClean="0"/>
              <a:t>real losses </a:t>
            </a:r>
          </a:p>
          <a:p>
            <a:pPr marL="742950" lvl="2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1600" dirty="0" smtClean="0"/>
              <a:t>cost recovery </a:t>
            </a:r>
          </a:p>
          <a:p>
            <a:pPr marL="742950" lvl="2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1600" dirty="0" smtClean="0"/>
              <a:t>affordability</a:t>
            </a:r>
            <a:endParaRPr lang="en-GB" altLang="nl-NL" sz="1600" dirty="0"/>
          </a:p>
        </p:txBody>
      </p:sp>
      <p:sp>
        <p:nvSpPr>
          <p:cNvPr id="68" name="Rechthoek 67"/>
          <p:cNvSpPr/>
          <p:nvPr/>
        </p:nvSpPr>
        <p:spPr>
          <a:xfrm>
            <a:off x="535928" y="4543188"/>
            <a:ext cx="4572000" cy="13901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1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2000" dirty="0"/>
              <a:t>Advanced level </a:t>
            </a:r>
          </a:p>
          <a:p>
            <a:pPr marL="742950" lvl="2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1600" dirty="0" smtClean="0"/>
              <a:t>cost </a:t>
            </a:r>
            <a:r>
              <a:rPr lang="en-GB" altLang="nl-NL" sz="1600" dirty="0"/>
              <a:t>at process level </a:t>
            </a:r>
          </a:p>
          <a:p>
            <a:pPr marL="742950" lvl="2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1600" dirty="0" smtClean="0"/>
              <a:t>customer </a:t>
            </a:r>
            <a:r>
              <a:rPr lang="en-GB" altLang="nl-NL" sz="1600" dirty="0"/>
              <a:t>lost minutes </a:t>
            </a:r>
          </a:p>
          <a:p>
            <a:pPr marL="742950" lvl="2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1600" dirty="0" smtClean="0"/>
              <a:t>greenhouse gas </a:t>
            </a:r>
            <a:r>
              <a:rPr lang="en-GB" altLang="nl-NL" sz="1600" dirty="0"/>
              <a:t>emissions </a:t>
            </a:r>
          </a:p>
        </p:txBody>
      </p:sp>
      <p:grpSp>
        <p:nvGrpSpPr>
          <p:cNvPr id="74" name="Groeperen 73"/>
          <p:cNvGrpSpPr/>
          <p:nvPr/>
        </p:nvGrpSpPr>
        <p:grpSpPr>
          <a:xfrm>
            <a:off x="8439923" y="3792434"/>
            <a:ext cx="595219" cy="429806"/>
            <a:chOff x="7709318" y="4369538"/>
            <a:chExt cx="595219" cy="429806"/>
          </a:xfrm>
        </p:grpSpPr>
        <p:sp>
          <p:nvSpPr>
            <p:cNvPr id="72" name="Ovaal 71"/>
            <p:cNvSpPr>
              <a:spLocks noChangeAspect="1"/>
            </p:cNvSpPr>
            <p:nvPr/>
          </p:nvSpPr>
          <p:spPr>
            <a:xfrm>
              <a:off x="7709318" y="4369538"/>
              <a:ext cx="367383" cy="360000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Afgeronde rechthoek 72"/>
            <p:cNvSpPr/>
            <p:nvPr/>
          </p:nvSpPr>
          <p:spPr>
            <a:xfrm rot="2037636">
              <a:off x="8022257" y="4710349"/>
              <a:ext cx="282280" cy="88995"/>
            </a:xfrm>
            <a:prstGeom prst="roundRect">
              <a:avLst>
                <a:gd name="adj" fmla="val 4136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5" name="Groeperen 74"/>
          <p:cNvGrpSpPr/>
          <p:nvPr/>
        </p:nvGrpSpPr>
        <p:grpSpPr>
          <a:xfrm>
            <a:off x="7179915" y="3368049"/>
            <a:ext cx="595219" cy="429806"/>
            <a:chOff x="7709318" y="4369538"/>
            <a:chExt cx="595219" cy="429806"/>
          </a:xfrm>
        </p:grpSpPr>
        <p:sp>
          <p:nvSpPr>
            <p:cNvPr id="76" name="Ovaal 75"/>
            <p:cNvSpPr>
              <a:spLocks noChangeAspect="1"/>
            </p:cNvSpPr>
            <p:nvPr/>
          </p:nvSpPr>
          <p:spPr>
            <a:xfrm>
              <a:off x="7709318" y="4369538"/>
              <a:ext cx="367383" cy="360000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Afgeronde rechthoek 76"/>
            <p:cNvSpPr/>
            <p:nvPr/>
          </p:nvSpPr>
          <p:spPr>
            <a:xfrm rot="2037636">
              <a:off x="8022257" y="4710349"/>
              <a:ext cx="282280" cy="88995"/>
            </a:xfrm>
            <a:prstGeom prst="roundRect">
              <a:avLst>
                <a:gd name="adj" fmla="val 4136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8" name="Rechthoek 77"/>
          <p:cNvSpPr/>
          <p:nvPr/>
        </p:nvSpPr>
        <p:spPr>
          <a:xfrm>
            <a:off x="533595" y="1960037"/>
            <a:ext cx="4572000" cy="10823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1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2000" dirty="0"/>
              <a:t>Basic level:</a:t>
            </a:r>
          </a:p>
          <a:p>
            <a:pPr marL="742950" lvl="2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1600" dirty="0" smtClean="0"/>
              <a:t>population </a:t>
            </a:r>
            <a:r>
              <a:rPr lang="en-GB" altLang="nl-NL" sz="1600" dirty="0"/>
              <a:t>coverage </a:t>
            </a:r>
          </a:p>
          <a:p>
            <a:pPr marL="742950" lvl="2" indent="-342900">
              <a:lnSpc>
                <a:spcPct val="125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altLang="nl-NL" sz="1600" dirty="0" smtClean="0"/>
              <a:t>total </a:t>
            </a:r>
            <a:r>
              <a:rPr lang="en-GB" altLang="nl-NL" sz="1600" dirty="0"/>
              <a:t>non-revenue water </a:t>
            </a:r>
          </a:p>
        </p:txBody>
      </p:sp>
      <p:grpSp>
        <p:nvGrpSpPr>
          <p:cNvPr id="80" name="Groeperen 79"/>
          <p:cNvGrpSpPr/>
          <p:nvPr/>
        </p:nvGrpSpPr>
        <p:grpSpPr>
          <a:xfrm>
            <a:off x="6043083" y="3287096"/>
            <a:ext cx="595219" cy="429806"/>
            <a:chOff x="7709318" y="4369538"/>
            <a:chExt cx="595219" cy="429806"/>
          </a:xfrm>
        </p:grpSpPr>
        <p:sp>
          <p:nvSpPr>
            <p:cNvPr id="81" name="Ovaal 80"/>
            <p:cNvSpPr>
              <a:spLocks noChangeAspect="1"/>
            </p:cNvSpPr>
            <p:nvPr/>
          </p:nvSpPr>
          <p:spPr>
            <a:xfrm>
              <a:off x="7709318" y="4369538"/>
              <a:ext cx="367383" cy="360000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82" name="Afgeronde rechthoek 81"/>
            <p:cNvSpPr/>
            <p:nvPr/>
          </p:nvSpPr>
          <p:spPr>
            <a:xfrm rot="2037636">
              <a:off x="8022257" y="4710349"/>
              <a:ext cx="282280" cy="88995"/>
            </a:xfrm>
            <a:prstGeom prst="roundRect">
              <a:avLst>
                <a:gd name="adj" fmla="val 4136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83" name="Groeperen 82"/>
          <p:cNvGrpSpPr/>
          <p:nvPr/>
        </p:nvGrpSpPr>
        <p:grpSpPr>
          <a:xfrm>
            <a:off x="5626410" y="3729164"/>
            <a:ext cx="595219" cy="429806"/>
            <a:chOff x="7709318" y="4369538"/>
            <a:chExt cx="595219" cy="429806"/>
          </a:xfrm>
        </p:grpSpPr>
        <p:sp>
          <p:nvSpPr>
            <p:cNvPr id="84" name="Ovaal 83"/>
            <p:cNvSpPr>
              <a:spLocks noChangeAspect="1"/>
            </p:cNvSpPr>
            <p:nvPr/>
          </p:nvSpPr>
          <p:spPr>
            <a:xfrm>
              <a:off x="7709318" y="4369538"/>
              <a:ext cx="367383" cy="360000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5" name="Afgeronde rechthoek 84"/>
            <p:cNvSpPr/>
            <p:nvPr/>
          </p:nvSpPr>
          <p:spPr>
            <a:xfrm rot="2037636">
              <a:off x="8022257" y="4710349"/>
              <a:ext cx="282280" cy="88995"/>
            </a:xfrm>
            <a:prstGeom prst="roundRect">
              <a:avLst>
                <a:gd name="adj" fmla="val 4136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86" name="Groeperen 85"/>
          <p:cNvGrpSpPr/>
          <p:nvPr/>
        </p:nvGrpSpPr>
        <p:grpSpPr>
          <a:xfrm>
            <a:off x="5688255" y="2601172"/>
            <a:ext cx="595219" cy="429806"/>
            <a:chOff x="7709318" y="4369538"/>
            <a:chExt cx="595219" cy="429806"/>
          </a:xfrm>
        </p:grpSpPr>
        <p:sp>
          <p:nvSpPr>
            <p:cNvPr id="87" name="Ovaal 86"/>
            <p:cNvSpPr>
              <a:spLocks noChangeAspect="1"/>
            </p:cNvSpPr>
            <p:nvPr/>
          </p:nvSpPr>
          <p:spPr>
            <a:xfrm>
              <a:off x="7709318" y="4369538"/>
              <a:ext cx="367383" cy="360000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Afgeronde rechthoek 87"/>
            <p:cNvSpPr/>
            <p:nvPr/>
          </p:nvSpPr>
          <p:spPr>
            <a:xfrm rot="2037636">
              <a:off x="8022257" y="4710349"/>
              <a:ext cx="282280" cy="88995"/>
            </a:xfrm>
            <a:prstGeom prst="roundRect">
              <a:avLst>
                <a:gd name="adj" fmla="val 4136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89" name="Groeperen 88"/>
          <p:cNvGrpSpPr/>
          <p:nvPr/>
        </p:nvGrpSpPr>
        <p:grpSpPr>
          <a:xfrm>
            <a:off x="4799815" y="3330142"/>
            <a:ext cx="595219" cy="429806"/>
            <a:chOff x="7709318" y="4369538"/>
            <a:chExt cx="595219" cy="429806"/>
          </a:xfrm>
        </p:grpSpPr>
        <p:sp>
          <p:nvSpPr>
            <p:cNvPr id="90" name="Ovaal 89"/>
            <p:cNvSpPr>
              <a:spLocks noChangeAspect="1"/>
            </p:cNvSpPr>
            <p:nvPr/>
          </p:nvSpPr>
          <p:spPr>
            <a:xfrm>
              <a:off x="7709318" y="4369538"/>
              <a:ext cx="367383" cy="360000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91" name="Afgeronde rechthoek 90"/>
            <p:cNvSpPr/>
            <p:nvPr/>
          </p:nvSpPr>
          <p:spPr>
            <a:xfrm rot="2037636">
              <a:off x="8022257" y="4710349"/>
              <a:ext cx="282280" cy="88995"/>
            </a:xfrm>
            <a:prstGeom prst="roundRect">
              <a:avLst>
                <a:gd name="adj" fmla="val 4136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2" name="Groeperen 91"/>
          <p:cNvGrpSpPr/>
          <p:nvPr/>
        </p:nvGrpSpPr>
        <p:grpSpPr>
          <a:xfrm>
            <a:off x="6666004" y="3648918"/>
            <a:ext cx="595219" cy="429806"/>
            <a:chOff x="7709318" y="4369538"/>
            <a:chExt cx="595219" cy="429806"/>
          </a:xfrm>
        </p:grpSpPr>
        <p:sp>
          <p:nvSpPr>
            <p:cNvPr id="93" name="Ovaal 92"/>
            <p:cNvSpPr>
              <a:spLocks noChangeAspect="1"/>
            </p:cNvSpPr>
            <p:nvPr/>
          </p:nvSpPr>
          <p:spPr>
            <a:xfrm>
              <a:off x="7709318" y="4369538"/>
              <a:ext cx="367383" cy="360000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4" name="Afgeronde rechthoek 93"/>
            <p:cNvSpPr/>
            <p:nvPr/>
          </p:nvSpPr>
          <p:spPr>
            <a:xfrm rot="2037636">
              <a:off x="8022257" y="4710349"/>
              <a:ext cx="282280" cy="88995"/>
            </a:xfrm>
            <a:prstGeom prst="roundRect">
              <a:avLst>
                <a:gd name="adj" fmla="val 4136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36036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/>
              <a:t>Measuring</a:t>
            </a:r>
            <a:r>
              <a:rPr lang="nl-NL" sz="3600" dirty="0" smtClean="0"/>
              <a:t> performance – </a:t>
            </a:r>
            <a:r>
              <a:rPr lang="nl-NL" sz="3600" dirty="0" err="1" smtClean="0"/>
              <a:t>example</a:t>
            </a:r>
            <a:r>
              <a:rPr lang="nl-NL" sz="3600" dirty="0" smtClean="0"/>
              <a:t> of EBC </a:t>
            </a:r>
            <a:r>
              <a:rPr lang="nl-NL" sz="1400" dirty="0" smtClean="0"/>
              <a:t>(3)</a:t>
            </a:r>
            <a:endParaRPr lang="nl-NL" sz="14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2" y="1600200"/>
            <a:ext cx="4898570" cy="4525963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None/>
            </a:pPr>
            <a:r>
              <a:rPr lang="en-GB" altLang="nl-NL" sz="2000" u="sng" dirty="0" smtClean="0"/>
              <a:t>Individual company report</a:t>
            </a:r>
            <a:endParaRPr lang="en-GB" altLang="nl-NL" sz="2000" u="sng" dirty="0"/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altLang="nl-NL" sz="2000" dirty="0" smtClean="0"/>
              <a:t>“</a:t>
            </a:r>
            <a:r>
              <a:rPr lang="en-GB" altLang="nl-NL" sz="2000" dirty="0"/>
              <a:t>dashboard” presentation of </a:t>
            </a:r>
            <a:r>
              <a:rPr lang="en-GB" altLang="nl-NL" sz="2000" dirty="0" smtClean="0"/>
              <a:t>key results </a:t>
            </a:r>
            <a:r>
              <a:rPr lang="en-GB" altLang="nl-NL" sz="2000" dirty="0"/>
              <a:t>and detailed </a:t>
            </a:r>
            <a:r>
              <a:rPr lang="en-GB" altLang="nl-NL" sz="2000" dirty="0" smtClean="0"/>
              <a:t>comparisons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altLang="nl-NL" sz="2000" dirty="0" smtClean="0"/>
              <a:t>incl. water balance and financial scheme (“closed systems”)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altLang="nl-NL" sz="2000" dirty="0" smtClean="0"/>
              <a:t>to </a:t>
            </a:r>
            <a:r>
              <a:rPr lang="en-GB" altLang="nl-NL" sz="2000" dirty="0"/>
              <a:t>check data &amp; identify performance gaps</a:t>
            </a:r>
          </a:p>
          <a:p>
            <a:pPr>
              <a:lnSpc>
                <a:spcPct val="125000"/>
              </a:lnSpc>
            </a:pPr>
            <a:endParaRPr lang="en-GB" altLang="nl-NL" sz="2400" dirty="0"/>
          </a:p>
          <a:p>
            <a:endParaRPr lang="nl-NL" sz="28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dirty="0" smtClean="0"/>
              <a:t>Advanced benchmarking for utility improvement 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t>13</a:t>
            </a:fld>
            <a:endParaRPr lang="nl-NL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79119" y="1355345"/>
            <a:ext cx="1698832" cy="2403356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9781" y="1715375"/>
            <a:ext cx="1695390" cy="2403356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74161" y="2451295"/>
            <a:ext cx="1686332" cy="2403356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22009" y="4518141"/>
            <a:ext cx="1691652" cy="1232224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0787" y="4389611"/>
            <a:ext cx="1690812" cy="1494392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71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/>
              <a:t>To</a:t>
            </a:r>
            <a:r>
              <a:rPr lang="nl-NL" sz="3600" dirty="0" smtClean="0"/>
              <a:t> </a:t>
            </a:r>
            <a:r>
              <a:rPr lang="nl-NL" sz="3600" dirty="0" err="1" smtClean="0"/>
              <a:t>conclude</a:t>
            </a:r>
            <a:endParaRPr lang="nl-NL" sz="14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2" y="1600200"/>
            <a:ext cx="5274858" cy="4525963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altLang="nl-NL" sz="2000" dirty="0" smtClean="0"/>
              <a:t>road to improvement starts with defining utility objectives (strategic plan)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altLang="nl-NL" sz="2000" dirty="0" smtClean="0"/>
              <a:t>data </a:t>
            </a:r>
            <a:r>
              <a:rPr lang="en-GB" altLang="nl-NL" sz="2000" dirty="0"/>
              <a:t>collection is no target on its own – stick to what is necessary to measure for performance assessment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altLang="nl-NL" sz="2000" dirty="0" smtClean="0"/>
              <a:t>start simple, work on good data quality and move to more advanced benchmarking for maximal learning effect</a:t>
            </a:r>
          </a:p>
          <a:p>
            <a:endParaRPr lang="nl-NL" sz="28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dirty="0" smtClean="0"/>
              <a:t>Advanced benchmarking for utility improvement 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t>14</a:t>
            </a:fld>
            <a:endParaRPr lang="nl-NL" dirty="0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94402" y="3392996"/>
            <a:ext cx="1686332" cy="2403356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9602" y="1581414"/>
            <a:ext cx="1690812" cy="1494392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209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Content</a:t>
            </a:r>
            <a:endParaRPr lang="en-GB" sz="36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The roadmap to improvement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Measuring performance</a:t>
            </a: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Ø"/>
            </a:pPr>
            <a:r>
              <a:rPr lang="en-GB" altLang="nl-NL" sz="2000" dirty="0" smtClean="0"/>
              <a:t>the information pyramid</a:t>
            </a: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Ø"/>
            </a:pPr>
            <a:r>
              <a:rPr lang="en-GB" altLang="nl-NL" sz="2000" dirty="0"/>
              <a:t>e</a:t>
            </a:r>
            <a:r>
              <a:rPr lang="en-GB" altLang="nl-NL" sz="2000" dirty="0" smtClean="0"/>
              <a:t>xample of </a:t>
            </a:r>
            <a:r>
              <a:rPr lang="en-GB" altLang="nl-NL" sz="2000" dirty="0" err="1" smtClean="0"/>
              <a:t>IBNet</a:t>
            </a:r>
            <a:endParaRPr lang="en-GB" altLang="nl-NL" sz="2000" dirty="0" smtClean="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Ø"/>
            </a:pPr>
            <a:r>
              <a:rPr lang="en-GB" altLang="nl-NL" sz="2000" dirty="0"/>
              <a:t>e</a:t>
            </a:r>
            <a:r>
              <a:rPr lang="en-GB" altLang="nl-NL" sz="2000" dirty="0" smtClean="0"/>
              <a:t>xample of EBC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To conclude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GB" altLang="nl-NL" sz="2000" dirty="0" smtClean="0"/>
          </a:p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endParaRPr lang="en-GB" altLang="nl-NL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920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The roadmap to improvement</a:t>
            </a:r>
            <a:endParaRPr lang="en-GB" sz="36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r>
              <a:rPr lang="en-GB" altLang="nl-NL" sz="2000" u="sng" dirty="0" smtClean="0"/>
              <a:t>Define utility objectives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Water quality (Re: European Drinking Water Directive, Water Framework Directive, national standards)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Reliability (condition of infrastructure)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Service quality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Environmental impact (water use, energy consumption, carbon footprint)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Health and safety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Security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Efficiency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GB" altLang="nl-NL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872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The roadmap to improvement </a:t>
            </a:r>
            <a:r>
              <a:rPr lang="en-GB" sz="1400" dirty="0" smtClean="0"/>
              <a:t>(2)</a:t>
            </a:r>
            <a:endParaRPr lang="en-GB" sz="14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r>
              <a:rPr lang="en-GB" altLang="nl-NL" sz="2000" u="sng" dirty="0" smtClean="0"/>
              <a:t>Measure performance on the areas of interest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choose the right level of detail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choose the right indicators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well described in IWA benchmarking manuals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GB" altLang="nl-NL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4</a:t>
            </a:fld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61" y="1998755"/>
            <a:ext cx="1954918" cy="2936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129" y="3451681"/>
            <a:ext cx="2835275" cy="2706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643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The roadmap to improvement </a:t>
            </a:r>
            <a:r>
              <a:rPr lang="en-GB" sz="1400" dirty="0" smtClean="0"/>
              <a:t>(3)</a:t>
            </a:r>
            <a:endParaRPr lang="en-GB" sz="14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r>
              <a:rPr lang="en-GB" altLang="nl-NL" sz="2000" u="sng" dirty="0" smtClean="0"/>
              <a:t>Identify performance gaps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/>
              <a:t>c</a:t>
            </a:r>
            <a:r>
              <a:rPr lang="en-GB" altLang="nl-NL" sz="2000" dirty="0" smtClean="0"/>
              <a:t>ompare your own performance over time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compare with comparable other utilities - consider differences in the operating environment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GB" altLang="nl-NL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5</a:t>
            </a:fld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676" y="3238678"/>
            <a:ext cx="5596756" cy="2847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702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The roadmap to improvement </a:t>
            </a:r>
            <a:r>
              <a:rPr lang="en-GB" sz="1400" dirty="0" smtClean="0"/>
              <a:t>(4)</a:t>
            </a:r>
            <a:endParaRPr lang="en-GB" sz="14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r>
              <a:rPr lang="en-GB" altLang="nl-NL" sz="2000" u="sng" dirty="0" smtClean="0"/>
              <a:t>Prepare a Utility Improvement Plan</a:t>
            </a:r>
            <a:endParaRPr lang="en-GB" altLang="nl-NL" sz="2000" u="sng" dirty="0" smtClean="0"/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develop measures for the identified performance gaps, for instance based on good practices from colleague utilities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set priorities - you </a:t>
            </a:r>
            <a:r>
              <a:rPr lang="en-GB" altLang="nl-NL" sz="2000" dirty="0" smtClean="0"/>
              <a:t>cannot implement all necessary measures at the same time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prioritise </a:t>
            </a:r>
            <a:r>
              <a:rPr lang="en-GB" altLang="nl-NL" sz="2000" dirty="0" smtClean="0"/>
              <a:t>measures according to the contribution of a measure to reaching the objectives and the costs (impact analysis)</a:t>
            </a:r>
          </a:p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endParaRPr lang="en-GB" altLang="nl-NL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432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The roadmap to improvement </a:t>
            </a:r>
            <a:r>
              <a:rPr lang="en-GB" sz="1400" dirty="0" smtClean="0"/>
              <a:t>(5)</a:t>
            </a:r>
            <a:endParaRPr lang="en-GB" sz="14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r>
              <a:rPr lang="en-GB" altLang="nl-NL" sz="2000" u="sng" dirty="0" smtClean="0"/>
              <a:t>Implement measures and measure the effect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if the result is not good enough, take extra measures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continuous plan-do-check-act cycle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7</a:t>
            </a:fld>
            <a:endParaRPr lang="nl-NL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47371" y="2983490"/>
            <a:ext cx="2836375" cy="2802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014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39" y="274638"/>
            <a:ext cx="8564585" cy="1143000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Measuring performance - the information pyramid</a:t>
            </a:r>
            <a:endParaRPr lang="en-GB" sz="36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endParaRPr lang="en-GB" altLang="nl-NL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8</a:t>
            </a:fld>
            <a:endParaRPr lang="nl-NL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8" b="4514"/>
          <a:stretch/>
        </p:blipFill>
        <p:spPr bwMode="auto">
          <a:xfrm>
            <a:off x="614850" y="1164834"/>
            <a:ext cx="7986430" cy="4954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42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25440" y="274638"/>
            <a:ext cx="8618560" cy="1143000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Measuring performance - the information pyramid </a:t>
            </a:r>
            <a:r>
              <a:rPr lang="en-GB" sz="1400" dirty="0" smtClean="0"/>
              <a:t>(2)</a:t>
            </a:r>
            <a:endParaRPr lang="en-GB" sz="1400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25440" y="141763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highly aggregated information: for statistics, policy making and strategy (</a:t>
            </a:r>
            <a:r>
              <a:rPr lang="en-GB" altLang="nl-NL" sz="2000" dirty="0" err="1" smtClean="0"/>
              <a:t>f.i</a:t>
            </a:r>
            <a:r>
              <a:rPr lang="en-GB" altLang="nl-NL" sz="2000" dirty="0" smtClean="0"/>
              <a:t>. service coverage at national/European level)</a:t>
            </a:r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GB" altLang="nl-NL" sz="2000" dirty="0" smtClean="0"/>
              <a:t>the more detailed the information, the more you can learn from it to improve the business (for instance real losses in the network) </a:t>
            </a:r>
          </a:p>
          <a:p>
            <a:pPr marL="0" indent="0">
              <a:lnSpc>
                <a:spcPct val="125000"/>
              </a:lnSpc>
              <a:buClr>
                <a:srgbClr val="FF0000"/>
              </a:buClr>
              <a:buNone/>
            </a:pPr>
            <a:endParaRPr lang="en-GB" altLang="nl-NL" sz="2000" dirty="0" smtClean="0"/>
          </a:p>
          <a:p>
            <a:pPr>
              <a:lnSpc>
                <a:spcPct val="12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GB" altLang="nl-NL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/>
              <a:t>19 April 2016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910840" y="6356350"/>
            <a:ext cx="3953098" cy="365125"/>
          </a:xfrm>
        </p:spPr>
        <p:txBody>
          <a:bodyPr/>
          <a:lstStyle/>
          <a:p>
            <a:r>
              <a:rPr lang="en-US" altLang="nl-NL" dirty="0" smtClean="0"/>
              <a:t>Advanced benchmarking for utility improvement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F936-7099-CC47-9AEB-FD83B70ACA19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7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BC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EBC ppt template</Template>
  <TotalTime>6019</TotalTime>
  <Words>619</Words>
  <Application>Microsoft Office PowerPoint</Application>
  <PresentationFormat>Diavoorstelling (4:3)</PresentationFormat>
  <Paragraphs>114</Paragraphs>
  <Slides>14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EBC ppt template</vt:lpstr>
      <vt:lpstr>Advanced benchmarking for utility improvement </vt:lpstr>
      <vt:lpstr>Content</vt:lpstr>
      <vt:lpstr>The roadmap to improvement</vt:lpstr>
      <vt:lpstr>The roadmap to improvement (2)</vt:lpstr>
      <vt:lpstr>The roadmap to improvement (3)</vt:lpstr>
      <vt:lpstr>The roadmap to improvement (4)</vt:lpstr>
      <vt:lpstr>The roadmap to improvement (5)</vt:lpstr>
      <vt:lpstr>Measuring performance - the information pyramid</vt:lpstr>
      <vt:lpstr>Measuring performance - the information pyramid (2)</vt:lpstr>
      <vt:lpstr>Measuring performance – example of IBNet</vt:lpstr>
      <vt:lpstr>Measuring performance – example of EBC</vt:lpstr>
      <vt:lpstr>Measuring performance – example of EBC (2)</vt:lpstr>
      <vt:lpstr>Measuring performance – example of EBC (3)</vt:lpstr>
      <vt:lpstr>To conclude</vt:lpstr>
    </vt:vector>
  </TitlesOfParts>
  <Company>Vewin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water services by learning from best practices</dc:title>
  <dc:creator>Peter Dane</dc:creator>
  <cp:lastModifiedBy>Peter Dane</cp:lastModifiedBy>
  <cp:revision>318</cp:revision>
  <cp:lastPrinted>2015-04-01T16:11:38Z</cp:lastPrinted>
  <dcterms:created xsi:type="dcterms:W3CDTF">2014-09-23T08:18:08Z</dcterms:created>
  <dcterms:modified xsi:type="dcterms:W3CDTF">2016-04-17T18:26:24Z</dcterms:modified>
</cp:coreProperties>
</file>